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4"/>
  </p:sldMasterIdLst>
  <p:notesMasterIdLst>
    <p:notesMasterId r:id="rId62"/>
  </p:notesMasterIdLst>
  <p:handoutMasterIdLst>
    <p:handoutMasterId r:id="rId63"/>
  </p:handoutMasterIdLst>
  <p:sldIdLst>
    <p:sldId id="1375" r:id="rId5"/>
    <p:sldId id="6587" r:id="rId6"/>
    <p:sldId id="6588" r:id="rId7"/>
    <p:sldId id="1731" r:id="rId8"/>
    <p:sldId id="660" r:id="rId9"/>
    <p:sldId id="1882" r:id="rId10"/>
    <p:sldId id="6597" r:id="rId11"/>
    <p:sldId id="1883" r:id="rId12"/>
    <p:sldId id="6598" r:id="rId13"/>
    <p:sldId id="6599" r:id="rId14"/>
    <p:sldId id="6600" r:id="rId15"/>
    <p:sldId id="6581" r:id="rId16"/>
    <p:sldId id="6544" r:id="rId17"/>
    <p:sldId id="6545" r:id="rId18"/>
    <p:sldId id="6601" r:id="rId19"/>
    <p:sldId id="6602" r:id="rId20"/>
    <p:sldId id="6603" r:id="rId21"/>
    <p:sldId id="6590" r:id="rId22"/>
    <p:sldId id="6585" r:id="rId23"/>
    <p:sldId id="336" r:id="rId24"/>
    <p:sldId id="1886" r:id="rId25"/>
    <p:sldId id="6550" r:id="rId26"/>
    <p:sldId id="6551" r:id="rId27"/>
    <p:sldId id="6552" r:id="rId28"/>
    <p:sldId id="310" r:id="rId29"/>
    <p:sldId id="1884" r:id="rId30"/>
    <p:sldId id="6591" r:id="rId31"/>
    <p:sldId id="1903" r:id="rId32"/>
    <p:sldId id="6586" r:id="rId33"/>
    <p:sldId id="6572" r:id="rId34"/>
    <p:sldId id="6582" r:id="rId35"/>
    <p:sldId id="6556" r:id="rId36"/>
    <p:sldId id="6555" r:id="rId37"/>
    <p:sldId id="6557" r:id="rId38"/>
    <p:sldId id="6573" r:id="rId39"/>
    <p:sldId id="6574" r:id="rId40"/>
    <p:sldId id="6560" r:id="rId41"/>
    <p:sldId id="6583" r:id="rId42"/>
    <p:sldId id="6562" r:id="rId43"/>
    <p:sldId id="6563" r:id="rId44"/>
    <p:sldId id="6575" r:id="rId45"/>
    <p:sldId id="6576" r:id="rId46"/>
    <p:sldId id="6577" r:id="rId47"/>
    <p:sldId id="6565" r:id="rId48"/>
    <p:sldId id="6584" r:id="rId49"/>
    <p:sldId id="6568" r:id="rId50"/>
    <p:sldId id="6567" r:id="rId51"/>
    <p:sldId id="6578" r:id="rId52"/>
    <p:sldId id="6579" r:id="rId53"/>
    <p:sldId id="6580" r:id="rId54"/>
    <p:sldId id="6570" r:id="rId55"/>
    <p:sldId id="6592" r:id="rId56"/>
    <p:sldId id="6508" r:id="rId57"/>
    <p:sldId id="6593" r:id="rId58"/>
    <p:sldId id="6594" r:id="rId59"/>
    <p:sldId id="6595" r:id="rId60"/>
    <p:sldId id="6596" r:id="rId61"/>
  </p:sldIdLst>
  <p:sldSz cx="9144000" cy="5143500" type="screen16x9"/>
  <p:notesSz cx="9926638" cy="6797675"/>
  <p:embeddedFontLst>
    <p:embeddedFont>
      <p:font typeface="Cambria Math" panose="02040503050406030204" pitchFamily="18" charset="0"/>
      <p:regular r:id="rId64"/>
    </p:embeddedFont>
    <p:embeddedFont>
      <p:font typeface="Microsoft YaHei" panose="020B0503020204020204" pitchFamily="34" charset="-122"/>
      <p:regular r:id="rId65"/>
      <p:bold r:id="rId66"/>
    </p:embeddedFont>
    <p:embeddedFont>
      <p:font typeface="Noto Sans" panose="020B0502040504020204" pitchFamily="34" charset="0"/>
      <p:regular r:id="rId67"/>
      <p:bold r:id="rId68"/>
      <p:italic r:id="rId69"/>
      <p:boldItalic r:id="rId70"/>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C13E2F-E826-449A-9B79-799A803395E0}">
          <p14:sldIdLst>
            <p14:sldId id="1375"/>
            <p14:sldId id="6587"/>
            <p14:sldId id="6588"/>
          </p14:sldIdLst>
        </p14:section>
        <p14:section name="Modules" id="{90F94383-57B9-42B9-95BA-F1C80531F585}">
          <p14:sldIdLst>
            <p14:sldId id="1731"/>
            <p14:sldId id="660"/>
            <p14:sldId id="1882"/>
            <p14:sldId id="6597"/>
            <p14:sldId id="1883"/>
            <p14:sldId id="6598"/>
            <p14:sldId id="6599"/>
            <p14:sldId id="6600"/>
          </p14:sldIdLst>
        </p14:section>
        <p14:section name="Seção do Resumo" id="{665D5DF7-9AD5-491F-9B52-455BC52D633F}">
          <p14:sldIdLst>
            <p14:sldId id="6581"/>
          </p14:sldIdLst>
        </p14:section>
        <p14:section name="HiKu W " id="{3A06B070-501F-457E-A4C9-CAE1C16B3568}">
          <p14:sldIdLst>
            <p14:sldId id="6544"/>
          </p14:sldIdLst>
        </p14:section>
        <p14:section name="Ku5  " id="{14AE1F7A-5461-476B-9263-988A3DD50C06}">
          <p14:sldIdLst>
            <p14:sldId id="6545"/>
          </p14:sldIdLst>
        </p14:section>
        <p14:section name="HiKu5 " id="{BE0938FD-4D87-4D80-8026-F72479A747B0}">
          <p14:sldIdLst>
            <p14:sldId id="6601"/>
          </p14:sldIdLst>
        </p14:section>
        <p14:section name="HiKu6 " id="{52E3CD76-B545-4604-94C2-00DCEF98C66C}">
          <p14:sldIdLst>
            <p14:sldId id="6602"/>
          </p14:sldIdLst>
        </p14:section>
        <p14:section name="HiKu7 " id="{3F592C3F-6424-4E46-B341-9FEC1DEA080C}">
          <p14:sldIdLst>
            <p14:sldId id="6603"/>
          </p14:sldIdLst>
        </p14:section>
        <p14:section name="Inverters" id="{F89C201B-5D81-4D64-8D57-EE3AFFA87E9F}">
          <p14:sldIdLst>
            <p14:sldId id="6590"/>
          </p14:sldIdLst>
        </p14:section>
        <p14:section name="Seção do Resumo" id="{01F128D4-017A-4940-A01A-F31D6AB3941F}">
          <p14:sldIdLst>
            <p14:sldId id="6585"/>
          </p14:sldIdLst>
        </p14:section>
        <p14:section name="Inversores Monofásicos, 220V – Nova Geração Residências e Comércios" id="{68522E1B-BA77-4593-A43D-9DBF97AD284F}">
          <p14:sldIdLst>
            <p14:sldId id="336"/>
          </p14:sldIdLst>
        </p14:section>
        <p14:section name="Inversores Trifásicos, 380V – Nova Geração Comércios e Indústrias" id="{688A0C3F-F086-44BA-9380-FD25096A9501}">
          <p14:sldIdLst>
            <p14:sldId id="1886"/>
          </p14:sldIdLst>
        </p14:section>
        <p14:section name="Inversores Trifásicos, 380V – Nova Geração Indústrias e Usinas" id="{A29F6CC1-DC79-40D2-B1FA-4DAACFC9F0FA}">
          <p14:sldIdLst>
            <p14:sldId id="6550"/>
          </p14:sldIdLst>
        </p14:section>
        <p14:section name="Inversores Trifásicos, 380V – Nova Geração Indústrias e Usinas" id="{45A82406-41B4-4923-AFE1-7107E2635F9C}">
          <p14:sldIdLst>
            <p14:sldId id="6551"/>
          </p14:sldIdLst>
        </p14:section>
        <p14:section name="Inversores Trifásicos, 600V Indústrias e Usinas" id="{E204097F-F45F-4DE3-BD63-B3D704FB642C}">
          <p14:sldIdLst>
            <p14:sldId id="6552"/>
            <p14:sldId id="310"/>
            <p14:sldId id="1884"/>
            <p14:sldId id="6591"/>
            <p14:sldId id="1903"/>
            <p14:sldId id="6586"/>
          </p14:sldIdLst>
        </p14:section>
        <p14:section name="Seção do Resumo" id="{90E10DCB-1107-487A-8976-25A8CBF2658F}">
          <p14:sldIdLst>
            <p14:sldId id="6572"/>
          </p14:sldIdLst>
        </p14:section>
        <p14:section name="EC_Monof" id="{1736A2A2-148B-4910-9E8E-54D43337C0C6}">
          <p14:sldIdLst>
            <p14:sldId id="6582"/>
            <p14:sldId id="6556"/>
            <p14:sldId id="6555"/>
            <p14:sldId id="6557"/>
            <p14:sldId id="6573"/>
            <p14:sldId id="6574"/>
            <p14:sldId id="6560"/>
          </p14:sldIdLst>
        </p14:section>
        <p14:section name="EC_Trifasico" id="{2A6210C6-7348-4284-8013-412B021408D8}">
          <p14:sldIdLst>
            <p14:sldId id="6583"/>
            <p14:sldId id="6562"/>
            <p14:sldId id="6563"/>
            <p14:sldId id="6575"/>
            <p14:sldId id="6576"/>
            <p14:sldId id="6577"/>
            <p14:sldId id="6565"/>
          </p14:sldIdLst>
        </p14:section>
        <p14:section name="EC_Microgerador" id="{67AD1D09-4BDE-4D33-BB19-2A9BC800C8AF}">
          <p14:sldIdLst>
            <p14:sldId id="6584"/>
            <p14:sldId id="6568"/>
            <p14:sldId id="6567"/>
            <p14:sldId id="6578"/>
            <p14:sldId id="6579"/>
            <p14:sldId id="6580"/>
            <p14:sldId id="6570"/>
          </p14:sldIdLst>
        </p14:section>
        <p14:section name="Conclusão" id="{F98F4FC2-C6FA-4478-A1D2-86C4F1B9AC8C}">
          <p14:sldIdLst>
            <p14:sldId id="6592"/>
            <p14:sldId id="6508"/>
            <p14:sldId id="6593"/>
            <p14:sldId id="6594"/>
            <p14:sldId id="6595"/>
            <p14:sldId id="6596"/>
          </p14:sldIdLst>
        </p14:section>
      </p14:sectionLst>
    </p:ext>
    <p:ext uri="{EFAFB233-063F-42B5-8137-9DF3F51BA10A}">
      <p15:sldGuideLst xmlns:p15="http://schemas.microsoft.com/office/powerpoint/2012/main">
        <p15:guide id="1" orient="horz" pos="351" userDrawn="1">
          <p15:clr>
            <a:srgbClr val="A4A3A4"/>
          </p15:clr>
        </p15:guide>
        <p15:guide id="2" orient="horz" pos="566" userDrawn="1">
          <p15:clr>
            <a:srgbClr val="A4A3A4"/>
          </p15:clr>
        </p15:guide>
        <p15:guide id="3" orient="horz" pos="600" userDrawn="1">
          <p15:clr>
            <a:srgbClr val="A4A3A4"/>
          </p15:clr>
        </p15:guide>
        <p15:guide id="4" pos="2845" userDrawn="1">
          <p15:clr>
            <a:srgbClr val="A4A3A4"/>
          </p15:clr>
        </p15:guide>
        <p15:guide id="5" pos="316" userDrawn="1">
          <p15:clr>
            <a:srgbClr val="A4A3A4"/>
          </p15:clr>
        </p15:guide>
        <p15:guide id="6" pos="5602" userDrawn="1">
          <p15:clr>
            <a:srgbClr val="A4A3A4"/>
          </p15:clr>
        </p15:guide>
        <p15:guide id="7" pos="2789" userDrawn="1">
          <p15:clr>
            <a:srgbClr val="A4A3A4"/>
          </p15:clr>
        </p15:guide>
      </p15:sldGuideLst>
    </p:ext>
    <p:ext uri="{2D200454-40CA-4A62-9FC3-DE9A4176ACB9}">
      <p15:notesGuideLst xmlns:p15="http://schemas.microsoft.com/office/powerpoint/2012/main">
        <p15:guide id="1" orient="horz" pos="2143" userDrawn="1">
          <p15:clr>
            <a:srgbClr val="A4A3A4"/>
          </p15:clr>
        </p15:guide>
        <p15:guide id="2" pos="30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Gregoire" initials="P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66"/>
    <a:srgbClr val="FF3300"/>
    <a:srgbClr val="FFFF00"/>
    <a:srgbClr val="008000"/>
    <a:srgbClr val="4D4D4D"/>
    <a:srgbClr val="92D050"/>
    <a:srgbClr val="001746"/>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351"/>
        <p:guide orient="horz" pos="566"/>
        <p:guide orient="horz" pos="600"/>
        <p:guide pos="2845"/>
        <p:guide pos="316"/>
        <p:guide pos="5602"/>
        <p:guide pos="2789"/>
      </p:guideLst>
    </p:cSldViewPr>
  </p:slideViewPr>
  <p:notesTextViewPr>
    <p:cViewPr>
      <p:scale>
        <a:sx n="1" d="1"/>
        <a:sy n="1" d="1"/>
      </p:scale>
      <p:origin x="0" y="0"/>
    </p:cViewPr>
  </p:notesTextViewPr>
  <p:notesViewPr>
    <p:cSldViewPr snapToGrid="0">
      <p:cViewPr>
        <p:scale>
          <a:sx n="1" d="2"/>
          <a:sy n="1" d="2"/>
        </p:scale>
        <p:origin x="0" y="0"/>
      </p:cViewPr>
      <p:guideLst>
        <p:guide orient="horz" pos="2143"/>
        <p:guide pos="30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45319335083117E-2"/>
          <c:y val="7.0834306703713962E-2"/>
          <c:w val="0.90474914954597807"/>
          <c:h val="0.71041992543893184"/>
        </c:manualLayout>
      </c:layout>
      <c:barChart>
        <c:barDir val="bar"/>
        <c:grouping val="percentStacked"/>
        <c:varyColors val="0"/>
        <c:ser>
          <c:idx val="0"/>
          <c:order val="0"/>
          <c:tx>
            <c:strRef>
              <c:f>Sheet1!$B$1</c:f>
              <c:strCache>
                <c:ptCount val="1"/>
                <c:pt idx="0">
                  <c:v>Bankable</c:v>
                </c:pt>
              </c:strCache>
            </c:strRef>
          </c:tx>
          <c:spPr>
            <a:solidFill>
              <a:schemeClr val="accent2"/>
            </a:solidFill>
            <a:ln w="28575">
              <a:noFill/>
            </a:ln>
            <a:effectLst/>
          </c:spPr>
          <c:invertIfNegative val="0"/>
          <c:dPt>
            <c:idx val="14"/>
            <c:invertIfNegative val="0"/>
            <c:bubble3D val="0"/>
            <c:spPr>
              <a:solidFill>
                <a:schemeClr val="bg2"/>
              </a:solidFill>
              <a:ln w="19050">
                <a:noFill/>
                <a:prstDash val="solid"/>
              </a:ln>
              <a:effectLst/>
            </c:spPr>
            <c:extLst>
              <c:ext xmlns:c16="http://schemas.microsoft.com/office/drawing/2014/chart" uri="{C3380CC4-5D6E-409C-BE32-E72D297353CC}">
                <c16:uniqueId val="{00000001-65F1-447B-884A-45674A24967B}"/>
              </c:ext>
            </c:extLst>
          </c:dPt>
          <c:cat>
            <c:numRef>
              <c:f>Sheet1!$A$2:$A$16</c:f>
              <c:numCache>
                <c:formatCode>General</c:formatCode>
                <c:ptCount val="15"/>
              </c:numCache>
            </c:numRef>
          </c:cat>
          <c:val>
            <c:numRef>
              <c:f>Sheet1!$B$2:$B$16</c:f>
              <c:numCache>
                <c:formatCode>0%</c:formatCode>
                <c:ptCount val="15"/>
                <c:pt idx="0">
                  <c:v>0.8</c:v>
                </c:pt>
                <c:pt idx="1">
                  <c:v>0.81</c:v>
                </c:pt>
                <c:pt idx="2">
                  <c:v>0.82</c:v>
                </c:pt>
                <c:pt idx="3">
                  <c:v>0.84</c:v>
                </c:pt>
                <c:pt idx="4">
                  <c:v>0.87</c:v>
                </c:pt>
                <c:pt idx="5">
                  <c:v>0.9</c:v>
                </c:pt>
                <c:pt idx="6">
                  <c:v>0.91</c:v>
                </c:pt>
                <c:pt idx="7">
                  <c:v>0.93</c:v>
                </c:pt>
                <c:pt idx="8">
                  <c:v>0.94</c:v>
                </c:pt>
                <c:pt idx="9">
                  <c:v>0.97</c:v>
                </c:pt>
                <c:pt idx="10">
                  <c:v>1</c:v>
                </c:pt>
                <c:pt idx="11">
                  <c:v>1</c:v>
                </c:pt>
                <c:pt idx="12">
                  <c:v>1</c:v>
                </c:pt>
                <c:pt idx="13">
                  <c:v>1</c:v>
                </c:pt>
                <c:pt idx="14">
                  <c:v>1</c:v>
                </c:pt>
              </c:numCache>
            </c:numRef>
          </c:val>
          <c:extLst>
            <c:ext xmlns:c16="http://schemas.microsoft.com/office/drawing/2014/chart" uri="{C3380CC4-5D6E-409C-BE32-E72D297353CC}">
              <c16:uniqueId val="{00000002-65F1-447B-884A-45674A24967B}"/>
            </c:ext>
          </c:extLst>
        </c:ser>
        <c:ser>
          <c:idx val="1"/>
          <c:order val="1"/>
          <c:tx>
            <c:strRef>
              <c:f>Sheet1!$C$1</c:f>
              <c:strCache>
                <c:ptCount val="1"/>
                <c:pt idx="0">
                  <c:v>Not bankable</c:v>
                </c:pt>
              </c:strCache>
            </c:strRef>
          </c:tx>
          <c:spPr>
            <a:solidFill>
              <a:srgbClr val="FFC000"/>
            </a:solidFill>
            <a:ln>
              <a:noFill/>
            </a:ln>
            <a:effectLst/>
          </c:spPr>
          <c:invertIfNegative val="0"/>
          <c:cat>
            <c:numRef>
              <c:f>Sheet1!$A$2:$A$16</c:f>
              <c:numCache>
                <c:formatCode>General</c:formatCode>
                <c:ptCount val="15"/>
              </c:numCache>
            </c:numRef>
          </c:cat>
          <c:val>
            <c:numRef>
              <c:f>Sheet1!$C$2:$C$16</c:f>
              <c:numCache>
                <c:formatCode>0%</c:formatCode>
                <c:ptCount val="15"/>
                <c:pt idx="0">
                  <c:v>0.13</c:v>
                </c:pt>
                <c:pt idx="1">
                  <c:v>0.13</c:v>
                </c:pt>
                <c:pt idx="2">
                  <c:v>0.11</c:v>
                </c:pt>
                <c:pt idx="3">
                  <c:v>0.03</c:v>
                </c:pt>
                <c:pt idx="4">
                  <c:v>0.13</c:v>
                </c:pt>
                <c:pt idx="5">
                  <c:v>0.1</c:v>
                </c:pt>
                <c:pt idx="6">
                  <c:v>0.03</c:v>
                </c:pt>
                <c:pt idx="8">
                  <c:v>0.03</c:v>
                </c:pt>
                <c:pt idx="9">
                  <c:v>0.03</c:v>
                </c:pt>
              </c:numCache>
            </c:numRef>
          </c:val>
          <c:extLst>
            <c:ext xmlns:c16="http://schemas.microsoft.com/office/drawing/2014/chart" uri="{C3380CC4-5D6E-409C-BE32-E72D297353CC}">
              <c16:uniqueId val="{00000003-65F1-447B-884A-45674A24967B}"/>
            </c:ext>
          </c:extLst>
        </c:ser>
        <c:ser>
          <c:idx val="2"/>
          <c:order val="2"/>
          <c:tx>
            <c:strRef>
              <c:f>Sheet1!$D$1</c:f>
              <c:strCache>
                <c:ptCount val="1"/>
                <c:pt idx="0">
                  <c:v>Never heard of</c:v>
                </c:pt>
              </c:strCache>
            </c:strRef>
          </c:tx>
          <c:spPr>
            <a:solidFill>
              <a:schemeClr val="accent4"/>
            </a:solidFill>
            <a:ln>
              <a:noFill/>
            </a:ln>
            <a:effectLst/>
          </c:spPr>
          <c:invertIfNegative val="0"/>
          <c:cat>
            <c:numRef>
              <c:f>Sheet1!$A$2:$A$16</c:f>
              <c:numCache>
                <c:formatCode>General</c:formatCode>
                <c:ptCount val="15"/>
              </c:numCache>
            </c:numRef>
          </c:cat>
          <c:val>
            <c:numRef>
              <c:f>Sheet1!$D$2:$D$16</c:f>
              <c:numCache>
                <c:formatCode>0%</c:formatCode>
                <c:ptCount val="15"/>
                <c:pt idx="0">
                  <c:v>7.0000000000000007E-2</c:v>
                </c:pt>
                <c:pt idx="1">
                  <c:v>0.06</c:v>
                </c:pt>
                <c:pt idx="2">
                  <c:v>7.0000000000000007E-2</c:v>
                </c:pt>
                <c:pt idx="3">
                  <c:v>0.13</c:v>
                </c:pt>
                <c:pt idx="6">
                  <c:v>0.06</c:v>
                </c:pt>
                <c:pt idx="7">
                  <c:v>7.0000000000000007E-2</c:v>
                </c:pt>
                <c:pt idx="8">
                  <c:v>0.03</c:v>
                </c:pt>
              </c:numCache>
            </c:numRef>
          </c:val>
          <c:extLst>
            <c:ext xmlns:c16="http://schemas.microsoft.com/office/drawing/2014/chart" uri="{C3380CC4-5D6E-409C-BE32-E72D297353CC}">
              <c16:uniqueId val="{00000006-65F1-447B-884A-45674A24967B}"/>
            </c:ext>
          </c:extLst>
        </c:ser>
        <c:dLbls>
          <c:showLegendKey val="0"/>
          <c:showVal val="0"/>
          <c:showCatName val="0"/>
          <c:showSerName val="0"/>
          <c:showPercent val="0"/>
          <c:showBubbleSize val="0"/>
        </c:dLbls>
        <c:gapWidth val="51"/>
        <c:overlap val="100"/>
        <c:axId val="540569343"/>
        <c:axId val="719637407"/>
      </c:barChart>
      <c:catAx>
        <c:axId val="5405693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719637407"/>
        <c:crosses val="autoZero"/>
        <c:auto val="1"/>
        <c:lblAlgn val="ctr"/>
        <c:lblOffset val="100"/>
        <c:noMultiLvlLbl val="0"/>
      </c:catAx>
      <c:valAx>
        <c:axId val="719637407"/>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0569343"/>
        <c:crosses val="autoZero"/>
        <c:crossBetween val="between"/>
      </c:valAx>
      <c:spPr>
        <a:noFill/>
        <a:ln>
          <a:noFill/>
        </a:ln>
        <a:effectLst/>
      </c:spPr>
    </c:plotArea>
    <c:legend>
      <c:legendPos val="b"/>
      <c:layout>
        <c:manualLayout>
          <c:xMode val="edge"/>
          <c:yMode val="edge"/>
          <c:x val="1.4167321870782422E-2"/>
          <c:y val="0.86923134062437091"/>
          <c:w val="0.96241123675748941"/>
          <c:h val="5.987473413108383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4526DF9D-EEB4-42F1-ADDB-1815A00C6B6F}" type="slidenum">
              <a:rPr lang="de-DE" sz="1000" smtClean="0"/>
              <a:t>‹nº›</a:t>
            </a:fld>
            <a:endParaRPr lang="de-DE" sz="1000"/>
          </a:p>
        </p:txBody>
      </p:sp>
    </p:spTree>
    <p:extLst>
      <p:ext uri="{BB962C8B-B14F-4D97-AF65-F5344CB8AC3E}">
        <p14:creationId xmlns:p14="http://schemas.microsoft.com/office/powerpoint/2010/main" val="329884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0" tIns="0" rIns="0" bIns="0" rtlCol="0">
            <a:noAutofit/>
          </a:bodyPr>
          <a:lstStyle/>
          <a:p>
            <a:pPr lvl="0" indent="0">
              <a:lnSpc>
                <a:spcPct val="110000"/>
              </a:lnSpc>
              <a:spcBef>
                <a:spcPts val="0"/>
              </a:spcBef>
              <a:buFont typeface="Arial" panose="020B0604020202020204" pitchFamily="34" charset="0"/>
              <a:buNone/>
            </a:pPr>
            <a:r>
              <a:rPr lang="de-DE"/>
              <a:t>Textmasterformat bearbeiten</a:t>
            </a:r>
          </a:p>
          <a:p>
            <a:pPr marL="0" lvl="1" indent="0">
              <a:lnSpc>
                <a:spcPct val="110000"/>
              </a:lnSpc>
              <a:spcBef>
                <a:spcPts val="0"/>
              </a:spcBef>
              <a:buClr>
                <a:schemeClr val="accent1"/>
              </a:buClr>
              <a:buSzPct val="120000"/>
              <a:buFont typeface="Arial" panose="020B0604020202020204" pitchFamily="34" charset="0"/>
              <a:buNone/>
            </a:pPr>
            <a:r>
              <a:rPr lang="de-DE"/>
              <a:t>Zweite Ebene</a:t>
            </a:r>
          </a:p>
          <a:p>
            <a:pPr marL="180975" lvl="2" indent="-180975">
              <a:lnSpc>
                <a:spcPct val="110000"/>
              </a:lnSpc>
              <a:spcBef>
                <a:spcPts val="0"/>
              </a:spcBef>
              <a:buClr>
                <a:schemeClr val="accent1"/>
              </a:buClr>
              <a:buSzPct val="120000"/>
              <a:buFont typeface="Arial" panose="020B0604020202020204" pitchFamily="34" charset="0"/>
              <a:buChar char="•"/>
            </a:pPr>
            <a:r>
              <a:rPr lang="de-DE"/>
              <a:t>Dritte Ebene</a:t>
            </a:r>
          </a:p>
          <a:p>
            <a:pPr marL="358775" lvl="3" indent="-177800">
              <a:lnSpc>
                <a:spcPct val="110000"/>
              </a:lnSpc>
              <a:spcBef>
                <a:spcPts val="0"/>
              </a:spcBef>
              <a:buClr>
                <a:schemeClr val="accent1"/>
              </a:buClr>
              <a:buFont typeface="Symbol" panose="05050102010706020507" pitchFamily="18" charset="2"/>
              <a:buChar char="-"/>
            </a:pPr>
            <a:r>
              <a:rPr lang="de-DE"/>
              <a:t>Vierte Ebene</a:t>
            </a:r>
          </a:p>
          <a:p>
            <a:pPr marL="539750" lvl="4" indent="-180975">
              <a:lnSpc>
                <a:spcPct val="110000"/>
              </a:lnSpc>
              <a:spcBef>
                <a:spcPts val="0"/>
              </a:spcBef>
              <a:buClr>
                <a:schemeClr val="accent1"/>
              </a:buClr>
              <a:buFont typeface="Symbol" panose="05050102010706020507" pitchFamily="18" charset="2"/>
              <a:buChar char="-"/>
            </a:pPr>
            <a:r>
              <a:rPr lang="de-DE"/>
              <a:t>Fünfte Ebene</a:t>
            </a:r>
          </a:p>
        </p:txBody>
      </p:sp>
      <p:sp>
        <p:nvSpPr>
          <p:cNvPr id="7" name="Foliennummernplatzhalt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000"/>
            </a:lvl1pPr>
          </a:lstStyle>
          <a:p>
            <a:fld id="{0B13A7E8-2A5A-47C8-9FE1-D9694C83166A}" type="slidenum">
              <a:rPr lang="de-DE" smtClean="0"/>
              <a:t>‹nº›</a:t>
            </a:fld>
            <a:endParaRPr lang="de-DE"/>
          </a:p>
        </p:txBody>
      </p:sp>
    </p:spTree>
    <p:extLst>
      <p:ext uri="{BB962C8B-B14F-4D97-AF65-F5344CB8AC3E}">
        <p14:creationId xmlns:p14="http://schemas.microsoft.com/office/powerpoint/2010/main" val="607178742"/>
      </p:ext>
    </p:extLst>
  </p:cSld>
  <p:clrMap bg1="lt1" tx1="dk1" bg2="lt2" tx2="dk2" accent1="accent1" accent2="accent2" accent3="accent3" accent4="accent4" accent5="accent5" accent6="accent6" hlink="hlink" folHlink="folHlink"/>
  <p:notesStyle>
    <a:lvl1pPr marL="0" algn="l" defTabSz="685800" rtl="0" eaLnBrk="1" latinLnBrk="0" hangingPunct="1">
      <a:defRPr lang="de-DE" sz="900" b="1" kern="1200" dirty="0" smtClean="0">
        <a:solidFill>
          <a:schemeClr val="bg2"/>
        </a:solidFill>
        <a:latin typeface="+mn-lt"/>
        <a:ea typeface="+mn-ea"/>
        <a:cs typeface="+mn-cs"/>
      </a:defRPr>
    </a:lvl1pPr>
    <a:lvl2pPr marL="342900" algn="l" defTabSz="685800" rtl="0" eaLnBrk="1" latinLnBrk="0" hangingPunct="1">
      <a:defRPr lang="de-DE" sz="900" kern="1200" dirty="0" smtClean="0">
        <a:solidFill>
          <a:schemeClr val="tx1"/>
        </a:solidFill>
        <a:latin typeface="+mn-lt"/>
        <a:ea typeface="+mn-ea"/>
        <a:cs typeface="+mn-cs"/>
      </a:defRPr>
    </a:lvl2pPr>
    <a:lvl3pPr marL="685800" algn="l" defTabSz="685800" rtl="0" eaLnBrk="1" latinLnBrk="0" hangingPunct="1">
      <a:defRPr lang="de-DE" sz="900" kern="1200" dirty="0" smtClean="0">
        <a:solidFill>
          <a:schemeClr val="tx1"/>
        </a:solidFill>
        <a:latin typeface="+mn-lt"/>
        <a:ea typeface="+mn-ea"/>
        <a:cs typeface="+mn-cs"/>
      </a:defRPr>
    </a:lvl3pPr>
    <a:lvl4pPr marL="1028700" algn="l" defTabSz="685800" rtl="0" eaLnBrk="1" latinLnBrk="0" hangingPunct="1">
      <a:defRPr lang="de-DE" sz="900" kern="1200" dirty="0" smtClean="0">
        <a:solidFill>
          <a:schemeClr val="tx1"/>
        </a:solidFill>
        <a:latin typeface="+mn-lt"/>
        <a:ea typeface="+mn-ea"/>
        <a:cs typeface="+mn-cs"/>
      </a:defRPr>
    </a:lvl4pPr>
    <a:lvl5pPr marL="1371600" algn="l" defTabSz="685800" rtl="0" eaLnBrk="1" latinLnBrk="0" hangingPunct="1">
      <a:defRPr lang="de-DE" sz="900" kern="1200" dirty="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13A7E8-2A5A-47C8-9FE1-D9694C83166A}" type="slidenum">
              <a:rPr lang="de-DE" smtClean="0"/>
              <a:t>1</a:t>
            </a:fld>
            <a:endParaRPr lang="de-DE"/>
          </a:p>
        </p:txBody>
      </p:sp>
    </p:spTree>
    <p:extLst>
      <p:ext uri="{BB962C8B-B14F-4D97-AF65-F5344CB8AC3E}">
        <p14:creationId xmlns:p14="http://schemas.microsoft.com/office/powerpoint/2010/main" val="164365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10</a:t>
            </a:fld>
            <a:endParaRPr lang="de-DE"/>
          </a:p>
        </p:txBody>
      </p:sp>
    </p:spTree>
    <p:extLst>
      <p:ext uri="{BB962C8B-B14F-4D97-AF65-F5344CB8AC3E}">
        <p14:creationId xmlns:p14="http://schemas.microsoft.com/office/powerpoint/2010/main" val="162894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a:t>Quando uma parte da célula não consegue escoar a </a:t>
            </a:r>
            <a:r>
              <a:rPr lang="pt-BR" b="0" err="1"/>
              <a:t>Corriente</a:t>
            </a:r>
            <a:r>
              <a:rPr lang="pt-BR" b="0"/>
              <a:t> gerada, por causa de um sombreamento ou sujeira, criará um </a:t>
            </a:r>
            <a:r>
              <a:rPr lang="pt-BR" b="0" err="1"/>
              <a:t>Hotspot</a:t>
            </a:r>
            <a:r>
              <a:rPr lang="pt-BR" b="0"/>
              <a:t>. Quanto maior a Potencia </a:t>
            </a:r>
            <a:r>
              <a:rPr lang="pt-BR" b="0" err="1"/>
              <a:t>del</a:t>
            </a:r>
            <a:r>
              <a:rPr lang="pt-BR" b="0"/>
              <a:t> módulo, maior o risco que esse </a:t>
            </a:r>
            <a:r>
              <a:rPr lang="pt-BR" b="0" err="1"/>
              <a:t>hotspot</a:t>
            </a:r>
            <a:r>
              <a:rPr lang="pt-BR" b="0"/>
              <a:t> significa. </a:t>
            </a:r>
          </a:p>
          <a:p>
            <a:endParaRPr lang="pt-BR" b="0"/>
          </a:p>
          <a:p>
            <a:r>
              <a:rPr lang="pt-BR" b="0"/>
              <a:t>O pior caso é quando 1/3 </a:t>
            </a:r>
            <a:r>
              <a:rPr lang="pt-BR" b="0" err="1"/>
              <a:t>del</a:t>
            </a:r>
            <a:r>
              <a:rPr lang="pt-BR" b="0"/>
              <a:t> módulo está isolado em </a:t>
            </a:r>
            <a:r>
              <a:rPr lang="pt-BR" b="0" err="1"/>
              <a:t>cortocircuito</a:t>
            </a:r>
            <a:r>
              <a:rPr lang="pt-BR" b="0"/>
              <a:t> com a atuação </a:t>
            </a:r>
            <a:r>
              <a:rPr lang="pt-BR" b="0" err="1"/>
              <a:t>del</a:t>
            </a:r>
            <a:r>
              <a:rPr lang="pt-BR" b="0"/>
              <a:t> díodo e a célula tem que dissipar 1/3 dessa Potencia. Antes, com os módulos de 330 </a:t>
            </a:r>
            <a:r>
              <a:rPr lang="pt-BR" b="0" err="1"/>
              <a:t>Wp</a:t>
            </a:r>
            <a:r>
              <a:rPr lang="pt-BR" b="0"/>
              <a:t> não era um problema. Hoje, temos módulos de 665 </a:t>
            </a:r>
            <a:r>
              <a:rPr lang="pt-BR" b="0" err="1"/>
              <a:t>Wp</a:t>
            </a:r>
            <a:r>
              <a:rPr lang="pt-BR" b="0"/>
              <a:t>.</a:t>
            </a:r>
          </a:p>
          <a:p>
            <a:r>
              <a:rPr lang="pt-BR" b="0"/>
              <a:t>Então, como evitar os </a:t>
            </a:r>
            <a:r>
              <a:rPr lang="pt-BR" b="0" err="1"/>
              <a:t>hotspots</a:t>
            </a:r>
            <a:r>
              <a:rPr lang="pt-BR" b="0"/>
              <a:t>? Fazendo com que a célula seja homogênea o suficiente para que o calor seja dissipado por toda a célula. Uma vez que, a </a:t>
            </a:r>
            <a:r>
              <a:rPr lang="pt-BR" b="0" err="1"/>
              <a:t>Canadian</a:t>
            </a:r>
            <a:r>
              <a:rPr lang="pt-BR" b="0"/>
              <a:t> Solar possui a tecnologia necessária em infravermelho (</a:t>
            </a:r>
            <a:r>
              <a:rPr lang="pt-BR" b="0" err="1"/>
              <a:t>Infrared</a:t>
            </a:r>
            <a:r>
              <a:rPr lang="pt-BR" b="0"/>
              <a:t>) garantimos que a célula seja homogênea o suficiente no momento da fabricação. </a:t>
            </a:r>
          </a:p>
          <a:p>
            <a:endParaRPr lang="pt-BR" b="0"/>
          </a:p>
          <a:p>
            <a:r>
              <a:rPr lang="pt-BR" b="0"/>
              <a:t>E com isso, o calor </a:t>
            </a:r>
            <a:r>
              <a:rPr lang="pt-BR" b="0" err="1"/>
              <a:t>del</a:t>
            </a:r>
            <a:r>
              <a:rPr lang="pt-BR" b="0"/>
              <a:t> </a:t>
            </a:r>
            <a:r>
              <a:rPr lang="pt-BR" b="0" err="1"/>
              <a:t>hotspot</a:t>
            </a:r>
            <a:r>
              <a:rPr lang="pt-BR" b="0"/>
              <a:t> consegue ser dissipado por toda a célula, diminuindo assim a temperatura </a:t>
            </a:r>
            <a:r>
              <a:rPr lang="pt-BR" b="0" err="1"/>
              <a:t>del</a:t>
            </a:r>
            <a:r>
              <a:rPr lang="pt-BR" b="0"/>
              <a:t> mesmo. Garantindo uma zona segura de </a:t>
            </a:r>
            <a:r>
              <a:rPr lang="pt-BR" b="0" err="1"/>
              <a:t>operación</a:t>
            </a:r>
            <a:r>
              <a:rPr lang="pt-BR" b="0"/>
              <a:t>. </a:t>
            </a:r>
          </a:p>
          <a:p>
            <a:endParaRPr lang="pt-BR" b="0"/>
          </a:p>
          <a:p>
            <a:r>
              <a:rPr lang="pt-BR" b="0"/>
              <a:t>Nossos </a:t>
            </a:r>
            <a:r>
              <a:rPr lang="pt-BR" b="0" err="1"/>
              <a:t>conCorrientes</a:t>
            </a:r>
            <a:r>
              <a:rPr lang="pt-BR" b="0"/>
              <a:t>, sem o CSIR, com módulos de alta Potencia </a:t>
            </a:r>
            <a:r>
              <a:rPr lang="pt-BR" b="0" err="1"/>
              <a:t>operación</a:t>
            </a:r>
            <a:r>
              <a:rPr lang="pt-BR" b="0"/>
              <a:t> numa zona de risco </a:t>
            </a:r>
            <a:r>
              <a:rPr lang="pt-BR" b="0" err="1"/>
              <a:t>del</a:t>
            </a:r>
            <a:r>
              <a:rPr lang="pt-BR" b="0"/>
              <a:t> </a:t>
            </a:r>
            <a:r>
              <a:rPr lang="pt-BR" b="0" err="1"/>
              <a:t>hotspot</a:t>
            </a:r>
            <a:r>
              <a:rPr lang="pt-BR" b="0"/>
              <a:t>. E nós da </a:t>
            </a:r>
            <a:r>
              <a:rPr lang="pt-BR" b="0" err="1"/>
              <a:t>Canadian</a:t>
            </a:r>
            <a:r>
              <a:rPr lang="pt-BR" b="0"/>
              <a:t> Solar fazemos a diferença mais uma vez operando na zona segura.</a:t>
            </a:r>
          </a:p>
          <a:p>
            <a:endParaRPr lang="pt-BR" b="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11</a:t>
            </a:fld>
            <a:endParaRPr lang="de-DE"/>
          </a:p>
        </p:txBody>
      </p:sp>
    </p:spTree>
    <p:extLst>
      <p:ext uri="{BB962C8B-B14F-4D97-AF65-F5344CB8AC3E}">
        <p14:creationId xmlns:p14="http://schemas.microsoft.com/office/powerpoint/2010/main" val="219245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12</a:t>
            </a:fld>
            <a:endParaRPr lang="de-DE"/>
          </a:p>
        </p:txBody>
      </p:sp>
    </p:spTree>
    <p:extLst>
      <p:ext uri="{BB962C8B-B14F-4D97-AF65-F5344CB8AC3E}">
        <p14:creationId xmlns:p14="http://schemas.microsoft.com/office/powerpoint/2010/main" val="8804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Monofacial</a:t>
            </a:r>
            <a:r>
              <a:rPr lang="en-US"/>
              <a:t>: 24,9 kg</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13</a:t>
            </a:fld>
            <a:endParaRPr lang="de-DE"/>
          </a:p>
        </p:txBody>
      </p:sp>
    </p:spTree>
    <p:extLst>
      <p:ext uri="{BB962C8B-B14F-4D97-AF65-F5344CB8AC3E}">
        <p14:creationId xmlns:p14="http://schemas.microsoft.com/office/powerpoint/2010/main" val="221351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a:t>23,7 kg</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14</a:t>
            </a:fld>
            <a:endParaRPr lang="de-DE"/>
          </a:p>
        </p:txBody>
      </p:sp>
    </p:spTree>
    <p:extLst>
      <p:ext uri="{BB962C8B-B14F-4D97-AF65-F5344CB8AC3E}">
        <p14:creationId xmlns:p14="http://schemas.microsoft.com/office/powerpoint/2010/main" val="179260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err="1"/>
              <a:t>Monofacial</a:t>
            </a:r>
            <a:r>
              <a:rPr lang="en-US"/>
              <a:t>: 28,4 kg / 30,8 kg</a:t>
            </a:r>
            <a:endParaRPr lang="pt-BR"/>
          </a:p>
        </p:txBody>
      </p:sp>
      <p:sp>
        <p:nvSpPr>
          <p:cNvPr id="4" name="Slide Number Placeholder 3"/>
          <p:cNvSpPr>
            <a:spLocks noGrp="1"/>
          </p:cNvSpPr>
          <p:nvPr>
            <p:ph type="sldNum" sz="quarter" idx="5"/>
          </p:nvPr>
        </p:nvSpPr>
        <p:spPr/>
        <p:txBody>
          <a:bodyPr/>
          <a:lstStyle/>
          <a:p>
            <a:fld id="{0B13A7E8-2A5A-47C8-9FE1-D9694C83166A}" type="slidenum">
              <a:rPr lang="de-DE" smtClean="0"/>
              <a:t>16</a:t>
            </a:fld>
            <a:endParaRPr lang="de-DE"/>
          </a:p>
        </p:txBody>
      </p:sp>
    </p:spTree>
    <p:extLst>
      <p:ext uri="{BB962C8B-B14F-4D97-AF65-F5344CB8AC3E}">
        <p14:creationId xmlns:p14="http://schemas.microsoft.com/office/powerpoint/2010/main" val="95836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err="1"/>
              <a:t>Monofacial</a:t>
            </a:r>
            <a:r>
              <a:rPr lang="en-US"/>
              <a:t>: 32,5 kg / 35,7 kg</a:t>
            </a:r>
            <a:endParaRPr lang="pt-BR"/>
          </a:p>
          <a:p>
            <a:endParaRPr lang="en-CA"/>
          </a:p>
        </p:txBody>
      </p:sp>
      <p:sp>
        <p:nvSpPr>
          <p:cNvPr id="4" name="Slide Number Placeholder 3"/>
          <p:cNvSpPr>
            <a:spLocks noGrp="1"/>
          </p:cNvSpPr>
          <p:nvPr>
            <p:ph type="sldNum" sz="quarter" idx="5"/>
          </p:nvPr>
        </p:nvSpPr>
        <p:spPr/>
        <p:txBody>
          <a:bodyPr/>
          <a:lstStyle/>
          <a:p>
            <a:fld id="{0B13A7E8-2A5A-47C8-9FE1-D9694C83166A}" type="slidenum">
              <a:rPr lang="de-DE" smtClean="0"/>
              <a:t>17</a:t>
            </a:fld>
            <a:endParaRPr lang="de-DE"/>
          </a:p>
        </p:txBody>
      </p:sp>
    </p:spTree>
    <p:extLst>
      <p:ext uri="{BB962C8B-B14F-4D97-AF65-F5344CB8AC3E}">
        <p14:creationId xmlns:p14="http://schemas.microsoft.com/office/powerpoint/2010/main" val="403690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2473508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79943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76395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pPr/>
              <a:t>2</a:t>
            </a:fld>
            <a:endParaRPr lang="de-DE"/>
          </a:p>
        </p:txBody>
      </p:sp>
    </p:spTree>
    <p:extLst>
      <p:ext uri="{BB962C8B-B14F-4D97-AF65-F5344CB8AC3E}">
        <p14:creationId xmlns:p14="http://schemas.microsoft.com/office/powerpoint/2010/main" val="266662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2157077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3835964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422086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50344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485703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2804293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a:t>Falar o que vamos abordar e o que não vamos.</a:t>
            </a:r>
          </a:p>
          <a:p>
            <a:r>
              <a:rPr lang="pt-BR" b="0" i="0"/>
              <a:t>30 min até aqui.</a:t>
            </a:r>
          </a:p>
          <a:p>
            <a:endParaRPr lang="pt-BR" b="0" i="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28</a:t>
            </a:fld>
            <a:endParaRPr lang="de-DE"/>
          </a:p>
        </p:txBody>
      </p:sp>
    </p:spTree>
    <p:extLst>
      <p:ext uri="{BB962C8B-B14F-4D97-AF65-F5344CB8AC3E}">
        <p14:creationId xmlns:p14="http://schemas.microsoft.com/office/powerpoint/2010/main" val="336294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29</a:t>
            </a:fld>
            <a:endParaRPr lang="de-DE"/>
          </a:p>
        </p:txBody>
      </p:sp>
    </p:spTree>
    <p:extLst>
      <p:ext uri="{BB962C8B-B14F-4D97-AF65-F5344CB8AC3E}">
        <p14:creationId xmlns:p14="http://schemas.microsoft.com/office/powerpoint/2010/main" val="11258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31</a:t>
            </a:fld>
            <a:endParaRPr lang="de-DE"/>
          </a:p>
        </p:txBody>
      </p:sp>
    </p:spTree>
    <p:extLst>
      <p:ext uri="{BB962C8B-B14F-4D97-AF65-F5344CB8AC3E}">
        <p14:creationId xmlns:p14="http://schemas.microsoft.com/office/powerpoint/2010/main" val="3563572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Considerar</a:t>
            </a:r>
            <a:r>
              <a:rPr lang="en-US"/>
              <a:t> o </a:t>
            </a:r>
            <a:r>
              <a:rPr lang="en-US" err="1"/>
              <a:t>máximo</a:t>
            </a:r>
            <a:r>
              <a:rPr lang="en-US"/>
              <a:t> DC:AC Ratio</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32</a:t>
            </a:fld>
            <a:endParaRPr lang="de-DE"/>
          </a:p>
        </p:txBody>
      </p:sp>
    </p:spTree>
    <p:extLst>
      <p:ext uri="{BB962C8B-B14F-4D97-AF65-F5344CB8AC3E}">
        <p14:creationId xmlns:p14="http://schemas.microsoft.com/office/powerpoint/2010/main" val="23592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200000"/>
              </a:lnSpc>
            </a:pPr>
            <a:r>
              <a:rPr lang="en-GB" altLang="zh-CN" sz="1200" b="1"/>
              <a:t>Key factors for the rating: </a:t>
            </a:r>
          </a:p>
          <a:p>
            <a:pPr marL="380981" indent="-380981">
              <a:lnSpc>
                <a:spcPct val="200000"/>
              </a:lnSpc>
              <a:buFont typeface="Arial" panose="020B0604020202020204" pitchFamily="34" charset="0"/>
              <a:buChar char="•"/>
            </a:pPr>
            <a:r>
              <a:rPr lang="en-GB" altLang="zh-CN" sz="1200" b="1">
                <a:solidFill>
                  <a:srgbClr val="C00000"/>
                </a:solidFill>
              </a:rPr>
              <a:t>Quality </a:t>
            </a:r>
          </a:p>
          <a:p>
            <a:pPr marL="380981" indent="-380981">
              <a:lnSpc>
                <a:spcPct val="200000"/>
              </a:lnSpc>
              <a:buFont typeface="Arial" panose="020B0604020202020204" pitchFamily="34" charset="0"/>
              <a:buChar char="•"/>
            </a:pPr>
            <a:r>
              <a:rPr lang="en-GB" altLang="zh-CN" sz="1200" b="1">
                <a:solidFill>
                  <a:srgbClr val="C00000"/>
                </a:solidFill>
              </a:rPr>
              <a:t>Reliability</a:t>
            </a:r>
          </a:p>
          <a:p>
            <a:pPr marL="380981" indent="-380981">
              <a:lnSpc>
                <a:spcPct val="200000"/>
              </a:lnSpc>
              <a:buFont typeface="Arial" panose="020B0604020202020204" pitchFamily="34" charset="0"/>
              <a:buChar char="•"/>
            </a:pPr>
            <a:r>
              <a:rPr lang="en-GB" altLang="zh-CN" sz="1200" b="1">
                <a:solidFill>
                  <a:srgbClr val="C00000"/>
                </a:solidFill>
              </a:rPr>
              <a:t>Service </a:t>
            </a:r>
          </a:p>
          <a:p>
            <a:pPr marL="380981" indent="-380981">
              <a:lnSpc>
                <a:spcPct val="200000"/>
              </a:lnSpc>
              <a:buFont typeface="Arial" panose="020B0604020202020204" pitchFamily="34" charset="0"/>
              <a:buChar char="•"/>
            </a:pPr>
            <a:r>
              <a:rPr lang="en-GB" altLang="zh-CN" sz="1200" b="1">
                <a:solidFill>
                  <a:srgbClr val="C00000"/>
                </a:solidFill>
              </a:rPr>
              <a:t>Warranty</a:t>
            </a:r>
          </a:p>
          <a:p>
            <a:pPr marL="380981" indent="-380981">
              <a:lnSpc>
                <a:spcPct val="200000"/>
              </a:lnSpc>
              <a:buFont typeface="Arial" panose="020B0604020202020204" pitchFamily="34" charset="0"/>
              <a:buChar char="•"/>
            </a:pPr>
            <a:r>
              <a:rPr lang="en-GB" altLang="zh-CN" sz="1200" b="1">
                <a:solidFill>
                  <a:srgbClr val="C00000"/>
                </a:solidFill>
              </a:rPr>
              <a:t>Financial strength</a:t>
            </a:r>
          </a:p>
          <a:p>
            <a:pPr marL="380981" indent="-380981">
              <a:lnSpc>
                <a:spcPct val="200000"/>
              </a:lnSpc>
              <a:buFont typeface="Arial" panose="020B0604020202020204" pitchFamily="34" charset="0"/>
              <a:buChar char="•"/>
            </a:pPr>
            <a:r>
              <a:rPr lang="en-GB" altLang="zh-CN" sz="1200" b="1">
                <a:solidFill>
                  <a:srgbClr val="C00000"/>
                </a:solidFill>
              </a:rPr>
              <a:t>Track record</a:t>
            </a:r>
          </a:p>
          <a:p>
            <a:endParaRPr lang="de-DE"/>
          </a:p>
        </p:txBody>
      </p:sp>
      <p:sp>
        <p:nvSpPr>
          <p:cNvPr id="4" name="Foliennummernplatzhalter 3"/>
          <p:cNvSpPr>
            <a:spLocks noGrp="1"/>
          </p:cNvSpPr>
          <p:nvPr>
            <p:ph type="sldNum" sz="quarter" idx="5"/>
          </p:nvPr>
        </p:nvSpPr>
        <p:spPr/>
        <p:txBody>
          <a:bodyPr/>
          <a:lstStyle/>
          <a:p>
            <a:fld id="{0B13A7E8-2A5A-47C8-9FE1-D9694C83166A}" type="slidenum">
              <a:rPr lang="de-DE" smtClean="0"/>
              <a:pPr/>
              <a:t>3</a:t>
            </a:fld>
            <a:endParaRPr lang="de-DE"/>
          </a:p>
        </p:txBody>
      </p:sp>
    </p:spTree>
    <p:extLst>
      <p:ext uri="{BB962C8B-B14F-4D97-AF65-F5344CB8AC3E}">
        <p14:creationId xmlns:p14="http://schemas.microsoft.com/office/powerpoint/2010/main" val="319769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33</a:t>
            </a:fld>
            <a:endParaRPr lang="de-DE"/>
          </a:p>
        </p:txBody>
      </p:sp>
    </p:spTree>
    <p:extLst>
      <p:ext uri="{BB962C8B-B14F-4D97-AF65-F5344CB8AC3E}">
        <p14:creationId xmlns:p14="http://schemas.microsoft.com/office/powerpoint/2010/main" val="91682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34</a:t>
            </a:fld>
            <a:endParaRPr lang="de-DE"/>
          </a:p>
        </p:txBody>
      </p:sp>
    </p:spTree>
    <p:extLst>
      <p:ext uri="{BB962C8B-B14F-4D97-AF65-F5344CB8AC3E}">
        <p14:creationId xmlns:p14="http://schemas.microsoft.com/office/powerpoint/2010/main" val="2752180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Falar</a:t>
            </a:r>
            <a:r>
              <a:rPr lang="en-US"/>
              <a:t> </a:t>
            </a:r>
            <a:r>
              <a:rPr lang="en-US" err="1"/>
              <a:t>verbalmente</a:t>
            </a:r>
            <a:r>
              <a:rPr lang="en-US"/>
              <a:t> que o </a:t>
            </a:r>
            <a:r>
              <a:rPr lang="en-US" err="1"/>
              <a:t>inversor</a:t>
            </a:r>
            <a:r>
              <a:rPr lang="en-US"/>
              <a:t> </a:t>
            </a:r>
            <a:r>
              <a:rPr lang="en-US" err="1"/>
              <a:t>contempla</a:t>
            </a:r>
            <a:r>
              <a:rPr lang="en-US"/>
              <a:t> </a:t>
            </a:r>
            <a:r>
              <a:rPr lang="en-US" err="1"/>
              <a:t>essa</a:t>
            </a:r>
            <a:r>
              <a:rPr lang="en-US"/>
              <a:t> </a:t>
            </a:r>
            <a:r>
              <a:rPr lang="en-US" err="1"/>
              <a:t>proteção</a:t>
            </a:r>
            <a:r>
              <a:rPr lang="en-US"/>
              <a:t>.</a:t>
            </a:r>
          </a:p>
          <a:p>
            <a:endParaRPr lang="en-US"/>
          </a:p>
          <a:p>
            <a:r>
              <a:rPr lang="en-US"/>
              <a:t>DPS CC Tipo I </a:t>
            </a:r>
            <a:r>
              <a:rPr lang="en-US" err="1"/>
              <a:t>em</a:t>
            </a:r>
            <a:r>
              <a:rPr lang="en-US"/>
              <a:t> </a:t>
            </a:r>
            <a:r>
              <a:rPr lang="en-US" err="1"/>
              <a:t>instalações</a:t>
            </a:r>
            <a:r>
              <a:rPr lang="en-US"/>
              <a:t> com SPDA e </a:t>
            </a:r>
            <a:r>
              <a:rPr lang="en-US" err="1"/>
              <a:t>distância</a:t>
            </a:r>
            <a:r>
              <a:rPr lang="en-US"/>
              <a:t> “s” </a:t>
            </a:r>
            <a:r>
              <a:rPr lang="en-US" err="1"/>
              <a:t>não</a:t>
            </a:r>
            <a:r>
              <a:rPr lang="en-US"/>
              <a:t> </a:t>
            </a:r>
            <a:r>
              <a:rPr lang="en-US" err="1"/>
              <a:t>atingida</a:t>
            </a:r>
            <a:r>
              <a:rPr lang="en-US"/>
              <a:t>.</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37</a:t>
            </a:fld>
            <a:endParaRPr lang="de-DE"/>
          </a:p>
        </p:txBody>
      </p:sp>
    </p:spTree>
    <p:extLst>
      <p:ext uri="{BB962C8B-B14F-4D97-AF65-F5344CB8AC3E}">
        <p14:creationId xmlns:p14="http://schemas.microsoft.com/office/powerpoint/2010/main" val="15243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38</a:t>
            </a:fld>
            <a:endParaRPr lang="de-DE"/>
          </a:p>
        </p:txBody>
      </p:sp>
    </p:spTree>
    <p:extLst>
      <p:ext uri="{BB962C8B-B14F-4D97-AF65-F5344CB8AC3E}">
        <p14:creationId xmlns:p14="http://schemas.microsoft.com/office/powerpoint/2010/main" val="3177073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Considerar</a:t>
            </a:r>
            <a:r>
              <a:rPr lang="en-US"/>
              <a:t> o </a:t>
            </a:r>
            <a:r>
              <a:rPr lang="en-US" err="1"/>
              <a:t>máximo</a:t>
            </a:r>
            <a:r>
              <a:rPr lang="en-US"/>
              <a:t> DC:AC Ratio</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39</a:t>
            </a:fld>
            <a:endParaRPr lang="de-DE"/>
          </a:p>
        </p:txBody>
      </p:sp>
    </p:spTree>
    <p:extLst>
      <p:ext uri="{BB962C8B-B14F-4D97-AF65-F5344CB8AC3E}">
        <p14:creationId xmlns:p14="http://schemas.microsoft.com/office/powerpoint/2010/main" val="25177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40</a:t>
            </a:fld>
            <a:endParaRPr lang="de-DE"/>
          </a:p>
        </p:txBody>
      </p:sp>
    </p:spTree>
    <p:extLst>
      <p:ext uri="{BB962C8B-B14F-4D97-AF65-F5344CB8AC3E}">
        <p14:creationId xmlns:p14="http://schemas.microsoft.com/office/powerpoint/2010/main" val="214004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Falar</a:t>
            </a:r>
            <a:r>
              <a:rPr lang="en-US"/>
              <a:t> </a:t>
            </a:r>
            <a:r>
              <a:rPr lang="en-US" err="1"/>
              <a:t>verbalmente</a:t>
            </a:r>
            <a:r>
              <a:rPr lang="en-US"/>
              <a:t> que o </a:t>
            </a:r>
            <a:r>
              <a:rPr lang="en-US" err="1"/>
              <a:t>inversor</a:t>
            </a:r>
            <a:r>
              <a:rPr lang="en-US"/>
              <a:t> </a:t>
            </a:r>
            <a:r>
              <a:rPr lang="en-US" err="1"/>
              <a:t>contempla</a:t>
            </a:r>
            <a:r>
              <a:rPr lang="en-US"/>
              <a:t> </a:t>
            </a:r>
            <a:r>
              <a:rPr lang="en-US" err="1"/>
              <a:t>essa</a:t>
            </a:r>
            <a:r>
              <a:rPr lang="en-US"/>
              <a:t> </a:t>
            </a:r>
            <a:r>
              <a:rPr lang="en-US" err="1"/>
              <a:t>proteção</a:t>
            </a:r>
            <a:r>
              <a:rPr lang="en-US"/>
              <a:t>.</a:t>
            </a:r>
          </a:p>
          <a:p>
            <a:endParaRPr lang="en-US"/>
          </a:p>
          <a:p>
            <a:r>
              <a:rPr lang="en-US"/>
              <a:t>DPS CC Tipo I </a:t>
            </a:r>
            <a:r>
              <a:rPr lang="en-US" err="1"/>
              <a:t>em</a:t>
            </a:r>
            <a:r>
              <a:rPr lang="en-US"/>
              <a:t> </a:t>
            </a:r>
            <a:r>
              <a:rPr lang="en-US" err="1"/>
              <a:t>instalações</a:t>
            </a:r>
            <a:r>
              <a:rPr lang="en-US"/>
              <a:t> com SPDA e </a:t>
            </a:r>
            <a:r>
              <a:rPr lang="en-US" err="1"/>
              <a:t>distância</a:t>
            </a:r>
            <a:r>
              <a:rPr lang="en-US"/>
              <a:t> “s” </a:t>
            </a:r>
            <a:r>
              <a:rPr lang="en-US" err="1"/>
              <a:t>não</a:t>
            </a:r>
            <a:r>
              <a:rPr lang="en-US"/>
              <a:t> </a:t>
            </a:r>
            <a:r>
              <a:rPr lang="en-US" err="1"/>
              <a:t>atingida</a:t>
            </a:r>
            <a:r>
              <a:rPr lang="en-US"/>
              <a:t>.</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44</a:t>
            </a:fld>
            <a:endParaRPr lang="de-DE"/>
          </a:p>
        </p:txBody>
      </p:sp>
    </p:spTree>
    <p:extLst>
      <p:ext uri="{BB962C8B-B14F-4D97-AF65-F5344CB8AC3E}">
        <p14:creationId xmlns:p14="http://schemas.microsoft.com/office/powerpoint/2010/main" val="2555580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45</a:t>
            </a:fld>
            <a:endParaRPr lang="de-DE"/>
          </a:p>
        </p:txBody>
      </p:sp>
    </p:spTree>
    <p:extLst>
      <p:ext uri="{BB962C8B-B14F-4D97-AF65-F5344CB8AC3E}">
        <p14:creationId xmlns:p14="http://schemas.microsoft.com/office/powerpoint/2010/main" val="3350740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Considerar</a:t>
            </a:r>
            <a:r>
              <a:rPr lang="en-US"/>
              <a:t> o </a:t>
            </a:r>
            <a:r>
              <a:rPr lang="en-US" err="1"/>
              <a:t>máximo</a:t>
            </a:r>
            <a:r>
              <a:rPr lang="en-US"/>
              <a:t> DC:AC Ratio</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46</a:t>
            </a:fld>
            <a:endParaRPr lang="de-DE"/>
          </a:p>
        </p:txBody>
      </p:sp>
    </p:spTree>
    <p:extLst>
      <p:ext uri="{BB962C8B-B14F-4D97-AF65-F5344CB8AC3E}">
        <p14:creationId xmlns:p14="http://schemas.microsoft.com/office/powerpoint/2010/main" val="1299819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47</a:t>
            </a:fld>
            <a:endParaRPr lang="de-DE"/>
          </a:p>
        </p:txBody>
      </p:sp>
    </p:spTree>
    <p:extLst>
      <p:ext uri="{BB962C8B-B14F-4D97-AF65-F5344CB8AC3E}">
        <p14:creationId xmlns:p14="http://schemas.microsoft.com/office/powerpoint/2010/main" val="257097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97800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Inversor</a:t>
            </a:r>
            <a:r>
              <a:rPr lang="en-US"/>
              <a:t> </a:t>
            </a:r>
            <a:r>
              <a:rPr lang="en-US" err="1"/>
              <a:t>suporta</a:t>
            </a:r>
            <a:r>
              <a:rPr lang="en-US"/>
              <a:t> </a:t>
            </a:r>
            <a:r>
              <a:rPr lang="en-US" err="1"/>
              <a:t>conexões</a:t>
            </a:r>
            <a:r>
              <a:rPr lang="en-US"/>
              <a:t> </a:t>
            </a:r>
            <a:r>
              <a:rPr lang="en-US" err="1"/>
              <a:t>em</a:t>
            </a:r>
            <a:r>
              <a:rPr lang="en-US"/>
              <a:t> Y para </a:t>
            </a:r>
            <a:r>
              <a:rPr lang="en-US" err="1"/>
              <a:t>uma</a:t>
            </a:r>
            <a:r>
              <a:rPr lang="en-US"/>
              <a:t> entrada no MPPT.</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48</a:t>
            </a:fld>
            <a:endParaRPr lang="de-DE"/>
          </a:p>
        </p:txBody>
      </p:sp>
    </p:spTree>
    <p:extLst>
      <p:ext uri="{BB962C8B-B14F-4D97-AF65-F5344CB8AC3E}">
        <p14:creationId xmlns:p14="http://schemas.microsoft.com/office/powerpoint/2010/main" val="3780120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50</a:t>
            </a:fld>
            <a:endParaRPr lang="de-DE"/>
          </a:p>
        </p:txBody>
      </p:sp>
    </p:spTree>
    <p:extLst>
      <p:ext uri="{BB962C8B-B14F-4D97-AF65-F5344CB8AC3E}">
        <p14:creationId xmlns:p14="http://schemas.microsoft.com/office/powerpoint/2010/main" val="2182494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err="1"/>
              <a:t>Falar</a:t>
            </a:r>
            <a:r>
              <a:rPr lang="en-US"/>
              <a:t> </a:t>
            </a:r>
            <a:r>
              <a:rPr lang="en-US" err="1"/>
              <a:t>verbalmente</a:t>
            </a:r>
            <a:r>
              <a:rPr lang="en-US"/>
              <a:t> que o </a:t>
            </a:r>
            <a:r>
              <a:rPr lang="en-US" err="1"/>
              <a:t>inversor</a:t>
            </a:r>
            <a:r>
              <a:rPr lang="en-US"/>
              <a:t> </a:t>
            </a:r>
            <a:r>
              <a:rPr lang="en-US" err="1"/>
              <a:t>contempla</a:t>
            </a:r>
            <a:r>
              <a:rPr lang="en-US"/>
              <a:t> </a:t>
            </a:r>
            <a:r>
              <a:rPr lang="en-US" err="1"/>
              <a:t>essa</a:t>
            </a:r>
            <a:r>
              <a:rPr lang="en-US"/>
              <a:t> </a:t>
            </a:r>
            <a:r>
              <a:rPr lang="en-US" err="1"/>
              <a:t>proteção</a:t>
            </a:r>
            <a:r>
              <a:rPr lang="en-US"/>
              <a:t>.</a:t>
            </a:r>
          </a:p>
          <a:p>
            <a:endParaRPr lang="en-US"/>
          </a:p>
          <a:p>
            <a:r>
              <a:rPr lang="en-US"/>
              <a:t>DPS CC Tipo I </a:t>
            </a:r>
            <a:r>
              <a:rPr lang="en-US" err="1"/>
              <a:t>em</a:t>
            </a:r>
            <a:r>
              <a:rPr lang="en-US"/>
              <a:t> </a:t>
            </a:r>
            <a:r>
              <a:rPr lang="en-US" err="1"/>
              <a:t>instalações</a:t>
            </a:r>
            <a:r>
              <a:rPr lang="en-US"/>
              <a:t> com SPDA e </a:t>
            </a:r>
            <a:r>
              <a:rPr lang="en-US" err="1"/>
              <a:t>distância</a:t>
            </a:r>
            <a:r>
              <a:rPr lang="en-US"/>
              <a:t> “s” </a:t>
            </a:r>
            <a:r>
              <a:rPr lang="en-US" err="1"/>
              <a:t>não</a:t>
            </a:r>
            <a:r>
              <a:rPr lang="en-US"/>
              <a:t> </a:t>
            </a:r>
            <a:r>
              <a:rPr lang="en-US" err="1"/>
              <a:t>atingida</a:t>
            </a:r>
            <a:r>
              <a:rPr lang="en-US"/>
              <a:t>.</a:t>
            </a:r>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51</a:t>
            </a:fld>
            <a:endParaRPr lang="de-DE"/>
          </a:p>
        </p:txBody>
      </p:sp>
    </p:spTree>
    <p:extLst>
      <p:ext uri="{BB962C8B-B14F-4D97-AF65-F5344CB8AC3E}">
        <p14:creationId xmlns:p14="http://schemas.microsoft.com/office/powerpoint/2010/main" val="45369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2849563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a:ea typeface="ＭＳ Ｐゴシック" pitchFamily="34" charset="-128"/>
              </a:rPr>
              <a:t>HAND BACK TO CINNDY</a:t>
            </a:r>
          </a:p>
          <a:p>
            <a:endParaRPr lang="de-DE" altLang="de-DE">
              <a:ea typeface="ＭＳ Ｐゴシック" pitchFamily="34" charset="-128"/>
            </a:endParaRPr>
          </a:p>
          <a:p>
            <a:r>
              <a:rPr lang="de-DE" altLang="de-DE">
                <a:ea typeface="ＭＳ Ｐゴシック" pitchFamily="34" charset="-128"/>
              </a:rPr>
              <a:t>BEGIN READING QUESTIONS</a:t>
            </a:r>
          </a:p>
          <a:p>
            <a:pPr marL="171450" indent="-171450">
              <a:buFont typeface="Arial" panose="020B0604020202020204" pitchFamily="34" charset="0"/>
              <a:buChar char="•"/>
            </a:pPr>
            <a:r>
              <a:rPr lang="en-US"/>
              <a:t>Dismiss the ones we </a:t>
            </a:r>
            <a:r>
              <a:rPr lang="en-US" err="1"/>
              <a:t>doN’T</a:t>
            </a:r>
            <a:r>
              <a:rPr lang="en-US"/>
              <a:t> want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24533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C00CA0-5E93-4B1B-A616-E62AF5908873}" type="slidenum">
              <a:rPr lang="de-DE" altLang="en-US" smtClean="0"/>
              <a:pPr/>
              <a:t>5</a:t>
            </a:fld>
            <a:endParaRPr lang="de-DE" altLang="en-US"/>
          </a:p>
        </p:txBody>
      </p:sp>
    </p:spTree>
    <p:extLst>
      <p:ext uri="{BB962C8B-B14F-4D97-AF65-F5344CB8AC3E}">
        <p14:creationId xmlns:p14="http://schemas.microsoft.com/office/powerpoint/2010/main" val="418649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r>
              <a:rPr lang="pt-BR" sz="800" b="0" noProof="0"/>
              <a:t>O PERC, presente nas tecnologias poli e mono cristalino, é uma camada de um composto de Al por trás da célula onde uma das suas principais funções é refletir as componentes da radiação que atravessariam a célula e seriam absorvidas pelo </a:t>
            </a:r>
            <a:r>
              <a:rPr lang="pt-BR" sz="800" b="0" noProof="0" err="1"/>
              <a:t>Backsheet</a:t>
            </a:r>
            <a:r>
              <a:rPr lang="pt-BR" sz="800" b="0" noProof="0"/>
              <a:t> (a parte branca </a:t>
            </a:r>
            <a:r>
              <a:rPr lang="pt-BR" sz="800" b="0" noProof="0" err="1"/>
              <a:t>del</a:t>
            </a:r>
            <a:r>
              <a:rPr lang="pt-BR" sz="800" b="0" noProof="0"/>
              <a:t> módulo). </a:t>
            </a:r>
          </a:p>
          <a:p>
            <a:endParaRPr lang="pt-BR" sz="800" b="0" noProof="0"/>
          </a:p>
          <a:p>
            <a:r>
              <a:rPr lang="pt-BR" sz="800" b="0" noProof="0"/>
              <a:t>Ao fazer isso a componente da Luz é refletida de volta para o vidro ficando presa entre o vidro e a célula, aumentando assim a eficiência </a:t>
            </a:r>
            <a:r>
              <a:rPr lang="pt-BR" sz="800" b="0" noProof="0" err="1"/>
              <a:t>del</a:t>
            </a:r>
            <a:r>
              <a:rPr lang="pt-BR" sz="800" b="0" noProof="0"/>
              <a:t> módulo.</a:t>
            </a:r>
          </a:p>
        </p:txBody>
      </p:sp>
      <p:sp>
        <p:nvSpPr>
          <p:cNvPr id="4" name="Slide Number Placeholder 3"/>
          <p:cNvSpPr>
            <a:spLocks noGrp="1"/>
          </p:cNvSpPr>
          <p:nvPr>
            <p:ph type="sldNum" sz="quarter" idx="5"/>
          </p:nvPr>
        </p:nvSpPr>
        <p:spPr/>
        <p:txBody>
          <a:bodyPr/>
          <a:lstStyle/>
          <a:p>
            <a:fld id="{0B13A7E8-2A5A-47C8-9FE1-D9694C83166A}" type="slidenum">
              <a:rPr lang="de-DE" smtClean="0"/>
              <a:pPr/>
              <a:t>6</a:t>
            </a:fld>
            <a:endParaRPr lang="de-DE"/>
          </a:p>
        </p:txBody>
      </p:sp>
    </p:spTree>
    <p:extLst>
      <p:ext uri="{BB962C8B-B14F-4D97-AF65-F5344CB8AC3E}">
        <p14:creationId xmlns:p14="http://schemas.microsoft.com/office/powerpoint/2010/main" val="63223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7</a:t>
            </a:fld>
            <a:endParaRPr lang="de-DE"/>
          </a:p>
        </p:txBody>
      </p:sp>
    </p:spTree>
    <p:extLst>
      <p:ext uri="{BB962C8B-B14F-4D97-AF65-F5344CB8AC3E}">
        <p14:creationId xmlns:p14="http://schemas.microsoft.com/office/powerpoint/2010/main" val="178700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B13A7E8-2A5A-47C8-9FE1-D9694C83166A}" type="slidenum">
              <a:rPr lang="de-DE" smtClean="0"/>
              <a:t>8</a:t>
            </a:fld>
            <a:endParaRPr lang="de-DE"/>
          </a:p>
        </p:txBody>
      </p:sp>
    </p:spTree>
    <p:extLst>
      <p:ext uri="{BB962C8B-B14F-4D97-AF65-F5344CB8AC3E}">
        <p14:creationId xmlns:p14="http://schemas.microsoft.com/office/powerpoint/2010/main" val="265309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9</a:t>
            </a:fld>
            <a:endParaRPr lang="de-DE"/>
          </a:p>
        </p:txBody>
      </p:sp>
    </p:spTree>
    <p:extLst>
      <p:ext uri="{BB962C8B-B14F-4D97-AF65-F5344CB8AC3E}">
        <p14:creationId xmlns:p14="http://schemas.microsoft.com/office/powerpoint/2010/main" val="242794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bwMode="gray">
          <a:xfrm>
            <a:off x="1" y="0"/>
            <a:ext cx="9143999" cy="5143500"/>
          </a:xfrm>
          <a:prstGeom prst="rect">
            <a:avLst/>
          </a:prstGeom>
          <a:solidFill>
            <a:schemeClr val="accent3"/>
          </a:solidFill>
        </p:spPr>
        <p:txBody>
          <a:bodyPr lIns="108000" tIns="72000"/>
          <a:lstStyle>
            <a:lvl1pPr>
              <a:defRPr b="0">
                <a:solidFill>
                  <a:schemeClr val="bg1"/>
                </a:solidFill>
              </a:defRPr>
            </a:lvl1pPr>
          </a:lstStyle>
          <a:p>
            <a:r>
              <a:rPr lang="en-US" altLang="zh-CN" noProof="0"/>
              <a:t>Click icon to add picture</a:t>
            </a:r>
            <a:endParaRPr lang="en-US" noProof="0"/>
          </a:p>
        </p:txBody>
      </p:sp>
      <p:sp>
        <p:nvSpPr>
          <p:cNvPr id="3" name="Untertitel 2"/>
          <p:cNvSpPr>
            <a:spLocks noGrp="1"/>
          </p:cNvSpPr>
          <p:nvPr>
            <p:ph type="subTitle" idx="1"/>
          </p:nvPr>
        </p:nvSpPr>
        <p:spPr bwMode="gray">
          <a:xfrm>
            <a:off x="539751" y="3867894"/>
            <a:ext cx="4356286" cy="189021"/>
          </a:xfrm>
        </p:spPr>
        <p:txBody>
          <a:bodyPr/>
          <a:lstStyle>
            <a:lvl1pPr marL="0" indent="0" algn="l">
              <a:buNone/>
              <a:defRPr sz="10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noProof="0"/>
              <a:t>Click to edit Master subtitle style</a:t>
            </a:r>
            <a:endParaRPr lang="en-US" noProof="0"/>
          </a:p>
        </p:txBody>
      </p:sp>
      <p:sp>
        <p:nvSpPr>
          <p:cNvPr id="8" name="Textplatzhalter 7"/>
          <p:cNvSpPr>
            <a:spLocks noGrp="1"/>
          </p:cNvSpPr>
          <p:nvPr>
            <p:ph type="body" sz="quarter" idx="12"/>
          </p:nvPr>
        </p:nvSpPr>
        <p:spPr bwMode="gray">
          <a:xfrm>
            <a:off x="6084417" y="4785996"/>
            <a:ext cx="2592040" cy="135015"/>
          </a:xfrm>
        </p:spPr>
        <p:txBody>
          <a:bodyPr anchor="b" anchorCtr="0"/>
          <a:lstStyle>
            <a:lvl1pPr marL="0" indent="0" algn="r">
              <a:buFont typeface="Arial" panose="020B0604020202020204" pitchFamily="34" charset="0"/>
              <a:buNone/>
              <a:defRPr sz="750" b="1">
                <a:solidFill>
                  <a:schemeClr val="bg1"/>
                </a:solidFill>
              </a:defRPr>
            </a:lvl1pPr>
            <a:lvl2pPr marL="0" indent="0" algn="l">
              <a:buFont typeface="Arial" panose="020B0604020202020204" pitchFamily="34" charset="0"/>
              <a:buNone/>
              <a:defRPr sz="750" b="1">
                <a:solidFill>
                  <a:schemeClr val="bg1"/>
                </a:solidFill>
              </a:defRPr>
            </a:lvl2pPr>
            <a:lvl3pPr marL="0" indent="0" algn="l">
              <a:buFont typeface="Arial" panose="020B0604020202020204" pitchFamily="34" charset="0"/>
              <a:buNone/>
              <a:defRPr sz="750" b="1">
                <a:solidFill>
                  <a:schemeClr val="bg1"/>
                </a:solidFill>
              </a:defRPr>
            </a:lvl3pPr>
            <a:lvl4pPr marL="0" indent="0" algn="l">
              <a:buFont typeface="Arial" panose="020B0604020202020204" pitchFamily="34" charset="0"/>
              <a:buNone/>
              <a:defRPr sz="750" b="1">
                <a:solidFill>
                  <a:schemeClr val="bg1"/>
                </a:solidFill>
              </a:defRPr>
            </a:lvl4pPr>
            <a:lvl5pPr marL="0" indent="0" algn="l">
              <a:buFont typeface="Arial" panose="020B0604020202020204" pitchFamily="34" charset="0"/>
              <a:buNone/>
              <a:defRPr sz="750" b="1">
                <a:solidFill>
                  <a:schemeClr val="bg1"/>
                </a:solidFill>
              </a:defRPr>
            </a:lvl5pPr>
          </a:lstStyle>
          <a:p>
            <a:pPr lvl="0"/>
            <a:r>
              <a:rPr lang="en-US" altLang="zh-CN" noProof="0"/>
              <a:t>Click to edit Master text styles</a:t>
            </a:r>
          </a:p>
        </p:txBody>
      </p:sp>
      <p:sp>
        <p:nvSpPr>
          <p:cNvPr id="2" name="Titel 1"/>
          <p:cNvSpPr>
            <a:spLocks noGrp="1"/>
          </p:cNvSpPr>
          <p:nvPr>
            <p:ph type="ctrTitle"/>
          </p:nvPr>
        </p:nvSpPr>
        <p:spPr bwMode="gray">
          <a:xfrm>
            <a:off x="536577" y="1491630"/>
            <a:ext cx="4359460" cy="2295255"/>
          </a:xfrm>
          <a:custGeom>
            <a:avLst/>
            <a:gdLst>
              <a:gd name="connsiteX0" fmla="*/ 0 w 4356286"/>
              <a:gd name="connsiteY0" fmla="*/ 104939 h 3060340"/>
              <a:gd name="connsiteX1" fmla="*/ 104939 w 4356286"/>
              <a:gd name="connsiteY1" fmla="*/ 0 h 3060340"/>
              <a:gd name="connsiteX2" fmla="*/ 4251347 w 4356286"/>
              <a:gd name="connsiteY2" fmla="*/ 0 h 3060340"/>
              <a:gd name="connsiteX3" fmla="*/ 4356286 w 4356286"/>
              <a:gd name="connsiteY3" fmla="*/ 104939 h 3060340"/>
              <a:gd name="connsiteX4" fmla="*/ 4356286 w 4356286"/>
              <a:gd name="connsiteY4" fmla="*/ 2955401 h 3060340"/>
              <a:gd name="connsiteX5" fmla="*/ 4251347 w 4356286"/>
              <a:gd name="connsiteY5" fmla="*/ 3060340 h 3060340"/>
              <a:gd name="connsiteX6" fmla="*/ 104939 w 4356286"/>
              <a:gd name="connsiteY6" fmla="*/ 3060340 h 3060340"/>
              <a:gd name="connsiteX7" fmla="*/ 0 w 4356286"/>
              <a:gd name="connsiteY7" fmla="*/ 2955401 h 3060340"/>
              <a:gd name="connsiteX8" fmla="*/ 0 w 4356286"/>
              <a:gd name="connsiteY8" fmla="*/ 104939 h 3060340"/>
              <a:gd name="connsiteX0-1" fmla="*/ 3175 w 4359461"/>
              <a:gd name="connsiteY0-2" fmla="*/ 104939 h 3060340"/>
              <a:gd name="connsiteX1-3" fmla="*/ 108114 w 4359461"/>
              <a:gd name="connsiteY1-4" fmla="*/ 0 h 3060340"/>
              <a:gd name="connsiteX2-5" fmla="*/ 4254522 w 4359461"/>
              <a:gd name="connsiteY2-6" fmla="*/ 0 h 3060340"/>
              <a:gd name="connsiteX3-7" fmla="*/ 4359461 w 4359461"/>
              <a:gd name="connsiteY3-8" fmla="*/ 104939 h 3060340"/>
              <a:gd name="connsiteX4-9" fmla="*/ 4359461 w 4359461"/>
              <a:gd name="connsiteY4-10" fmla="*/ 2955401 h 3060340"/>
              <a:gd name="connsiteX5-11" fmla="*/ 4254522 w 4359461"/>
              <a:gd name="connsiteY5-12" fmla="*/ 3060340 h 3060340"/>
              <a:gd name="connsiteX6-13" fmla="*/ 108114 w 4359461"/>
              <a:gd name="connsiteY6-14" fmla="*/ 3060340 h 3060340"/>
              <a:gd name="connsiteX7-15" fmla="*/ 3175 w 4359461"/>
              <a:gd name="connsiteY7-16" fmla="*/ 2955401 h 3060340"/>
              <a:gd name="connsiteX8-17" fmla="*/ 0 w 4359461"/>
              <a:gd name="connsiteY8-18" fmla="*/ 1516360 h 3060340"/>
              <a:gd name="connsiteX9" fmla="*/ 3175 w 4359461"/>
              <a:gd name="connsiteY9" fmla="*/ 104939 h 3060340"/>
              <a:gd name="connsiteX0-19" fmla="*/ 8783 w 4365069"/>
              <a:gd name="connsiteY0-20" fmla="*/ 104939 h 3060340"/>
              <a:gd name="connsiteX1-21" fmla="*/ 113722 w 4365069"/>
              <a:gd name="connsiteY1-22" fmla="*/ 0 h 3060340"/>
              <a:gd name="connsiteX2-23" fmla="*/ 4260130 w 4365069"/>
              <a:gd name="connsiteY2-24" fmla="*/ 0 h 3060340"/>
              <a:gd name="connsiteX3-25" fmla="*/ 4365069 w 4365069"/>
              <a:gd name="connsiteY3-26" fmla="*/ 104939 h 3060340"/>
              <a:gd name="connsiteX4-27" fmla="*/ 4365069 w 4365069"/>
              <a:gd name="connsiteY4-28" fmla="*/ 2955401 h 3060340"/>
              <a:gd name="connsiteX5-29" fmla="*/ 4260130 w 4365069"/>
              <a:gd name="connsiteY5-30" fmla="*/ 3060340 h 3060340"/>
              <a:gd name="connsiteX6-31" fmla="*/ 113722 w 4365069"/>
              <a:gd name="connsiteY6-32" fmla="*/ 3060340 h 3060340"/>
              <a:gd name="connsiteX7-33" fmla="*/ 8783 w 4365069"/>
              <a:gd name="connsiteY7-34" fmla="*/ 2955401 h 3060340"/>
              <a:gd name="connsiteX8-35" fmla="*/ 5608 w 4365069"/>
              <a:gd name="connsiteY8-36" fmla="*/ 1516360 h 3060340"/>
              <a:gd name="connsiteX9-37" fmla="*/ 5609 w 4365069"/>
              <a:gd name="connsiteY9-38" fmla="*/ 1252835 h 3060340"/>
              <a:gd name="connsiteX10" fmla="*/ 8783 w 4365069"/>
              <a:gd name="connsiteY10" fmla="*/ 104939 h 3060340"/>
              <a:gd name="connsiteX0-39" fmla="*/ 8783 w 4365069"/>
              <a:gd name="connsiteY0-40" fmla="*/ 104939 h 3060340"/>
              <a:gd name="connsiteX1-41" fmla="*/ 113722 w 4365069"/>
              <a:gd name="connsiteY1-42" fmla="*/ 0 h 3060340"/>
              <a:gd name="connsiteX2-43" fmla="*/ 4260130 w 4365069"/>
              <a:gd name="connsiteY2-44" fmla="*/ 0 h 3060340"/>
              <a:gd name="connsiteX3-45" fmla="*/ 4365069 w 4365069"/>
              <a:gd name="connsiteY3-46" fmla="*/ 104939 h 3060340"/>
              <a:gd name="connsiteX4-47" fmla="*/ 4365069 w 4365069"/>
              <a:gd name="connsiteY4-48" fmla="*/ 2955401 h 3060340"/>
              <a:gd name="connsiteX5-49" fmla="*/ 4260130 w 4365069"/>
              <a:gd name="connsiteY5-50" fmla="*/ 3060340 h 3060340"/>
              <a:gd name="connsiteX6-51" fmla="*/ 113722 w 4365069"/>
              <a:gd name="connsiteY6-52" fmla="*/ 3060340 h 3060340"/>
              <a:gd name="connsiteX7-53" fmla="*/ 8783 w 4365069"/>
              <a:gd name="connsiteY7-54" fmla="*/ 2955401 h 3060340"/>
              <a:gd name="connsiteX8-55" fmla="*/ 8784 w 4365069"/>
              <a:gd name="connsiteY8-56" fmla="*/ 1843385 h 3060340"/>
              <a:gd name="connsiteX9-57" fmla="*/ 5608 w 4365069"/>
              <a:gd name="connsiteY9-58" fmla="*/ 1516360 h 3060340"/>
              <a:gd name="connsiteX10-59" fmla="*/ 5609 w 4365069"/>
              <a:gd name="connsiteY10-60" fmla="*/ 1252835 h 3060340"/>
              <a:gd name="connsiteX11" fmla="*/ 8783 w 4365069"/>
              <a:gd name="connsiteY11" fmla="*/ 104939 h 3060340"/>
              <a:gd name="connsiteX0-61" fmla="*/ 8783 w 4365069"/>
              <a:gd name="connsiteY0-62" fmla="*/ 104939 h 3060340"/>
              <a:gd name="connsiteX1-63" fmla="*/ 113722 w 4365069"/>
              <a:gd name="connsiteY1-64" fmla="*/ 0 h 3060340"/>
              <a:gd name="connsiteX2-65" fmla="*/ 4260130 w 4365069"/>
              <a:gd name="connsiteY2-66" fmla="*/ 0 h 3060340"/>
              <a:gd name="connsiteX3-67" fmla="*/ 4365069 w 4365069"/>
              <a:gd name="connsiteY3-68" fmla="*/ 104939 h 3060340"/>
              <a:gd name="connsiteX4-69" fmla="*/ 4365069 w 4365069"/>
              <a:gd name="connsiteY4-70" fmla="*/ 2955401 h 3060340"/>
              <a:gd name="connsiteX5-71" fmla="*/ 4260130 w 4365069"/>
              <a:gd name="connsiteY5-72" fmla="*/ 3060340 h 3060340"/>
              <a:gd name="connsiteX6-73" fmla="*/ 113722 w 4365069"/>
              <a:gd name="connsiteY6-74" fmla="*/ 3060340 h 3060340"/>
              <a:gd name="connsiteX7-75" fmla="*/ 8783 w 4365069"/>
              <a:gd name="connsiteY7-76" fmla="*/ 2955401 h 3060340"/>
              <a:gd name="connsiteX8-77" fmla="*/ 8784 w 4365069"/>
              <a:gd name="connsiteY8-78" fmla="*/ 1843385 h 3060340"/>
              <a:gd name="connsiteX9-79" fmla="*/ 154834 w 4365069"/>
              <a:gd name="connsiteY9-80" fmla="*/ 1560810 h 3060340"/>
              <a:gd name="connsiteX10-81" fmla="*/ 5608 w 4365069"/>
              <a:gd name="connsiteY10-82" fmla="*/ 1516360 h 3060340"/>
              <a:gd name="connsiteX11-83" fmla="*/ 5609 w 4365069"/>
              <a:gd name="connsiteY11-84" fmla="*/ 1252835 h 3060340"/>
              <a:gd name="connsiteX12" fmla="*/ 8783 w 4365069"/>
              <a:gd name="connsiteY12" fmla="*/ 104939 h 3060340"/>
              <a:gd name="connsiteX0-85" fmla="*/ 8783 w 4365069"/>
              <a:gd name="connsiteY0-86" fmla="*/ 104939 h 3060340"/>
              <a:gd name="connsiteX1-87" fmla="*/ 113722 w 4365069"/>
              <a:gd name="connsiteY1-88" fmla="*/ 0 h 3060340"/>
              <a:gd name="connsiteX2-89" fmla="*/ 4260130 w 4365069"/>
              <a:gd name="connsiteY2-90" fmla="*/ 0 h 3060340"/>
              <a:gd name="connsiteX3-91" fmla="*/ 4365069 w 4365069"/>
              <a:gd name="connsiteY3-92" fmla="*/ 104939 h 3060340"/>
              <a:gd name="connsiteX4-93" fmla="*/ 4365069 w 4365069"/>
              <a:gd name="connsiteY4-94" fmla="*/ 2955401 h 3060340"/>
              <a:gd name="connsiteX5-95" fmla="*/ 4260130 w 4365069"/>
              <a:gd name="connsiteY5-96" fmla="*/ 3060340 h 3060340"/>
              <a:gd name="connsiteX6-97" fmla="*/ 113722 w 4365069"/>
              <a:gd name="connsiteY6-98" fmla="*/ 3060340 h 3060340"/>
              <a:gd name="connsiteX7-99" fmla="*/ 8783 w 4365069"/>
              <a:gd name="connsiteY7-100" fmla="*/ 2955401 h 3060340"/>
              <a:gd name="connsiteX8-101" fmla="*/ 8784 w 4365069"/>
              <a:gd name="connsiteY8-102" fmla="*/ 1843385 h 3060340"/>
              <a:gd name="connsiteX9-103" fmla="*/ 154834 w 4365069"/>
              <a:gd name="connsiteY9-104" fmla="*/ 1560810 h 3060340"/>
              <a:gd name="connsiteX10-105" fmla="*/ 5609 w 4365069"/>
              <a:gd name="connsiteY10-106" fmla="*/ 1252835 h 3060340"/>
              <a:gd name="connsiteX11-107" fmla="*/ 8783 w 4365069"/>
              <a:gd name="connsiteY11-108" fmla="*/ 104939 h 3060340"/>
              <a:gd name="connsiteX0-109" fmla="*/ 8783 w 4365069"/>
              <a:gd name="connsiteY0-110" fmla="*/ 104939 h 3060340"/>
              <a:gd name="connsiteX1-111" fmla="*/ 113722 w 4365069"/>
              <a:gd name="connsiteY1-112" fmla="*/ 0 h 3060340"/>
              <a:gd name="connsiteX2-113" fmla="*/ 4260130 w 4365069"/>
              <a:gd name="connsiteY2-114" fmla="*/ 0 h 3060340"/>
              <a:gd name="connsiteX3-115" fmla="*/ 4365069 w 4365069"/>
              <a:gd name="connsiteY3-116" fmla="*/ 104939 h 3060340"/>
              <a:gd name="connsiteX4-117" fmla="*/ 4365069 w 4365069"/>
              <a:gd name="connsiteY4-118" fmla="*/ 2955401 h 3060340"/>
              <a:gd name="connsiteX5-119" fmla="*/ 4260130 w 4365069"/>
              <a:gd name="connsiteY5-120" fmla="*/ 3060340 h 3060340"/>
              <a:gd name="connsiteX6-121" fmla="*/ 113722 w 4365069"/>
              <a:gd name="connsiteY6-122" fmla="*/ 3060340 h 3060340"/>
              <a:gd name="connsiteX7-123" fmla="*/ 8783 w 4365069"/>
              <a:gd name="connsiteY7-124" fmla="*/ 2955401 h 3060340"/>
              <a:gd name="connsiteX8-125" fmla="*/ 8784 w 4365069"/>
              <a:gd name="connsiteY8-126" fmla="*/ 1843385 h 3060340"/>
              <a:gd name="connsiteX9-127" fmla="*/ 319934 w 4365069"/>
              <a:gd name="connsiteY9-128" fmla="*/ 1541760 h 3060340"/>
              <a:gd name="connsiteX10-129" fmla="*/ 5609 w 4365069"/>
              <a:gd name="connsiteY10-130" fmla="*/ 1252835 h 3060340"/>
              <a:gd name="connsiteX11-131" fmla="*/ 8783 w 4365069"/>
              <a:gd name="connsiteY11-132" fmla="*/ 104939 h 3060340"/>
              <a:gd name="connsiteX0-133" fmla="*/ 8783 w 4365069"/>
              <a:gd name="connsiteY0-134" fmla="*/ 104939 h 3060340"/>
              <a:gd name="connsiteX1-135" fmla="*/ 113722 w 4365069"/>
              <a:gd name="connsiteY1-136" fmla="*/ 0 h 3060340"/>
              <a:gd name="connsiteX2-137" fmla="*/ 4260130 w 4365069"/>
              <a:gd name="connsiteY2-138" fmla="*/ 0 h 3060340"/>
              <a:gd name="connsiteX3-139" fmla="*/ 4365069 w 4365069"/>
              <a:gd name="connsiteY3-140" fmla="*/ 104939 h 3060340"/>
              <a:gd name="connsiteX4-141" fmla="*/ 4365069 w 4365069"/>
              <a:gd name="connsiteY4-142" fmla="*/ 2955401 h 3060340"/>
              <a:gd name="connsiteX5-143" fmla="*/ 4260130 w 4365069"/>
              <a:gd name="connsiteY5-144" fmla="*/ 3060340 h 3060340"/>
              <a:gd name="connsiteX6-145" fmla="*/ 113722 w 4365069"/>
              <a:gd name="connsiteY6-146" fmla="*/ 3060340 h 3060340"/>
              <a:gd name="connsiteX7-147" fmla="*/ 8783 w 4365069"/>
              <a:gd name="connsiteY7-148" fmla="*/ 2955401 h 3060340"/>
              <a:gd name="connsiteX8-149" fmla="*/ 8784 w 4365069"/>
              <a:gd name="connsiteY8-150" fmla="*/ 1843385 h 3060340"/>
              <a:gd name="connsiteX9-151" fmla="*/ 164359 w 4365069"/>
              <a:gd name="connsiteY9-152" fmla="*/ 1535410 h 3060340"/>
              <a:gd name="connsiteX10-153" fmla="*/ 5609 w 4365069"/>
              <a:gd name="connsiteY10-154" fmla="*/ 1252835 h 3060340"/>
              <a:gd name="connsiteX11-155" fmla="*/ 8783 w 4365069"/>
              <a:gd name="connsiteY11-156" fmla="*/ 104939 h 3060340"/>
              <a:gd name="connsiteX0-157" fmla="*/ 8783 w 4365069"/>
              <a:gd name="connsiteY0-158" fmla="*/ 104939 h 3060340"/>
              <a:gd name="connsiteX1-159" fmla="*/ 113722 w 4365069"/>
              <a:gd name="connsiteY1-160" fmla="*/ 0 h 3060340"/>
              <a:gd name="connsiteX2-161" fmla="*/ 4260130 w 4365069"/>
              <a:gd name="connsiteY2-162" fmla="*/ 0 h 3060340"/>
              <a:gd name="connsiteX3-163" fmla="*/ 4365069 w 4365069"/>
              <a:gd name="connsiteY3-164" fmla="*/ 104939 h 3060340"/>
              <a:gd name="connsiteX4-165" fmla="*/ 4365069 w 4365069"/>
              <a:gd name="connsiteY4-166" fmla="*/ 2955401 h 3060340"/>
              <a:gd name="connsiteX5-167" fmla="*/ 4260130 w 4365069"/>
              <a:gd name="connsiteY5-168" fmla="*/ 3060340 h 3060340"/>
              <a:gd name="connsiteX6-169" fmla="*/ 113722 w 4365069"/>
              <a:gd name="connsiteY6-170" fmla="*/ 3060340 h 3060340"/>
              <a:gd name="connsiteX7-171" fmla="*/ 8783 w 4365069"/>
              <a:gd name="connsiteY7-172" fmla="*/ 2955401 h 3060340"/>
              <a:gd name="connsiteX8-173" fmla="*/ 8784 w 4365069"/>
              <a:gd name="connsiteY8-174" fmla="*/ 1843385 h 3060340"/>
              <a:gd name="connsiteX9-175" fmla="*/ 164359 w 4365069"/>
              <a:gd name="connsiteY9-176" fmla="*/ 1535410 h 3060340"/>
              <a:gd name="connsiteX10-177" fmla="*/ 5609 w 4365069"/>
              <a:gd name="connsiteY10-178" fmla="*/ 1252835 h 3060340"/>
              <a:gd name="connsiteX11-179" fmla="*/ 8783 w 4365069"/>
              <a:gd name="connsiteY11-180" fmla="*/ 104939 h 3060340"/>
              <a:gd name="connsiteX0-181" fmla="*/ 8783 w 4365069"/>
              <a:gd name="connsiteY0-182" fmla="*/ 104939 h 3060340"/>
              <a:gd name="connsiteX1-183" fmla="*/ 113722 w 4365069"/>
              <a:gd name="connsiteY1-184" fmla="*/ 0 h 3060340"/>
              <a:gd name="connsiteX2-185" fmla="*/ 4260130 w 4365069"/>
              <a:gd name="connsiteY2-186" fmla="*/ 0 h 3060340"/>
              <a:gd name="connsiteX3-187" fmla="*/ 4365069 w 4365069"/>
              <a:gd name="connsiteY3-188" fmla="*/ 104939 h 3060340"/>
              <a:gd name="connsiteX4-189" fmla="*/ 4365069 w 4365069"/>
              <a:gd name="connsiteY4-190" fmla="*/ 2955401 h 3060340"/>
              <a:gd name="connsiteX5-191" fmla="*/ 4260130 w 4365069"/>
              <a:gd name="connsiteY5-192" fmla="*/ 3060340 h 3060340"/>
              <a:gd name="connsiteX6-193" fmla="*/ 113722 w 4365069"/>
              <a:gd name="connsiteY6-194" fmla="*/ 3060340 h 3060340"/>
              <a:gd name="connsiteX7-195" fmla="*/ 8783 w 4365069"/>
              <a:gd name="connsiteY7-196" fmla="*/ 2955401 h 3060340"/>
              <a:gd name="connsiteX8-197" fmla="*/ 8784 w 4365069"/>
              <a:gd name="connsiteY8-198" fmla="*/ 1843385 h 3060340"/>
              <a:gd name="connsiteX9-199" fmla="*/ 164359 w 4365069"/>
              <a:gd name="connsiteY9-200" fmla="*/ 1535410 h 3060340"/>
              <a:gd name="connsiteX10-201" fmla="*/ 5609 w 4365069"/>
              <a:gd name="connsiteY10-202" fmla="*/ 1252835 h 3060340"/>
              <a:gd name="connsiteX11-203" fmla="*/ 8783 w 4365069"/>
              <a:gd name="connsiteY11-204" fmla="*/ 104939 h 3060340"/>
              <a:gd name="connsiteX0-205" fmla="*/ 8783 w 4365069"/>
              <a:gd name="connsiteY0-206" fmla="*/ 104939 h 3060340"/>
              <a:gd name="connsiteX1-207" fmla="*/ 113722 w 4365069"/>
              <a:gd name="connsiteY1-208" fmla="*/ 0 h 3060340"/>
              <a:gd name="connsiteX2-209" fmla="*/ 4260130 w 4365069"/>
              <a:gd name="connsiteY2-210" fmla="*/ 0 h 3060340"/>
              <a:gd name="connsiteX3-211" fmla="*/ 4365069 w 4365069"/>
              <a:gd name="connsiteY3-212" fmla="*/ 104939 h 3060340"/>
              <a:gd name="connsiteX4-213" fmla="*/ 4365069 w 4365069"/>
              <a:gd name="connsiteY4-214" fmla="*/ 2955401 h 3060340"/>
              <a:gd name="connsiteX5-215" fmla="*/ 4260130 w 4365069"/>
              <a:gd name="connsiteY5-216" fmla="*/ 3060340 h 3060340"/>
              <a:gd name="connsiteX6-217" fmla="*/ 113722 w 4365069"/>
              <a:gd name="connsiteY6-218" fmla="*/ 3060340 h 3060340"/>
              <a:gd name="connsiteX7-219" fmla="*/ 8783 w 4365069"/>
              <a:gd name="connsiteY7-220" fmla="*/ 2955401 h 3060340"/>
              <a:gd name="connsiteX8-221" fmla="*/ 8784 w 4365069"/>
              <a:gd name="connsiteY8-222" fmla="*/ 1843385 h 3060340"/>
              <a:gd name="connsiteX9-223" fmla="*/ 164359 w 4365069"/>
              <a:gd name="connsiteY9-224" fmla="*/ 1535410 h 3060340"/>
              <a:gd name="connsiteX10-225" fmla="*/ 5609 w 4365069"/>
              <a:gd name="connsiteY10-226" fmla="*/ 1252835 h 3060340"/>
              <a:gd name="connsiteX11-227" fmla="*/ 8783 w 4365069"/>
              <a:gd name="connsiteY11-228" fmla="*/ 104939 h 3060340"/>
              <a:gd name="connsiteX0-229" fmla="*/ 8783 w 4365069"/>
              <a:gd name="connsiteY0-230" fmla="*/ 104939 h 3060340"/>
              <a:gd name="connsiteX1-231" fmla="*/ 113722 w 4365069"/>
              <a:gd name="connsiteY1-232" fmla="*/ 0 h 3060340"/>
              <a:gd name="connsiteX2-233" fmla="*/ 4260130 w 4365069"/>
              <a:gd name="connsiteY2-234" fmla="*/ 0 h 3060340"/>
              <a:gd name="connsiteX3-235" fmla="*/ 4365069 w 4365069"/>
              <a:gd name="connsiteY3-236" fmla="*/ 104939 h 3060340"/>
              <a:gd name="connsiteX4-237" fmla="*/ 4365069 w 4365069"/>
              <a:gd name="connsiteY4-238" fmla="*/ 2955401 h 3060340"/>
              <a:gd name="connsiteX5-239" fmla="*/ 4260130 w 4365069"/>
              <a:gd name="connsiteY5-240" fmla="*/ 3060340 h 3060340"/>
              <a:gd name="connsiteX6-241" fmla="*/ 113722 w 4365069"/>
              <a:gd name="connsiteY6-242" fmla="*/ 3060340 h 3060340"/>
              <a:gd name="connsiteX7-243" fmla="*/ 8783 w 4365069"/>
              <a:gd name="connsiteY7-244" fmla="*/ 2955401 h 3060340"/>
              <a:gd name="connsiteX8-245" fmla="*/ 8784 w 4365069"/>
              <a:gd name="connsiteY8-246" fmla="*/ 1843385 h 3060340"/>
              <a:gd name="connsiteX9-247" fmla="*/ 164359 w 4365069"/>
              <a:gd name="connsiteY9-248" fmla="*/ 1535410 h 3060340"/>
              <a:gd name="connsiteX10-249" fmla="*/ 5609 w 4365069"/>
              <a:gd name="connsiteY10-250" fmla="*/ 1252835 h 3060340"/>
              <a:gd name="connsiteX11-251" fmla="*/ 8783 w 4365069"/>
              <a:gd name="connsiteY11-252" fmla="*/ 104939 h 3060340"/>
              <a:gd name="connsiteX0-253" fmla="*/ 8783 w 4365069"/>
              <a:gd name="connsiteY0-254" fmla="*/ 104939 h 3060340"/>
              <a:gd name="connsiteX1-255" fmla="*/ 113722 w 4365069"/>
              <a:gd name="connsiteY1-256" fmla="*/ 0 h 3060340"/>
              <a:gd name="connsiteX2-257" fmla="*/ 4260130 w 4365069"/>
              <a:gd name="connsiteY2-258" fmla="*/ 0 h 3060340"/>
              <a:gd name="connsiteX3-259" fmla="*/ 4365069 w 4365069"/>
              <a:gd name="connsiteY3-260" fmla="*/ 104939 h 3060340"/>
              <a:gd name="connsiteX4-261" fmla="*/ 4365069 w 4365069"/>
              <a:gd name="connsiteY4-262" fmla="*/ 2955401 h 3060340"/>
              <a:gd name="connsiteX5-263" fmla="*/ 4260130 w 4365069"/>
              <a:gd name="connsiteY5-264" fmla="*/ 3060340 h 3060340"/>
              <a:gd name="connsiteX6-265" fmla="*/ 113722 w 4365069"/>
              <a:gd name="connsiteY6-266" fmla="*/ 3060340 h 3060340"/>
              <a:gd name="connsiteX7-267" fmla="*/ 8783 w 4365069"/>
              <a:gd name="connsiteY7-268" fmla="*/ 2955401 h 3060340"/>
              <a:gd name="connsiteX8-269" fmla="*/ 8784 w 4365069"/>
              <a:gd name="connsiteY8-270" fmla="*/ 1843385 h 3060340"/>
              <a:gd name="connsiteX9-271" fmla="*/ 164359 w 4365069"/>
              <a:gd name="connsiteY9-272" fmla="*/ 1535410 h 3060340"/>
              <a:gd name="connsiteX10-273" fmla="*/ 5609 w 4365069"/>
              <a:gd name="connsiteY10-274" fmla="*/ 1252835 h 3060340"/>
              <a:gd name="connsiteX11-275" fmla="*/ 8783 w 4365069"/>
              <a:gd name="connsiteY11-276" fmla="*/ 104939 h 3060340"/>
              <a:gd name="connsiteX0-277" fmla="*/ 8783 w 4365069"/>
              <a:gd name="connsiteY0-278" fmla="*/ 104939 h 3060340"/>
              <a:gd name="connsiteX1-279" fmla="*/ 113722 w 4365069"/>
              <a:gd name="connsiteY1-280" fmla="*/ 0 h 3060340"/>
              <a:gd name="connsiteX2-281" fmla="*/ 4260130 w 4365069"/>
              <a:gd name="connsiteY2-282" fmla="*/ 0 h 3060340"/>
              <a:gd name="connsiteX3-283" fmla="*/ 4365069 w 4365069"/>
              <a:gd name="connsiteY3-284" fmla="*/ 104939 h 3060340"/>
              <a:gd name="connsiteX4-285" fmla="*/ 4365069 w 4365069"/>
              <a:gd name="connsiteY4-286" fmla="*/ 2955401 h 3060340"/>
              <a:gd name="connsiteX5-287" fmla="*/ 4260130 w 4365069"/>
              <a:gd name="connsiteY5-288" fmla="*/ 3060340 h 3060340"/>
              <a:gd name="connsiteX6-289" fmla="*/ 113722 w 4365069"/>
              <a:gd name="connsiteY6-290" fmla="*/ 3060340 h 3060340"/>
              <a:gd name="connsiteX7-291" fmla="*/ 8783 w 4365069"/>
              <a:gd name="connsiteY7-292" fmla="*/ 2955401 h 3060340"/>
              <a:gd name="connsiteX8-293" fmla="*/ 8784 w 4365069"/>
              <a:gd name="connsiteY8-294" fmla="*/ 1843385 h 3060340"/>
              <a:gd name="connsiteX9-295" fmla="*/ 164359 w 4365069"/>
              <a:gd name="connsiteY9-296" fmla="*/ 1535410 h 3060340"/>
              <a:gd name="connsiteX10-297" fmla="*/ 5609 w 4365069"/>
              <a:gd name="connsiteY10-298" fmla="*/ 1252835 h 3060340"/>
              <a:gd name="connsiteX11-299" fmla="*/ 8783 w 4365069"/>
              <a:gd name="connsiteY11-300" fmla="*/ 104939 h 3060340"/>
              <a:gd name="connsiteX0-301" fmla="*/ 9665 w 4365951"/>
              <a:gd name="connsiteY0-302" fmla="*/ 104939 h 3060340"/>
              <a:gd name="connsiteX1-303" fmla="*/ 114604 w 4365951"/>
              <a:gd name="connsiteY1-304" fmla="*/ 0 h 3060340"/>
              <a:gd name="connsiteX2-305" fmla="*/ 4261012 w 4365951"/>
              <a:gd name="connsiteY2-306" fmla="*/ 0 h 3060340"/>
              <a:gd name="connsiteX3-307" fmla="*/ 4365951 w 4365951"/>
              <a:gd name="connsiteY3-308" fmla="*/ 104939 h 3060340"/>
              <a:gd name="connsiteX4-309" fmla="*/ 4365951 w 4365951"/>
              <a:gd name="connsiteY4-310" fmla="*/ 2955401 h 3060340"/>
              <a:gd name="connsiteX5-311" fmla="*/ 4261012 w 4365951"/>
              <a:gd name="connsiteY5-312" fmla="*/ 3060340 h 3060340"/>
              <a:gd name="connsiteX6-313" fmla="*/ 114604 w 4365951"/>
              <a:gd name="connsiteY6-314" fmla="*/ 3060340 h 3060340"/>
              <a:gd name="connsiteX7-315" fmla="*/ 9665 w 4365951"/>
              <a:gd name="connsiteY7-316" fmla="*/ 2955401 h 3060340"/>
              <a:gd name="connsiteX8-317" fmla="*/ 9666 w 4365951"/>
              <a:gd name="connsiteY8-318" fmla="*/ 1843385 h 3060340"/>
              <a:gd name="connsiteX9-319" fmla="*/ 165241 w 4365951"/>
              <a:gd name="connsiteY9-320" fmla="*/ 1535410 h 3060340"/>
              <a:gd name="connsiteX10-321" fmla="*/ 6491 w 4365951"/>
              <a:gd name="connsiteY10-322" fmla="*/ 1252835 h 3060340"/>
              <a:gd name="connsiteX11-323" fmla="*/ 9665 w 4365951"/>
              <a:gd name="connsiteY11-324" fmla="*/ 104939 h 3060340"/>
              <a:gd name="connsiteX0-325" fmla="*/ 9665 w 4365951"/>
              <a:gd name="connsiteY0-326" fmla="*/ 104939 h 3060340"/>
              <a:gd name="connsiteX1-327" fmla="*/ 114604 w 4365951"/>
              <a:gd name="connsiteY1-328" fmla="*/ 0 h 3060340"/>
              <a:gd name="connsiteX2-329" fmla="*/ 4261012 w 4365951"/>
              <a:gd name="connsiteY2-330" fmla="*/ 0 h 3060340"/>
              <a:gd name="connsiteX3-331" fmla="*/ 4365951 w 4365951"/>
              <a:gd name="connsiteY3-332" fmla="*/ 104939 h 3060340"/>
              <a:gd name="connsiteX4-333" fmla="*/ 4365951 w 4365951"/>
              <a:gd name="connsiteY4-334" fmla="*/ 2955401 h 3060340"/>
              <a:gd name="connsiteX5-335" fmla="*/ 4261012 w 4365951"/>
              <a:gd name="connsiteY5-336" fmla="*/ 3060340 h 3060340"/>
              <a:gd name="connsiteX6-337" fmla="*/ 114604 w 4365951"/>
              <a:gd name="connsiteY6-338" fmla="*/ 3060340 h 3060340"/>
              <a:gd name="connsiteX7-339" fmla="*/ 9665 w 4365951"/>
              <a:gd name="connsiteY7-340" fmla="*/ 2955401 h 3060340"/>
              <a:gd name="connsiteX8-341" fmla="*/ 9666 w 4365951"/>
              <a:gd name="connsiteY8-342" fmla="*/ 1843385 h 3060340"/>
              <a:gd name="connsiteX9-343" fmla="*/ 165241 w 4365951"/>
              <a:gd name="connsiteY9-344" fmla="*/ 1535410 h 3060340"/>
              <a:gd name="connsiteX10-345" fmla="*/ 6491 w 4365951"/>
              <a:gd name="connsiteY10-346" fmla="*/ 1252835 h 3060340"/>
              <a:gd name="connsiteX11-347" fmla="*/ 9665 w 4365951"/>
              <a:gd name="connsiteY11-348" fmla="*/ 104939 h 3060340"/>
              <a:gd name="connsiteX0-349" fmla="*/ 17817 w 4374103"/>
              <a:gd name="connsiteY0-350" fmla="*/ 104939 h 3060340"/>
              <a:gd name="connsiteX1-351" fmla="*/ 122756 w 4374103"/>
              <a:gd name="connsiteY1-352" fmla="*/ 0 h 3060340"/>
              <a:gd name="connsiteX2-353" fmla="*/ 4269164 w 4374103"/>
              <a:gd name="connsiteY2-354" fmla="*/ 0 h 3060340"/>
              <a:gd name="connsiteX3-355" fmla="*/ 4374103 w 4374103"/>
              <a:gd name="connsiteY3-356" fmla="*/ 104939 h 3060340"/>
              <a:gd name="connsiteX4-357" fmla="*/ 4374103 w 4374103"/>
              <a:gd name="connsiteY4-358" fmla="*/ 2955401 h 3060340"/>
              <a:gd name="connsiteX5-359" fmla="*/ 4269164 w 4374103"/>
              <a:gd name="connsiteY5-360" fmla="*/ 3060340 h 3060340"/>
              <a:gd name="connsiteX6-361" fmla="*/ 122756 w 4374103"/>
              <a:gd name="connsiteY6-362" fmla="*/ 3060340 h 3060340"/>
              <a:gd name="connsiteX7-363" fmla="*/ 17817 w 4374103"/>
              <a:gd name="connsiteY7-364" fmla="*/ 2955401 h 3060340"/>
              <a:gd name="connsiteX8-365" fmla="*/ 17818 w 4374103"/>
              <a:gd name="connsiteY8-366" fmla="*/ 1843385 h 3060340"/>
              <a:gd name="connsiteX9-367" fmla="*/ 163868 w 4374103"/>
              <a:gd name="connsiteY9-368" fmla="*/ 1551285 h 3060340"/>
              <a:gd name="connsiteX10-369" fmla="*/ 14643 w 4374103"/>
              <a:gd name="connsiteY10-370" fmla="*/ 1252835 h 3060340"/>
              <a:gd name="connsiteX11-371" fmla="*/ 17817 w 4374103"/>
              <a:gd name="connsiteY11-372" fmla="*/ 104939 h 3060340"/>
              <a:gd name="connsiteX0-373" fmla="*/ 17817 w 4374103"/>
              <a:gd name="connsiteY0-374" fmla="*/ 104939 h 3060340"/>
              <a:gd name="connsiteX1-375" fmla="*/ 122756 w 4374103"/>
              <a:gd name="connsiteY1-376" fmla="*/ 0 h 3060340"/>
              <a:gd name="connsiteX2-377" fmla="*/ 4269164 w 4374103"/>
              <a:gd name="connsiteY2-378" fmla="*/ 0 h 3060340"/>
              <a:gd name="connsiteX3-379" fmla="*/ 4374103 w 4374103"/>
              <a:gd name="connsiteY3-380" fmla="*/ 104939 h 3060340"/>
              <a:gd name="connsiteX4-381" fmla="*/ 4374103 w 4374103"/>
              <a:gd name="connsiteY4-382" fmla="*/ 2955401 h 3060340"/>
              <a:gd name="connsiteX5-383" fmla="*/ 4269164 w 4374103"/>
              <a:gd name="connsiteY5-384" fmla="*/ 3060340 h 3060340"/>
              <a:gd name="connsiteX6-385" fmla="*/ 122756 w 4374103"/>
              <a:gd name="connsiteY6-386" fmla="*/ 3060340 h 3060340"/>
              <a:gd name="connsiteX7-387" fmla="*/ 17817 w 4374103"/>
              <a:gd name="connsiteY7-388" fmla="*/ 2955401 h 3060340"/>
              <a:gd name="connsiteX8-389" fmla="*/ 17818 w 4374103"/>
              <a:gd name="connsiteY8-390" fmla="*/ 1843385 h 3060340"/>
              <a:gd name="connsiteX9-391" fmla="*/ 163868 w 4374103"/>
              <a:gd name="connsiteY9-392" fmla="*/ 1551285 h 3060340"/>
              <a:gd name="connsiteX10-393" fmla="*/ 14643 w 4374103"/>
              <a:gd name="connsiteY10-394" fmla="*/ 1252835 h 3060340"/>
              <a:gd name="connsiteX11-395" fmla="*/ 17817 w 4374103"/>
              <a:gd name="connsiteY11-396" fmla="*/ 104939 h 3060340"/>
              <a:gd name="connsiteX0-397" fmla="*/ 17817 w 4374103"/>
              <a:gd name="connsiteY0-398" fmla="*/ 104939 h 3060340"/>
              <a:gd name="connsiteX1-399" fmla="*/ 122756 w 4374103"/>
              <a:gd name="connsiteY1-400" fmla="*/ 0 h 3060340"/>
              <a:gd name="connsiteX2-401" fmla="*/ 4269164 w 4374103"/>
              <a:gd name="connsiteY2-402" fmla="*/ 0 h 3060340"/>
              <a:gd name="connsiteX3-403" fmla="*/ 4374103 w 4374103"/>
              <a:gd name="connsiteY3-404" fmla="*/ 104939 h 3060340"/>
              <a:gd name="connsiteX4-405" fmla="*/ 4374103 w 4374103"/>
              <a:gd name="connsiteY4-406" fmla="*/ 2955401 h 3060340"/>
              <a:gd name="connsiteX5-407" fmla="*/ 4269164 w 4374103"/>
              <a:gd name="connsiteY5-408" fmla="*/ 3060340 h 3060340"/>
              <a:gd name="connsiteX6-409" fmla="*/ 122756 w 4374103"/>
              <a:gd name="connsiteY6-410" fmla="*/ 3060340 h 3060340"/>
              <a:gd name="connsiteX7-411" fmla="*/ 17817 w 4374103"/>
              <a:gd name="connsiteY7-412" fmla="*/ 2955401 h 3060340"/>
              <a:gd name="connsiteX8-413" fmla="*/ 17818 w 4374103"/>
              <a:gd name="connsiteY8-414" fmla="*/ 1843385 h 3060340"/>
              <a:gd name="connsiteX9-415" fmla="*/ 163868 w 4374103"/>
              <a:gd name="connsiteY9-416" fmla="*/ 1551285 h 3060340"/>
              <a:gd name="connsiteX10-417" fmla="*/ 14643 w 4374103"/>
              <a:gd name="connsiteY10-418" fmla="*/ 1252835 h 3060340"/>
              <a:gd name="connsiteX11-419" fmla="*/ 17817 w 4374103"/>
              <a:gd name="connsiteY11-420" fmla="*/ 104939 h 3060340"/>
              <a:gd name="connsiteX0-421" fmla="*/ 17817 w 4374103"/>
              <a:gd name="connsiteY0-422" fmla="*/ 104939 h 3060340"/>
              <a:gd name="connsiteX1-423" fmla="*/ 122756 w 4374103"/>
              <a:gd name="connsiteY1-424" fmla="*/ 0 h 3060340"/>
              <a:gd name="connsiteX2-425" fmla="*/ 4269164 w 4374103"/>
              <a:gd name="connsiteY2-426" fmla="*/ 0 h 3060340"/>
              <a:gd name="connsiteX3-427" fmla="*/ 4374103 w 4374103"/>
              <a:gd name="connsiteY3-428" fmla="*/ 104939 h 3060340"/>
              <a:gd name="connsiteX4-429" fmla="*/ 4374103 w 4374103"/>
              <a:gd name="connsiteY4-430" fmla="*/ 2955401 h 3060340"/>
              <a:gd name="connsiteX5-431" fmla="*/ 4269164 w 4374103"/>
              <a:gd name="connsiteY5-432" fmla="*/ 3060340 h 3060340"/>
              <a:gd name="connsiteX6-433" fmla="*/ 122756 w 4374103"/>
              <a:gd name="connsiteY6-434" fmla="*/ 3060340 h 3060340"/>
              <a:gd name="connsiteX7-435" fmla="*/ 17817 w 4374103"/>
              <a:gd name="connsiteY7-436" fmla="*/ 2955401 h 3060340"/>
              <a:gd name="connsiteX8-437" fmla="*/ 17818 w 4374103"/>
              <a:gd name="connsiteY8-438" fmla="*/ 1843385 h 3060340"/>
              <a:gd name="connsiteX9-439" fmla="*/ 163868 w 4374103"/>
              <a:gd name="connsiteY9-440" fmla="*/ 1551285 h 3060340"/>
              <a:gd name="connsiteX10-441" fmla="*/ 14643 w 4374103"/>
              <a:gd name="connsiteY10-442" fmla="*/ 1252835 h 3060340"/>
              <a:gd name="connsiteX11-443" fmla="*/ 17817 w 4374103"/>
              <a:gd name="connsiteY11-444" fmla="*/ 104939 h 3060340"/>
              <a:gd name="connsiteX0-445" fmla="*/ 17817 w 4374103"/>
              <a:gd name="connsiteY0-446" fmla="*/ 104939 h 3060340"/>
              <a:gd name="connsiteX1-447" fmla="*/ 122756 w 4374103"/>
              <a:gd name="connsiteY1-448" fmla="*/ 0 h 3060340"/>
              <a:gd name="connsiteX2-449" fmla="*/ 4269164 w 4374103"/>
              <a:gd name="connsiteY2-450" fmla="*/ 0 h 3060340"/>
              <a:gd name="connsiteX3-451" fmla="*/ 4374103 w 4374103"/>
              <a:gd name="connsiteY3-452" fmla="*/ 104939 h 3060340"/>
              <a:gd name="connsiteX4-453" fmla="*/ 4374103 w 4374103"/>
              <a:gd name="connsiteY4-454" fmla="*/ 2955401 h 3060340"/>
              <a:gd name="connsiteX5-455" fmla="*/ 4269164 w 4374103"/>
              <a:gd name="connsiteY5-456" fmla="*/ 3060340 h 3060340"/>
              <a:gd name="connsiteX6-457" fmla="*/ 122756 w 4374103"/>
              <a:gd name="connsiteY6-458" fmla="*/ 3060340 h 3060340"/>
              <a:gd name="connsiteX7-459" fmla="*/ 17817 w 4374103"/>
              <a:gd name="connsiteY7-460" fmla="*/ 2955401 h 3060340"/>
              <a:gd name="connsiteX8-461" fmla="*/ 17818 w 4374103"/>
              <a:gd name="connsiteY8-462" fmla="*/ 1843385 h 3060340"/>
              <a:gd name="connsiteX9-463" fmla="*/ 163868 w 4374103"/>
              <a:gd name="connsiteY9-464" fmla="*/ 1551285 h 3060340"/>
              <a:gd name="connsiteX10-465" fmla="*/ 14643 w 4374103"/>
              <a:gd name="connsiteY10-466" fmla="*/ 1252835 h 3060340"/>
              <a:gd name="connsiteX11-467" fmla="*/ 17817 w 4374103"/>
              <a:gd name="connsiteY11-468" fmla="*/ 104939 h 3060340"/>
              <a:gd name="connsiteX0-469" fmla="*/ 17817 w 4374103"/>
              <a:gd name="connsiteY0-470" fmla="*/ 104939 h 3060340"/>
              <a:gd name="connsiteX1-471" fmla="*/ 122756 w 4374103"/>
              <a:gd name="connsiteY1-472" fmla="*/ 0 h 3060340"/>
              <a:gd name="connsiteX2-473" fmla="*/ 4269164 w 4374103"/>
              <a:gd name="connsiteY2-474" fmla="*/ 0 h 3060340"/>
              <a:gd name="connsiteX3-475" fmla="*/ 4374103 w 4374103"/>
              <a:gd name="connsiteY3-476" fmla="*/ 104939 h 3060340"/>
              <a:gd name="connsiteX4-477" fmla="*/ 4374103 w 4374103"/>
              <a:gd name="connsiteY4-478" fmla="*/ 2955401 h 3060340"/>
              <a:gd name="connsiteX5-479" fmla="*/ 4269164 w 4374103"/>
              <a:gd name="connsiteY5-480" fmla="*/ 3060340 h 3060340"/>
              <a:gd name="connsiteX6-481" fmla="*/ 122756 w 4374103"/>
              <a:gd name="connsiteY6-482" fmla="*/ 3060340 h 3060340"/>
              <a:gd name="connsiteX7-483" fmla="*/ 17817 w 4374103"/>
              <a:gd name="connsiteY7-484" fmla="*/ 2955401 h 3060340"/>
              <a:gd name="connsiteX8-485" fmla="*/ 17818 w 4374103"/>
              <a:gd name="connsiteY8-486" fmla="*/ 1843385 h 3060340"/>
              <a:gd name="connsiteX9-487" fmla="*/ 163868 w 4374103"/>
              <a:gd name="connsiteY9-488" fmla="*/ 1551285 h 3060340"/>
              <a:gd name="connsiteX10-489" fmla="*/ 14643 w 4374103"/>
              <a:gd name="connsiteY10-490" fmla="*/ 1252835 h 3060340"/>
              <a:gd name="connsiteX11-491" fmla="*/ 17817 w 4374103"/>
              <a:gd name="connsiteY11-492" fmla="*/ 104939 h 3060340"/>
              <a:gd name="connsiteX0-493" fmla="*/ 17817 w 4374103"/>
              <a:gd name="connsiteY0-494" fmla="*/ 104939 h 3060340"/>
              <a:gd name="connsiteX1-495" fmla="*/ 122756 w 4374103"/>
              <a:gd name="connsiteY1-496" fmla="*/ 0 h 3060340"/>
              <a:gd name="connsiteX2-497" fmla="*/ 4269164 w 4374103"/>
              <a:gd name="connsiteY2-498" fmla="*/ 0 h 3060340"/>
              <a:gd name="connsiteX3-499" fmla="*/ 4374103 w 4374103"/>
              <a:gd name="connsiteY3-500" fmla="*/ 104939 h 3060340"/>
              <a:gd name="connsiteX4-501" fmla="*/ 4374103 w 4374103"/>
              <a:gd name="connsiteY4-502" fmla="*/ 2955401 h 3060340"/>
              <a:gd name="connsiteX5-503" fmla="*/ 4269164 w 4374103"/>
              <a:gd name="connsiteY5-504" fmla="*/ 3060340 h 3060340"/>
              <a:gd name="connsiteX6-505" fmla="*/ 122756 w 4374103"/>
              <a:gd name="connsiteY6-506" fmla="*/ 3060340 h 3060340"/>
              <a:gd name="connsiteX7-507" fmla="*/ 17817 w 4374103"/>
              <a:gd name="connsiteY7-508" fmla="*/ 2955401 h 3060340"/>
              <a:gd name="connsiteX8-509" fmla="*/ 17818 w 4374103"/>
              <a:gd name="connsiteY8-510" fmla="*/ 1843385 h 3060340"/>
              <a:gd name="connsiteX9-511" fmla="*/ 163868 w 4374103"/>
              <a:gd name="connsiteY9-512" fmla="*/ 1551285 h 3060340"/>
              <a:gd name="connsiteX10-513" fmla="*/ 14643 w 4374103"/>
              <a:gd name="connsiteY10-514" fmla="*/ 1252835 h 3060340"/>
              <a:gd name="connsiteX11-515" fmla="*/ 17817 w 4374103"/>
              <a:gd name="connsiteY11-516" fmla="*/ 104939 h 3060340"/>
              <a:gd name="connsiteX0-517" fmla="*/ 24626 w 4380912"/>
              <a:gd name="connsiteY0-518" fmla="*/ 104939 h 3060340"/>
              <a:gd name="connsiteX1-519" fmla="*/ 129565 w 4380912"/>
              <a:gd name="connsiteY1-520" fmla="*/ 0 h 3060340"/>
              <a:gd name="connsiteX2-521" fmla="*/ 4275973 w 4380912"/>
              <a:gd name="connsiteY2-522" fmla="*/ 0 h 3060340"/>
              <a:gd name="connsiteX3-523" fmla="*/ 4380912 w 4380912"/>
              <a:gd name="connsiteY3-524" fmla="*/ 104939 h 3060340"/>
              <a:gd name="connsiteX4-525" fmla="*/ 4380912 w 4380912"/>
              <a:gd name="connsiteY4-526" fmla="*/ 2955401 h 3060340"/>
              <a:gd name="connsiteX5-527" fmla="*/ 4275973 w 4380912"/>
              <a:gd name="connsiteY5-528" fmla="*/ 3060340 h 3060340"/>
              <a:gd name="connsiteX6-529" fmla="*/ 129565 w 4380912"/>
              <a:gd name="connsiteY6-530" fmla="*/ 3060340 h 3060340"/>
              <a:gd name="connsiteX7-531" fmla="*/ 24626 w 4380912"/>
              <a:gd name="connsiteY7-532" fmla="*/ 2955401 h 3060340"/>
              <a:gd name="connsiteX8-533" fmla="*/ 24627 w 4380912"/>
              <a:gd name="connsiteY8-534" fmla="*/ 1843385 h 3060340"/>
              <a:gd name="connsiteX9-535" fmla="*/ 265927 w 4380912"/>
              <a:gd name="connsiteY9-536" fmla="*/ 1551285 h 3060340"/>
              <a:gd name="connsiteX10-537" fmla="*/ 21452 w 4380912"/>
              <a:gd name="connsiteY10-538" fmla="*/ 1252835 h 3060340"/>
              <a:gd name="connsiteX11-539" fmla="*/ 24626 w 4380912"/>
              <a:gd name="connsiteY11-540" fmla="*/ 104939 h 3060340"/>
              <a:gd name="connsiteX0-541" fmla="*/ 17818 w 4374104"/>
              <a:gd name="connsiteY0-542" fmla="*/ 104939 h 3060340"/>
              <a:gd name="connsiteX1-543" fmla="*/ 122757 w 4374104"/>
              <a:gd name="connsiteY1-544" fmla="*/ 0 h 3060340"/>
              <a:gd name="connsiteX2-545" fmla="*/ 4269165 w 4374104"/>
              <a:gd name="connsiteY2-546" fmla="*/ 0 h 3060340"/>
              <a:gd name="connsiteX3-547" fmla="*/ 4374104 w 4374104"/>
              <a:gd name="connsiteY3-548" fmla="*/ 104939 h 3060340"/>
              <a:gd name="connsiteX4-549" fmla="*/ 4374104 w 4374104"/>
              <a:gd name="connsiteY4-550" fmla="*/ 2955401 h 3060340"/>
              <a:gd name="connsiteX5-551" fmla="*/ 4269165 w 4374104"/>
              <a:gd name="connsiteY5-552" fmla="*/ 3060340 h 3060340"/>
              <a:gd name="connsiteX6-553" fmla="*/ 122757 w 4374104"/>
              <a:gd name="connsiteY6-554" fmla="*/ 3060340 h 3060340"/>
              <a:gd name="connsiteX7-555" fmla="*/ 17818 w 4374104"/>
              <a:gd name="connsiteY7-556" fmla="*/ 2955401 h 3060340"/>
              <a:gd name="connsiteX8-557" fmla="*/ 17819 w 4374104"/>
              <a:gd name="connsiteY8-558" fmla="*/ 1843385 h 3060340"/>
              <a:gd name="connsiteX9-559" fmla="*/ 163869 w 4374104"/>
              <a:gd name="connsiteY9-560" fmla="*/ 1541760 h 3060340"/>
              <a:gd name="connsiteX10-561" fmla="*/ 14644 w 4374104"/>
              <a:gd name="connsiteY10-562" fmla="*/ 1252835 h 3060340"/>
              <a:gd name="connsiteX11-563" fmla="*/ 17818 w 4374104"/>
              <a:gd name="connsiteY11-564" fmla="*/ 104939 h 3060340"/>
              <a:gd name="connsiteX0-565" fmla="*/ 15791 w 4372077"/>
              <a:gd name="connsiteY0-566" fmla="*/ 104939 h 3060340"/>
              <a:gd name="connsiteX1-567" fmla="*/ 120730 w 4372077"/>
              <a:gd name="connsiteY1-568" fmla="*/ 0 h 3060340"/>
              <a:gd name="connsiteX2-569" fmla="*/ 4267138 w 4372077"/>
              <a:gd name="connsiteY2-570" fmla="*/ 0 h 3060340"/>
              <a:gd name="connsiteX3-571" fmla="*/ 4372077 w 4372077"/>
              <a:gd name="connsiteY3-572" fmla="*/ 104939 h 3060340"/>
              <a:gd name="connsiteX4-573" fmla="*/ 4372077 w 4372077"/>
              <a:gd name="connsiteY4-574" fmla="*/ 2955401 h 3060340"/>
              <a:gd name="connsiteX5-575" fmla="*/ 4267138 w 4372077"/>
              <a:gd name="connsiteY5-576" fmla="*/ 3060340 h 3060340"/>
              <a:gd name="connsiteX6-577" fmla="*/ 120730 w 4372077"/>
              <a:gd name="connsiteY6-578" fmla="*/ 3060340 h 3060340"/>
              <a:gd name="connsiteX7-579" fmla="*/ 15791 w 4372077"/>
              <a:gd name="connsiteY7-580" fmla="*/ 2955401 h 3060340"/>
              <a:gd name="connsiteX8-581" fmla="*/ 15792 w 4372077"/>
              <a:gd name="connsiteY8-582" fmla="*/ 1843385 h 3060340"/>
              <a:gd name="connsiteX9-583" fmla="*/ 161842 w 4372077"/>
              <a:gd name="connsiteY9-584" fmla="*/ 1541760 h 3060340"/>
              <a:gd name="connsiteX10-585" fmla="*/ 12617 w 4372077"/>
              <a:gd name="connsiteY10-586" fmla="*/ 1252835 h 3060340"/>
              <a:gd name="connsiteX11-587" fmla="*/ 15791 w 4372077"/>
              <a:gd name="connsiteY11-588" fmla="*/ 104939 h 3060340"/>
              <a:gd name="connsiteX0-589" fmla="*/ 3174 w 4359460"/>
              <a:gd name="connsiteY0-590" fmla="*/ 104939 h 3060340"/>
              <a:gd name="connsiteX1-591" fmla="*/ 108113 w 4359460"/>
              <a:gd name="connsiteY1-592" fmla="*/ 0 h 3060340"/>
              <a:gd name="connsiteX2-593" fmla="*/ 4254521 w 4359460"/>
              <a:gd name="connsiteY2-594" fmla="*/ 0 h 3060340"/>
              <a:gd name="connsiteX3-595" fmla="*/ 4359460 w 4359460"/>
              <a:gd name="connsiteY3-596" fmla="*/ 104939 h 3060340"/>
              <a:gd name="connsiteX4-597" fmla="*/ 4359460 w 4359460"/>
              <a:gd name="connsiteY4-598" fmla="*/ 2955401 h 3060340"/>
              <a:gd name="connsiteX5-599" fmla="*/ 4254521 w 4359460"/>
              <a:gd name="connsiteY5-600" fmla="*/ 3060340 h 3060340"/>
              <a:gd name="connsiteX6-601" fmla="*/ 108113 w 4359460"/>
              <a:gd name="connsiteY6-602" fmla="*/ 3060340 h 3060340"/>
              <a:gd name="connsiteX7-603" fmla="*/ 3174 w 4359460"/>
              <a:gd name="connsiteY7-604" fmla="*/ 2955401 h 3060340"/>
              <a:gd name="connsiteX8-605" fmla="*/ 3175 w 4359460"/>
              <a:gd name="connsiteY8-606" fmla="*/ 1843385 h 3060340"/>
              <a:gd name="connsiteX9-607" fmla="*/ 149225 w 4359460"/>
              <a:gd name="connsiteY9-608" fmla="*/ 1541760 h 3060340"/>
              <a:gd name="connsiteX10-609" fmla="*/ 0 w 4359460"/>
              <a:gd name="connsiteY10-610" fmla="*/ 1252835 h 3060340"/>
              <a:gd name="connsiteX11-611" fmla="*/ 3174 w 4359460"/>
              <a:gd name="connsiteY11-612" fmla="*/ 104939 h 3060340"/>
              <a:gd name="connsiteX0-613" fmla="*/ 3174 w 4359460"/>
              <a:gd name="connsiteY0-614" fmla="*/ 104939 h 3060340"/>
              <a:gd name="connsiteX1-615" fmla="*/ 108113 w 4359460"/>
              <a:gd name="connsiteY1-616" fmla="*/ 0 h 3060340"/>
              <a:gd name="connsiteX2-617" fmla="*/ 4254521 w 4359460"/>
              <a:gd name="connsiteY2-618" fmla="*/ 0 h 3060340"/>
              <a:gd name="connsiteX3-619" fmla="*/ 4359460 w 4359460"/>
              <a:gd name="connsiteY3-620" fmla="*/ 104939 h 3060340"/>
              <a:gd name="connsiteX4-621" fmla="*/ 4359460 w 4359460"/>
              <a:gd name="connsiteY4-622" fmla="*/ 2955401 h 3060340"/>
              <a:gd name="connsiteX5-623" fmla="*/ 4254521 w 4359460"/>
              <a:gd name="connsiteY5-624" fmla="*/ 3060340 h 3060340"/>
              <a:gd name="connsiteX6-625" fmla="*/ 108113 w 4359460"/>
              <a:gd name="connsiteY6-626" fmla="*/ 3060340 h 3060340"/>
              <a:gd name="connsiteX7-627" fmla="*/ 3174 w 4359460"/>
              <a:gd name="connsiteY7-628" fmla="*/ 2955401 h 3060340"/>
              <a:gd name="connsiteX8-629" fmla="*/ 3175 w 4359460"/>
              <a:gd name="connsiteY8-630" fmla="*/ 1843385 h 3060340"/>
              <a:gd name="connsiteX9-631" fmla="*/ 149225 w 4359460"/>
              <a:gd name="connsiteY9-632" fmla="*/ 1541760 h 3060340"/>
              <a:gd name="connsiteX10-633" fmla="*/ 0 w 4359460"/>
              <a:gd name="connsiteY10-634" fmla="*/ 1252835 h 3060340"/>
              <a:gd name="connsiteX11-635" fmla="*/ 3174 w 4359460"/>
              <a:gd name="connsiteY11-636" fmla="*/ 104939 h 3060340"/>
              <a:gd name="connsiteX0-637" fmla="*/ 3174 w 4359460"/>
              <a:gd name="connsiteY0-638" fmla="*/ 104939 h 3060340"/>
              <a:gd name="connsiteX1-639" fmla="*/ 108113 w 4359460"/>
              <a:gd name="connsiteY1-640" fmla="*/ 0 h 3060340"/>
              <a:gd name="connsiteX2-641" fmla="*/ 4254521 w 4359460"/>
              <a:gd name="connsiteY2-642" fmla="*/ 0 h 3060340"/>
              <a:gd name="connsiteX3-643" fmla="*/ 4359460 w 4359460"/>
              <a:gd name="connsiteY3-644" fmla="*/ 104939 h 3060340"/>
              <a:gd name="connsiteX4-645" fmla="*/ 4359460 w 4359460"/>
              <a:gd name="connsiteY4-646" fmla="*/ 2955401 h 3060340"/>
              <a:gd name="connsiteX5-647" fmla="*/ 4254521 w 4359460"/>
              <a:gd name="connsiteY5-648" fmla="*/ 3060340 h 3060340"/>
              <a:gd name="connsiteX6-649" fmla="*/ 108113 w 4359460"/>
              <a:gd name="connsiteY6-650" fmla="*/ 3060340 h 3060340"/>
              <a:gd name="connsiteX7-651" fmla="*/ 3174 w 4359460"/>
              <a:gd name="connsiteY7-652" fmla="*/ 2955401 h 3060340"/>
              <a:gd name="connsiteX8-653" fmla="*/ 3175 w 4359460"/>
              <a:gd name="connsiteY8-654" fmla="*/ 1843385 h 3060340"/>
              <a:gd name="connsiteX9-655" fmla="*/ 149225 w 4359460"/>
              <a:gd name="connsiteY9-656" fmla="*/ 1541760 h 3060340"/>
              <a:gd name="connsiteX10-657" fmla="*/ 0 w 4359460"/>
              <a:gd name="connsiteY10-658" fmla="*/ 1252835 h 3060340"/>
              <a:gd name="connsiteX11-659" fmla="*/ 3174 w 4359460"/>
              <a:gd name="connsiteY11-660" fmla="*/ 104939 h 3060340"/>
              <a:gd name="connsiteX0-661" fmla="*/ 3758 w 4360044"/>
              <a:gd name="connsiteY0-662" fmla="*/ 104939 h 3060340"/>
              <a:gd name="connsiteX1-663" fmla="*/ 108697 w 4360044"/>
              <a:gd name="connsiteY1-664" fmla="*/ 0 h 3060340"/>
              <a:gd name="connsiteX2-665" fmla="*/ 4255105 w 4360044"/>
              <a:gd name="connsiteY2-666" fmla="*/ 0 h 3060340"/>
              <a:gd name="connsiteX3-667" fmla="*/ 4360044 w 4360044"/>
              <a:gd name="connsiteY3-668" fmla="*/ 104939 h 3060340"/>
              <a:gd name="connsiteX4-669" fmla="*/ 4360044 w 4360044"/>
              <a:gd name="connsiteY4-670" fmla="*/ 2955401 h 3060340"/>
              <a:gd name="connsiteX5-671" fmla="*/ 4255105 w 4360044"/>
              <a:gd name="connsiteY5-672" fmla="*/ 3060340 h 3060340"/>
              <a:gd name="connsiteX6-673" fmla="*/ 108697 w 4360044"/>
              <a:gd name="connsiteY6-674" fmla="*/ 3060340 h 3060340"/>
              <a:gd name="connsiteX7-675" fmla="*/ 3758 w 4360044"/>
              <a:gd name="connsiteY7-676" fmla="*/ 2955401 h 3060340"/>
              <a:gd name="connsiteX8-677" fmla="*/ 3759 w 4360044"/>
              <a:gd name="connsiteY8-678" fmla="*/ 1843385 h 3060340"/>
              <a:gd name="connsiteX9-679" fmla="*/ 149809 w 4360044"/>
              <a:gd name="connsiteY9-680" fmla="*/ 1541760 h 3060340"/>
              <a:gd name="connsiteX10-681" fmla="*/ 584 w 4360044"/>
              <a:gd name="connsiteY10-682" fmla="*/ 1252835 h 3060340"/>
              <a:gd name="connsiteX11-683" fmla="*/ 3758 w 4360044"/>
              <a:gd name="connsiteY11-684" fmla="*/ 104939 h 3060340"/>
              <a:gd name="connsiteX0-685" fmla="*/ 13437 w 4369723"/>
              <a:gd name="connsiteY0-686" fmla="*/ 104939 h 3060340"/>
              <a:gd name="connsiteX1-687" fmla="*/ 118376 w 4369723"/>
              <a:gd name="connsiteY1-688" fmla="*/ 0 h 3060340"/>
              <a:gd name="connsiteX2-689" fmla="*/ 4264784 w 4369723"/>
              <a:gd name="connsiteY2-690" fmla="*/ 0 h 3060340"/>
              <a:gd name="connsiteX3-691" fmla="*/ 4369723 w 4369723"/>
              <a:gd name="connsiteY3-692" fmla="*/ 104939 h 3060340"/>
              <a:gd name="connsiteX4-693" fmla="*/ 4369723 w 4369723"/>
              <a:gd name="connsiteY4-694" fmla="*/ 2955401 h 3060340"/>
              <a:gd name="connsiteX5-695" fmla="*/ 4264784 w 4369723"/>
              <a:gd name="connsiteY5-696" fmla="*/ 3060340 h 3060340"/>
              <a:gd name="connsiteX6-697" fmla="*/ 118376 w 4369723"/>
              <a:gd name="connsiteY6-698" fmla="*/ 3060340 h 3060340"/>
              <a:gd name="connsiteX7-699" fmla="*/ 13437 w 4369723"/>
              <a:gd name="connsiteY7-700" fmla="*/ 2955401 h 3060340"/>
              <a:gd name="connsiteX8-701" fmla="*/ 13438 w 4369723"/>
              <a:gd name="connsiteY8-702" fmla="*/ 1843385 h 3060340"/>
              <a:gd name="connsiteX9-703" fmla="*/ 159488 w 4369723"/>
              <a:gd name="connsiteY9-704" fmla="*/ 1538585 h 3060340"/>
              <a:gd name="connsiteX10-705" fmla="*/ 10263 w 4369723"/>
              <a:gd name="connsiteY10-706" fmla="*/ 1252835 h 3060340"/>
              <a:gd name="connsiteX11-707" fmla="*/ 13437 w 4369723"/>
              <a:gd name="connsiteY11-708" fmla="*/ 104939 h 3060340"/>
              <a:gd name="connsiteX0-709" fmla="*/ 13437 w 4369723"/>
              <a:gd name="connsiteY0-710" fmla="*/ 104939 h 3060340"/>
              <a:gd name="connsiteX1-711" fmla="*/ 118376 w 4369723"/>
              <a:gd name="connsiteY1-712" fmla="*/ 0 h 3060340"/>
              <a:gd name="connsiteX2-713" fmla="*/ 4264784 w 4369723"/>
              <a:gd name="connsiteY2-714" fmla="*/ 0 h 3060340"/>
              <a:gd name="connsiteX3-715" fmla="*/ 4369723 w 4369723"/>
              <a:gd name="connsiteY3-716" fmla="*/ 104939 h 3060340"/>
              <a:gd name="connsiteX4-717" fmla="*/ 4369723 w 4369723"/>
              <a:gd name="connsiteY4-718" fmla="*/ 2955401 h 3060340"/>
              <a:gd name="connsiteX5-719" fmla="*/ 4264784 w 4369723"/>
              <a:gd name="connsiteY5-720" fmla="*/ 3060340 h 3060340"/>
              <a:gd name="connsiteX6-721" fmla="*/ 118376 w 4369723"/>
              <a:gd name="connsiteY6-722" fmla="*/ 3060340 h 3060340"/>
              <a:gd name="connsiteX7-723" fmla="*/ 13437 w 4369723"/>
              <a:gd name="connsiteY7-724" fmla="*/ 2955401 h 3060340"/>
              <a:gd name="connsiteX8-725" fmla="*/ 13438 w 4369723"/>
              <a:gd name="connsiteY8-726" fmla="*/ 1843385 h 3060340"/>
              <a:gd name="connsiteX9-727" fmla="*/ 159488 w 4369723"/>
              <a:gd name="connsiteY9-728" fmla="*/ 1538585 h 3060340"/>
              <a:gd name="connsiteX10-729" fmla="*/ 10263 w 4369723"/>
              <a:gd name="connsiteY10-730" fmla="*/ 1252835 h 3060340"/>
              <a:gd name="connsiteX11-731" fmla="*/ 13437 w 4369723"/>
              <a:gd name="connsiteY11-732" fmla="*/ 104939 h 3060340"/>
              <a:gd name="connsiteX0-733" fmla="*/ 10818 w 4367104"/>
              <a:gd name="connsiteY0-734" fmla="*/ 104939 h 3060340"/>
              <a:gd name="connsiteX1-735" fmla="*/ 115757 w 4367104"/>
              <a:gd name="connsiteY1-736" fmla="*/ 0 h 3060340"/>
              <a:gd name="connsiteX2-737" fmla="*/ 4262165 w 4367104"/>
              <a:gd name="connsiteY2-738" fmla="*/ 0 h 3060340"/>
              <a:gd name="connsiteX3-739" fmla="*/ 4367104 w 4367104"/>
              <a:gd name="connsiteY3-740" fmla="*/ 104939 h 3060340"/>
              <a:gd name="connsiteX4-741" fmla="*/ 4367104 w 4367104"/>
              <a:gd name="connsiteY4-742" fmla="*/ 2955401 h 3060340"/>
              <a:gd name="connsiteX5-743" fmla="*/ 4262165 w 4367104"/>
              <a:gd name="connsiteY5-744" fmla="*/ 3060340 h 3060340"/>
              <a:gd name="connsiteX6-745" fmla="*/ 115757 w 4367104"/>
              <a:gd name="connsiteY6-746" fmla="*/ 3060340 h 3060340"/>
              <a:gd name="connsiteX7-747" fmla="*/ 10818 w 4367104"/>
              <a:gd name="connsiteY7-748" fmla="*/ 2955401 h 3060340"/>
              <a:gd name="connsiteX8-749" fmla="*/ 10819 w 4367104"/>
              <a:gd name="connsiteY8-750" fmla="*/ 1843385 h 3060340"/>
              <a:gd name="connsiteX9-751" fmla="*/ 156869 w 4367104"/>
              <a:gd name="connsiteY9-752" fmla="*/ 1538585 h 3060340"/>
              <a:gd name="connsiteX10-753" fmla="*/ 7644 w 4367104"/>
              <a:gd name="connsiteY10-754" fmla="*/ 1252835 h 3060340"/>
              <a:gd name="connsiteX11-755" fmla="*/ 10818 w 4367104"/>
              <a:gd name="connsiteY11-756" fmla="*/ 104939 h 3060340"/>
              <a:gd name="connsiteX0-757" fmla="*/ 10818 w 4367104"/>
              <a:gd name="connsiteY0-758" fmla="*/ 104939 h 3060340"/>
              <a:gd name="connsiteX1-759" fmla="*/ 115757 w 4367104"/>
              <a:gd name="connsiteY1-760" fmla="*/ 0 h 3060340"/>
              <a:gd name="connsiteX2-761" fmla="*/ 4262165 w 4367104"/>
              <a:gd name="connsiteY2-762" fmla="*/ 0 h 3060340"/>
              <a:gd name="connsiteX3-763" fmla="*/ 4367104 w 4367104"/>
              <a:gd name="connsiteY3-764" fmla="*/ 104939 h 3060340"/>
              <a:gd name="connsiteX4-765" fmla="*/ 4367104 w 4367104"/>
              <a:gd name="connsiteY4-766" fmla="*/ 2955401 h 3060340"/>
              <a:gd name="connsiteX5-767" fmla="*/ 4262165 w 4367104"/>
              <a:gd name="connsiteY5-768" fmla="*/ 3060340 h 3060340"/>
              <a:gd name="connsiteX6-769" fmla="*/ 115757 w 4367104"/>
              <a:gd name="connsiteY6-770" fmla="*/ 3060340 h 3060340"/>
              <a:gd name="connsiteX7-771" fmla="*/ 10818 w 4367104"/>
              <a:gd name="connsiteY7-772" fmla="*/ 2955401 h 3060340"/>
              <a:gd name="connsiteX8-773" fmla="*/ 10819 w 4367104"/>
              <a:gd name="connsiteY8-774" fmla="*/ 1843385 h 3060340"/>
              <a:gd name="connsiteX9-775" fmla="*/ 156869 w 4367104"/>
              <a:gd name="connsiteY9-776" fmla="*/ 1538585 h 3060340"/>
              <a:gd name="connsiteX10-777" fmla="*/ 7644 w 4367104"/>
              <a:gd name="connsiteY10-778" fmla="*/ 1252835 h 3060340"/>
              <a:gd name="connsiteX11-779" fmla="*/ 10818 w 4367104"/>
              <a:gd name="connsiteY11-780" fmla="*/ 104939 h 3060340"/>
              <a:gd name="connsiteX0-781" fmla="*/ 3174 w 4359460"/>
              <a:gd name="connsiteY0-782" fmla="*/ 104939 h 3060340"/>
              <a:gd name="connsiteX1-783" fmla="*/ 108113 w 4359460"/>
              <a:gd name="connsiteY1-784" fmla="*/ 0 h 3060340"/>
              <a:gd name="connsiteX2-785" fmla="*/ 4254521 w 4359460"/>
              <a:gd name="connsiteY2-786" fmla="*/ 0 h 3060340"/>
              <a:gd name="connsiteX3-787" fmla="*/ 4359460 w 4359460"/>
              <a:gd name="connsiteY3-788" fmla="*/ 104939 h 3060340"/>
              <a:gd name="connsiteX4-789" fmla="*/ 4359460 w 4359460"/>
              <a:gd name="connsiteY4-790" fmla="*/ 2955401 h 3060340"/>
              <a:gd name="connsiteX5-791" fmla="*/ 4254521 w 4359460"/>
              <a:gd name="connsiteY5-792" fmla="*/ 3060340 h 3060340"/>
              <a:gd name="connsiteX6-793" fmla="*/ 108113 w 4359460"/>
              <a:gd name="connsiteY6-794" fmla="*/ 3060340 h 3060340"/>
              <a:gd name="connsiteX7-795" fmla="*/ 3174 w 4359460"/>
              <a:gd name="connsiteY7-796" fmla="*/ 2955401 h 3060340"/>
              <a:gd name="connsiteX8-797" fmla="*/ 3175 w 4359460"/>
              <a:gd name="connsiteY8-798" fmla="*/ 1843385 h 3060340"/>
              <a:gd name="connsiteX9-799" fmla="*/ 149225 w 4359460"/>
              <a:gd name="connsiteY9-800" fmla="*/ 1538585 h 3060340"/>
              <a:gd name="connsiteX10-801" fmla="*/ 0 w 4359460"/>
              <a:gd name="connsiteY10-802" fmla="*/ 1252835 h 3060340"/>
              <a:gd name="connsiteX11-803" fmla="*/ 3174 w 4359460"/>
              <a:gd name="connsiteY11-804" fmla="*/ 104939 h 3060340"/>
              <a:gd name="connsiteX0-805" fmla="*/ 3174 w 4359460"/>
              <a:gd name="connsiteY0-806" fmla="*/ 104939 h 3060340"/>
              <a:gd name="connsiteX1-807" fmla="*/ 108113 w 4359460"/>
              <a:gd name="connsiteY1-808" fmla="*/ 0 h 3060340"/>
              <a:gd name="connsiteX2-809" fmla="*/ 4254521 w 4359460"/>
              <a:gd name="connsiteY2-810" fmla="*/ 0 h 3060340"/>
              <a:gd name="connsiteX3-811" fmla="*/ 4359460 w 4359460"/>
              <a:gd name="connsiteY3-812" fmla="*/ 104939 h 3060340"/>
              <a:gd name="connsiteX4-813" fmla="*/ 4359460 w 4359460"/>
              <a:gd name="connsiteY4-814" fmla="*/ 2955401 h 3060340"/>
              <a:gd name="connsiteX5-815" fmla="*/ 4254521 w 4359460"/>
              <a:gd name="connsiteY5-816" fmla="*/ 3060340 h 3060340"/>
              <a:gd name="connsiteX6-817" fmla="*/ 108113 w 4359460"/>
              <a:gd name="connsiteY6-818" fmla="*/ 3060340 h 3060340"/>
              <a:gd name="connsiteX7-819" fmla="*/ 3174 w 4359460"/>
              <a:gd name="connsiteY7-820" fmla="*/ 2955401 h 3060340"/>
              <a:gd name="connsiteX8-821" fmla="*/ 3175 w 4359460"/>
              <a:gd name="connsiteY8-822" fmla="*/ 1843385 h 3060340"/>
              <a:gd name="connsiteX9-823" fmla="*/ 149225 w 4359460"/>
              <a:gd name="connsiteY9-824" fmla="*/ 1538585 h 3060340"/>
              <a:gd name="connsiteX10-825" fmla="*/ 0 w 4359460"/>
              <a:gd name="connsiteY10-826" fmla="*/ 1252835 h 3060340"/>
              <a:gd name="connsiteX11-827" fmla="*/ 3174 w 4359460"/>
              <a:gd name="connsiteY11-828" fmla="*/ 104939 h 3060340"/>
              <a:gd name="connsiteX0-829" fmla="*/ 3174 w 4359460"/>
              <a:gd name="connsiteY0-830" fmla="*/ 104939 h 3060340"/>
              <a:gd name="connsiteX1-831" fmla="*/ 108113 w 4359460"/>
              <a:gd name="connsiteY1-832" fmla="*/ 0 h 3060340"/>
              <a:gd name="connsiteX2-833" fmla="*/ 4254521 w 4359460"/>
              <a:gd name="connsiteY2-834" fmla="*/ 0 h 3060340"/>
              <a:gd name="connsiteX3-835" fmla="*/ 4359460 w 4359460"/>
              <a:gd name="connsiteY3-836" fmla="*/ 104939 h 3060340"/>
              <a:gd name="connsiteX4-837" fmla="*/ 4359460 w 4359460"/>
              <a:gd name="connsiteY4-838" fmla="*/ 2955401 h 3060340"/>
              <a:gd name="connsiteX5-839" fmla="*/ 4254521 w 4359460"/>
              <a:gd name="connsiteY5-840" fmla="*/ 3060340 h 3060340"/>
              <a:gd name="connsiteX6-841" fmla="*/ 108113 w 4359460"/>
              <a:gd name="connsiteY6-842" fmla="*/ 3060340 h 3060340"/>
              <a:gd name="connsiteX7-843" fmla="*/ 3174 w 4359460"/>
              <a:gd name="connsiteY7-844" fmla="*/ 2955401 h 3060340"/>
              <a:gd name="connsiteX8-845" fmla="*/ 3175 w 4359460"/>
              <a:gd name="connsiteY8-846" fmla="*/ 1843385 h 3060340"/>
              <a:gd name="connsiteX9-847" fmla="*/ 149225 w 4359460"/>
              <a:gd name="connsiteY9-848" fmla="*/ 1538585 h 3060340"/>
              <a:gd name="connsiteX10-849" fmla="*/ 0 w 4359460"/>
              <a:gd name="connsiteY10-850" fmla="*/ 1252835 h 3060340"/>
              <a:gd name="connsiteX11-851" fmla="*/ 3174 w 4359460"/>
              <a:gd name="connsiteY11-852" fmla="*/ 104939 h 3060340"/>
              <a:gd name="connsiteX0-853" fmla="*/ 3174 w 4359460"/>
              <a:gd name="connsiteY0-854" fmla="*/ 104939 h 3060340"/>
              <a:gd name="connsiteX1-855" fmla="*/ 108113 w 4359460"/>
              <a:gd name="connsiteY1-856" fmla="*/ 0 h 3060340"/>
              <a:gd name="connsiteX2-857" fmla="*/ 4254521 w 4359460"/>
              <a:gd name="connsiteY2-858" fmla="*/ 0 h 3060340"/>
              <a:gd name="connsiteX3-859" fmla="*/ 4359460 w 4359460"/>
              <a:gd name="connsiteY3-860" fmla="*/ 104939 h 3060340"/>
              <a:gd name="connsiteX4-861" fmla="*/ 4359460 w 4359460"/>
              <a:gd name="connsiteY4-862" fmla="*/ 2955401 h 3060340"/>
              <a:gd name="connsiteX5-863" fmla="*/ 4254521 w 4359460"/>
              <a:gd name="connsiteY5-864" fmla="*/ 3060340 h 3060340"/>
              <a:gd name="connsiteX6-865" fmla="*/ 108113 w 4359460"/>
              <a:gd name="connsiteY6-866" fmla="*/ 3060340 h 3060340"/>
              <a:gd name="connsiteX7-867" fmla="*/ 3174 w 4359460"/>
              <a:gd name="connsiteY7-868" fmla="*/ 2955401 h 3060340"/>
              <a:gd name="connsiteX8-869" fmla="*/ 3175 w 4359460"/>
              <a:gd name="connsiteY8-870" fmla="*/ 1843385 h 3060340"/>
              <a:gd name="connsiteX9-871" fmla="*/ 149225 w 4359460"/>
              <a:gd name="connsiteY9-872" fmla="*/ 1538585 h 3060340"/>
              <a:gd name="connsiteX10-873" fmla="*/ 0 w 4359460"/>
              <a:gd name="connsiteY10-874" fmla="*/ 1252835 h 3060340"/>
              <a:gd name="connsiteX11-875" fmla="*/ 3174 w 4359460"/>
              <a:gd name="connsiteY11-876" fmla="*/ 104939 h 3060340"/>
              <a:gd name="connsiteX0-877" fmla="*/ 3174 w 4359460"/>
              <a:gd name="connsiteY0-878" fmla="*/ 104939 h 3060340"/>
              <a:gd name="connsiteX1-879" fmla="*/ 108113 w 4359460"/>
              <a:gd name="connsiteY1-880" fmla="*/ 0 h 3060340"/>
              <a:gd name="connsiteX2-881" fmla="*/ 4254521 w 4359460"/>
              <a:gd name="connsiteY2-882" fmla="*/ 0 h 3060340"/>
              <a:gd name="connsiteX3-883" fmla="*/ 4359460 w 4359460"/>
              <a:gd name="connsiteY3-884" fmla="*/ 104939 h 3060340"/>
              <a:gd name="connsiteX4-885" fmla="*/ 4359460 w 4359460"/>
              <a:gd name="connsiteY4-886" fmla="*/ 2955401 h 3060340"/>
              <a:gd name="connsiteX5-887" fmla="*/ 4254521 w 4359460"/>
              <a:gd name="connsiteY5-888" fmla="*/ 3060340 h 3060340"/>
              <a:gd name="connsiteX6-889" fmla="*/ 108113 w 4359460"/>
              <a:gd name="connsiteY6-890" fmla="*/ 3060340 h 3060340"/>
              <a:gd name="connsiteX7-891" fmla="*/ 3174 w 4359460"/>
              <a:gd name="connsiteY7-892" fmla="*/ 2955401 h 3060340"/>
              <a:gd name="connsiteX8-893" fmla="*/ 3175 w 4359460"/>
              <a:gd name="connsiteY8-894" fmla="*/ 1843385 h 3060340"/>
              <a:gd name="connsiteX9-895" fmla="*/ 149225 w 4359460"/>
              <a:gd name="connsiteY9-896" fmla="*/ 1538585 h 3060340"/>
              <a:gd name="connsiteX10-897" fmla="*/ 0 w 4359460"/>
              <a:gd name="connsiteY10-898" fmla="*/ 1252835 h 3060340"/>
              <a:gd name="connsiteX11-899" fmla="*/ 3174 w 4359460"/>
              <a:gd name="connsiteY11-900" fmla="*/ 104939 h 3060340"/>
              <a:gd name="connsiteX0-901" fmla="*/ 3174 w 4359460"/>
              <a:gd name="connsiteY0-902" fmla="*/ 104939 h 3060340"/>
              <a:gd name="connsiteX1-903" fmla="*/ 108113 w 4359460"/>
              <a:gd name="connsiteY1-904" fmla="*/ 0 h 3060340"/>
              <a:gd name="connsiteX2-905" fmla="*/ 4254521 w 4359460"/>
              <a:gd name="connsiteY2-906" fmla="*/ 0 h 3060340"/>
              <a:gd name="connsiteX3-907" fmla="*/ 4359460 w 4359460"/>
              <a:gd name="connsiteY3-908" fmla="*/ 104939 h 3060340"/>
              <a:gd name="connsiteX4-909" fmla="*/ 4359460 w 4359460"/>
              <a:gd name="connsiteY4-910" fmla="*/ 2955401 h 3060340"/>
              <a:gd name="connsiteX5-911" fmla="*/ 4254521 w 4359460"/>
              <a:gd name="connsiteY5-912" fmla="*/ 3060340 h 3060340"/>
              <a:gd name="connsiteX6-913" fmla="*/ 108113 w 4359460"/>
              <a:gd name="connsiteY6-914" fmla="*/ 3060340 h 3060340"/>
              <a:gd name="connsiteX7-915" fmla="*/ 3174 w 4359460"/>
              <a:gd name="connsiteY7-916" fmla="*/ 2955401 h 3060340"/>
              <a:gd name="connsiteX8-917" fmla="*/ 3175 w 4359460"/>
              <a:gd name="connsiteY8-918" fmla="*/ 1843385 h 3060340"/>
              <a:gd name="connsiteX9-919" fmla="*/ 149225 w 4359460"/>
              <a:gd name="connsiteY9-920" fmla="*/ 1538585 h 3060340"/>
              <a:gd name="connsiteX10-921" fmla="*/ 0 w 4359460"/>
              <a:gd name="connsiteY10-922" fmla="*/ 1252835 h 3060340"/>
              <a:gd name="connsiteX11-923" fmla="*/ 3174 w 4359460"/>
              <a:gd name="connsiteY11-924" fmla="*/ 104939 h 3060340"/>
              <a:gd name="connsiteX0-925" fmla="*/ 3174 w 4359460"/>
              <a:gd name="connsiteY0-926" fmla="*/ 104939 h 3060340"/>
              <a:gd name="connsiteX1-927" fmla="*/ 108113 w 4359460"/>
              <a:gd name="connsiteY1-928" fmla="*/ 0 h 3060340"/>
              <a:gd name="connsiteX2-929" fmla="*/ 4254521 w 4359460"/>
              <a:gd name="connsiteY2-930" fmla="*/ 0 h 3060340"/>
              <a:gd name="connsiteX3-931" fmla="*/ 4359460 w 4359460"/>
              <a:gd name="connsiteY3-932" fmla="*/ 104939 h 3060340"/>
              <a:gd name="connsiteX4-933" fmla="*/ 4359460 w 4359460"/>
              <a:gd name="connsiteY4-934" fmla="*/ 2955401 h 3060340"/>
              <a:gd name="connsiteX5-935" fmla="*/ 4254521 w 4359460"/>
              <a:gd name="connsiteY5-936" fmla="*/ 3060340 h 3060340"/>
              <a:gd name="connsiteX6-937" fmla="*/ 108113 w 4359460"/>
              <a:gd name="connsiteY6-938" fmla="*/ 3060340 h 3060340"/>
              <a:gd name="connsiteX7-939" fmla="*/ 3174 w 4359460"/>
              <a:gd name="connsiteY7-940" fmla="*/ 2955401 h 3060340"/>
              <a:gd name="connsiteX8-941" fmla="*/ 3175 w 4359460"/>
              <a:gd name="connsiteY8-942" fmla="*/ 1843385 h 3060340"/>
              <a:gd name="connsiteX9-943" fmla="*/ 149225 w 4359460"/>
              <a:gd name="connsiteY9-944" fmla="*/ 1538585 h 3060340"/>
              <a:gd name="connsiteX10-945" fmla="*/ 0 w 4359460"/>
              <a:gd name="connsiteY10-946" fmla="*/ 1252835 h 3060340"/>
              <a:gd name="connsiteX11-947" fmla="*/ 3174 w 4359460"/>
              <a:gd name="connsiteY11-948" fmla="*/ 104939 h 3060340"/>
              <a:gd name="connsiteX0-949" fmla="*/ 3174 w 4359460"/>
              <a:gd name="connsiteY0-950" fmla="*/ 104939 h 3060340"/>
              <a:gd name="connsiteX1-951" fmla="*/ 108113 w 4359460"/>
              <a:gd name="connsiteY1-952" fmla="*/ 0 h 3060340"/>
              <a:gd name="connsiteX2-953" fmla="*/ 4254521 w 4359460"/>
              <a:gd name="connsiteY2-954" fmla="*/ 0 h 3060340"/>
              <a:gd name="connsiteX3-955" fmla="*/ 4359460 w 4359460"/>
              <a:gd name="connsiteY3-956" fmla="*/ 104939 h 3060340"/>
              <a:gd name="connsiteX4-957" fmla="*/ 4359460 w 4359460"/>
              <a:gd name="connsiteY4-958" fmla="*/ 2955401 h 3060340"/>
              <a:gd name="connsiteX5-959" fmla="*/ 4254521 w 4359460"/>
              <a:gd name="connsiteY5-960" fmla="*/ 3060340 h 3060340"/>
              <a:gd name="connsiteX6-961" fmla="*/ 108113 w 4359460"/>
              <a:gd name="connsiteY6-962" fmla="*/ 3060340 h 3060340"/>
              <a:gd name="connsiteX7-963" fmla="*/ 3174 w 4359460"/>
              <a:gd name="connsiteY7-964" fmla="*/ 2955401 h 3060340"/>
              <a:gd name="connsiteX8-965" fmla="*/ 3175 w 4359460"/>
              <a:gd name="connsiteY8-966" fmla="*/ 1843385 h 3060340"/>
              <a:gd name="connsiteX9-967" fmla="*/ 149225 w 4359460"/>
              <a:gd name="connsiteY9-968" fmla="*/ 1538585 h 3060340"/>
              <a:gd name="connsiteX10-969" fmla="*/ 0 w 4359460"/>
              <a:gd name="connsiteY10-970" fmla="*/ 1252835 h 3060340"/>
              <a:gd name="connsiteX11-971" fmla="*/ 3174 w 4359460"/>
              <a:gd name="connsiteY11-972" fmla="*/ 104939 h 3060340"/>
              <a:gd name="connsiteX0-973" fmla="*/ 3174 w 4359460"/>
              <a:gd name="connsiteY0-974" fmla="*/ 104939 h 3060340"/>
              <a:gd name="connsiteX1-975" fmla="*/ 108113 w 4359460"/>
              <a:gd name="connsiteY1-976" fmla="*/ 0 h 3060340"/>
              <a:gd name="connsiteX2-977" fmla="*/ 4254521 w 4359460"/>
              <a:gd name="connsiteY2-978" fmla="*/ 0 h 3060340"/>
              <a:gd name="connsiteX3-979" fmla="*/ 4359460 w 4359460"/>
              <a:gd name="connsiteY3-980" fmla="*/ 104939 h 3060340"/>
              <a:gd name="connsiteX4-981" fmla="*/ 4359460 w 4359460"/>
              <a:gd name="connsiteY4-982" fmla="*/ 2955401 h 3060340"/>
              <a:gd name="connsiteX5-983" fmla="*/ 4254521 w 4359460"/>
              <a:gd name="connsiteY5-984" fmla="*/ 3060340 h 3060340"/>
              <a:gd name="connsiteX6-985" fmla="*/ 108113 w 4359460"/>
              <a:gd name="connsiteY6-986" fmla="*/ 3060340 h 3060340"/>
              <a:gd name="connsiteX7-987" fmla="*/ 3174 w 4359460"/>
              <a:gd name="connsiteY7-988" fmla="*/ 2955401 h 3060340"/>
              <a:gd name="connsiteX8-989" fmla="*/ 3175 w 4359460"/>
              <a:gd name="connsiteY8-990" fmla="*/ 1843385 h 3060340"/>
              <a:gd name="connsiteX9-991" fmla="*/ 149225 w 4359460"/>
              <a:gd name="connsiteY9-992" fmla="*/ 1538585 h 3060340"/>
              <a:gd name="connsiteX10-993" fmla="*/ 0 w 4359460"/>
              <a:gd name="connsiteY10-994" fmla="*/ 1252835 h 3060340"/>
              <a:gd name="connsiteX11-995" fmla="*/ 3174 w 4359460"/>
              <a:gd name="connsiteY11-996" fmla="*/ 104939 h 3060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4359460" h="3060340">
                <a:moveTo>
                  <a:pt x="3174" y="104939"/>
                </a:moveTo>
                <a:cubicBezTo>
                  <a:pt x="3174" y="46983"/>
                  <a:pt x="50157" y="0"/>
                  <a:pt x="108113" y="0"/>
                </a:cubicBezTo>
                <a:lnTo>
                  <a:pt x="4254521" y="0"/>
                </a:lnTo>
                <a:cubicBezTo>
                  <a:pt x="4312477" y="0"/>
                  <a:pt x="4359460" y="46983"/>
                  <a:pt x="4359460" y="104939"/>
                </a:cubicBezTo>
                <a:lnTo>
                  <a:pt x="4359460" y="2955401"/>
                </a:lnTo>
                <a:cubicBezTo>
                  <a:pt x="4359460" y="3013357"/>
                  <a:pt x="4312477" y="3060340"/>
                  <a:pt x="4254521" y="3060340"/>
                </a:cubicBezTo>
                <a:lnTo>
                  <a:pt x="108113" y="3060340"/>
                </a:lnTo>
                <a:cubicBezTo>
                  <a:pt x="50157" y="3060340"/>
                  <a:pt x="3174" y="3013357"/>
                  <a:pt x="3174" y="2955401"/>
                </a:cubicBezTo>
                <a:cubicBezTo>
                  <a:pt x="3174" y="2584729"/>
                  <a:pt x="3175" y="2214057"/>
                  <a:pt x="3175" y="1843385"/>
                </a:cubicBezTo>
                <a:cubicBezTo>
                  <a:pt x="2117" y="1680274"/>
                  <a:pt x="149754" y="1630660"/>
                  <a:pt x="149225" y="1538585"/>
                </a:cubicBezTo>
                <a:cubicBezTo>
                  <a:pt x="148696" y="1446510"/>
                  <a:pt x="8467" y="1425101"/>
                  <a:pt x="0" y="1252835"/>
                </a:cubicBezTo>
                <a:lnTo>
                  <a:pt x="3174" y="104939"/>
                </a:lnTo>
                <a:close/>
              </a:path>
            </a:pathLst>
          </a:custGeom>
          <a:solidFill>
            <a:schemeClr val="bg1">
              <a:alpha val="80000"/>
            </a:schemeClr>
          </a:solidFill>
        </p:spPr>
        <p:txBody>
          <a:bodyPr lIns="828000" anchor="ctr" anchorCtr="0"/>
          <a:lstStyle>
            <a:lvl1pPr>
              <a:defRPr sz="3000" cap="all" baseline="0"/>
            </a:lvl1pPr>
          </a:lstStyle>
          <a:p>
            <a:r>
              <a:rPr lang="en-US" altLang="zh-CN" noProof="0"/>
              <a:t>Click to edit Master title style</a:t>
            </a:r>
            <a:endParaRPr lang="en-US" noProof="0"/>
          </a:p>
        </p:txBody>
      </p:sp>
    </p:spTree>
    <p:extLst>
      <p:ext uri="{BB962C8B-B14F-4D97-AF65-F5344CB8AC3E}">
        <p14:creationId xmlns:p14="http://schemas.microsoft.com/office/powerpoint/2010/main" val="212353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Image 04">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0" y="3085161"/>
            <a:ext cx="3888234" cy="1592806"/>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4" name="Inhaltsplatzhalter 3"/>
          <p:cNvSpPr>
            <a:spLocks noGrp="1"/>
          </p:cNvSpPr>
          <p:nvPr>
            <p:ph sz="half" idx="2"/>
          </p:nvPr>
        </p:nvSpPr>
        <p:spPr bwMode="gray">
          <a:xfrm>
            <a:off x="4715584" y="3085161"/>
            <a:ext cx="3888864" cy="1592806"/>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6" name="Bildplatzhalter 5"/>
          <p:cNvSpPr>
            <a:spLocks noGrp="1"/>
          </p:cNvSpPr>
          <p:nvPr>
            <p:ph type="pic" sz="quarter" idx="10"/>
          </p:nvPr>
        </p:nvSpPr>
        <p:spPr bwMode="gray">
          <a:xfrm>
            <a:off x="4716016" y="1086938"/>
            <a:ext cx="3888432" cy="1782012"/>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
        <p:nvSpPr>
          <p:cNvPr id="7" name="Bildplatzhalter 5"/>
          <p:cNvSpPr>
            <a:spLocks noGrp="1"/>
          </p:cNvSpPr>
          <p:nvPr>
            <p:ph type="pic" sz="quarter" idx="11"/>
          </p:nvPr>
        </p:nvSpPr>
        <p:spPr bwMode="gray">
          <a:xfrm>
            <a:off x="539751" y="1086585"/>
            <a:ext cx="3888002" cy="1782012"/>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Tree>
    <p:extLst>
      <p:ext uri="{BB962C8B-B14F-4D97-AF65-F5344CB8AC3E}">
        <p14:creationId xmlns:p14="http://schemas.microsoft.com/office/powerpoint/2010/main" val="214385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Image 05">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1"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7" name="Bildplatzhalter 5"/>
          <p:cNvSpPr>
            <a:spLocks noGrp="1"/>
          </p:cNvSpPr>
          <p:nvPr>
            <p:ph type="pic" sz="quarter" idx="11"/>
          </p:nvPr>
        </p:nvSpPr>
        <p:spPr bwMode="gray">
          <a:xfrm>
            <a:off x="539750"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
        <p:nvSpPr>
          <p:cNvPr id="8" name="Inhaltsplatzhalter 2"/>
          <p:cNvSpPr>
            <a:spLocks noGrp="1"/>
          </p:cNvSpPr>
          <p:nvPr>
            <p:ph sz="half" idx="12"/>
          </p:nvPr>
        </p:nvSpPr>
        <p:spPr bwMode="gray">
          <a:xfrm>
            <a:off x="3348063"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9" name="Bildplatzhalter 5"/>
          <p:cNvSpPr>
            <a:spLocks noGrp="1"/>
          </p:cNvSpPr>
          <p:nvPr>
            <p:ph type="pic" sz="quarter" idx="13"/>
          </p:nvPr>
        </p:nvSpPr>
        <p:spPr bwMode="gray">
          <a:xfrm>
            <a:off x="3348062"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
        <p:nvSpPr>
          <p:cNvPr id="10" name="Inhaltsplatzhalter 2"/>
          <p:cNvSpPr>
            <a:spLocks noGrp="1"/>
          </p:cNvSpPr>
          <p:nvPr>
            <p:ph sz="half" idx="14"/>
          </p:nvPr>
        </p:nvSpPr>
        <p:spPr bwMode="gray">
          <a:xfrm>
            <a:off x="6156375"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11" name="Bildplatzhalter 5"/>
          <p:cNvSpPr>
            <a:spLocks noGrp="1"/>
          </p:cNvSpPr>
          <p:nvPr>
            <p:ph type="pic" sz="quarter" idx="15"/>
          </p:nvPr>
        </p:nvSpPr>
        <p:spPr bwMode="gray">
          <a:xfrm>
            <a:off x="6156374"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Tree>
    <p:extLst>
      <p:ext uri="{BB962C8B-B14F-4D97-AF65-F5344CB8AC3E}">
        <p14:creationId xmlns:p14="http://schemas.microsoft.com/office/powerpoint/2010/main" val="254785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1"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8" name="Inhaltsplatzhalter 2"/>
          <p:cNvSpPr>
            <a:spLocks noGrp="1"/>
          </p:cNvSpPr>
          <p:nvPr>
            <p:ph sz="half" idx="12"/>
          </p:nvPr>
        </p:nvSpPr>
        <p:spPr bwMode="gray">
          <a:xfrm>
            <a:off x="3348063"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10" name="Inhaltsplatzhalter 2"/>
          <p:cNvSpPr>
            <a:spLocks noGrp="1"/>
          </p:cNvSpPr>
          <p:nvPr>
            <p:ph sz="half" idx="14"/>
          </p:nvPr>
        </p:nvSpPr>
        <p:spPr bwMode="gray">
          <a:xfrm>
            <a:off x="6156375"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Tree>
    <p:extLst>
      <p:ext uri="{BB962C8B-B14F-4D97-AF65-F5344CB8AC3E}">
        <p14:creationId xmlns:p14="http://schemas.microsoft.com/office/powerpoint/2010/main" val="2058336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Tree>
    <p:extLst>
      <p:ext uri="{BB962C8B-B14F-4D97-AF65-F5344CB8AC3E}">
        <p14:creationId xmlns:p14="http://schemas.microsoft.com/office/powerpoint/2010/main" val="341000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8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 y="0"/>
            <a:ext cx="9143999" cy="5143500"/>
          </a:xfrm>
          <a:custGeom>
            <a:avLst/>
            <a:gdLst/>
            <a:ahLst/>
            <a:cxnLst/>
            <a:rect l="l" t="t" r="r" b="b"/>
            <a:pathLst>
              <a:path w="9143999" h="6858000">
                <a:moveTo>
                  <a:pt x="612372" y="1992313"/>
                </a:moveTo>
                <a:cubicBezTo>
                  <a:pt x="612356" y="1992313"/>
                  <a:pt x="539750" y="1992323"/>
                  <a:pt x="539750" y="2080926"/>
                </a:cubicBezTo>
                <a:lnTo>
                  <a:pt x="539750" y="3215658"/>
                </a:lnTo>
                <a:cubicBezTo>
                  <a:pt x="539750" y="3215694"/>
                  <a:pt x="539759" y="3282131"/>
                  <a:pt x="572949" y="3333808"/>
                </a:cubicBezTo>
                <a:lnTo>
                  <a:pt x="670469" y="3476573"/>
                </a:lnTo>
                <a:cubicBezTo>
                  <a:pt x="670490" y="3476602"/>
                  <a:pt x="705733" y="3528278"/>
                  <a:pt x="670469" y="3577492"/>
                </a:cubicBezTo>
                <a:lnTo>
                  <a:pt x="585398" y="3705488"/>
                </a:lnTo>
                <a:cubicBezTo>
                  <a:pt x="585370" y="3705529"/>
                  <a:pt x="539750" y="3771975"/>
                  <a:pt x="539750" y="3860560"/>
                </a:cubicBezTo>
                <a:lnTo>
                  <a:pt x="539750" y="4948524"/>
                </a:lnTo>
                <a:cubicBezTo>
                  <a:pt x="539750" y="4948597"/>
                  <a:pt x="539780" y="5037137"/>
                  <a:pt x="612372" y="5037137"/>
                </a:cubicBezTo>
                <a:lnTo>
                  <a:pt x="4803692" y="5037137"/>
                </a:lnTo>
                <a:cubicBezTo>
                  <a:pt x="4803738" y="5037137"/>
                  <a:pt x="4878388" y="5037111"/>
                  <a:pt x="4878388" y="4948524"/>
                </a:cubicBezTo>
                <a:lnTo>
                  <a:pt x="4878388" y="2080926"/>
                </a:lnTo>
                <a:cubicBezTo>
                  <a:pt x="4878388" y="2080849"/>
                  <a:pt x="4878356" y="1992313"/>
                  <a:pt x="4803692" y="1992313"/>
                </a:cubicBezTo>
                <a:close/>
                <a:moveTo>
                  <a:pt x="0" y="0"/>
                </a:moveTo>
                <a:lnTo>
                  <a:pt x="6178" y="0"/>
                </a:lnTo>
                <a:lnTo>
                  <a:pt x="323528" y="0"/>
                </a:lnTo>
                <a:lnTo>
                  <a:pt x="9143999" y="0"/>
                </a:lnTo>
                <a:lnTo>
                  <a:pt x="9143999" y="6858000"/>
                </a:lnTo>
                <a:lnTo>
                  <a:pt x="323528" y="6858000"/>
                </a:lnTo>
                <a:lnTo>
                  <a:pt x="6178" y="6858000"/>
                </a:lnTo>
                <a:lnTo>
                  <a:pt x="0" y="6858000"/>
                </a:lnTo>
                <a:close/>
              </a:path>
            </a:pathLst>
          </a:custGeom>
          <a:solidFill>
            <a:schemeClr val="accent3"/>
          </a:solidFill>
        </p:spPr>
        <p:txBody>
          <a:bodyPr lIns="108000" tIns="72000"/>
          <a:lstStyle>
            <a:lvl1pPr>
              <a:defRPr b="0">
                <a:solidFill>
                  <a:schemeClr val="bg1"/>
                </a:solidFill>
              </a:defRPr>
            </a:lvl1pPr>
          </a:lstStyle>
          <a:p>
            <a:r>
              <a:rPr lang="en-US" altLang="zh-CN" noProof="0"/>
              <a:t>Click icon to add picture</a:t>
            </a:r>
            <a:endParaRPr lang="en-US" noProof="0"/>
          </a:p>
        </p:txBody>
      </p:sp>
      <p:sp>
        <p:nvSpPr>
          <p:cNvPr id="2" name="Titel 1"/>
          <p:cNvSpPr>
            <a:spLocks noGrp="1"/>
          </p:cNvSpPr>
          <p:nvPr>
            <p:ph type="ctrTitle"/>
          </p:nvPr>
        </p:nvSpPr>
        <p:spPr>
          <a:xfrm>
            <a:off x="935596" y="2112699"/>
            <a:ext cx="3492388" cy="1053117"/>
          </a:xfrm>
        </p:spPr>
        <p:txBody>
          <a:bodyPr anchor="ctr" anchorCtr="0"/>
          <a:lstStyle>
            <a:lvl1pPr>
              <a:defRPr sz="3000" cap="all" baseline="0"/>
            </a:lvl1pPr>
          </a:lstStyle>
          <a:p>
            <a:r>
              <a:rPr lang="en-US" altLang="zh-CN" noProof="0"/>
              <a:t>Click to edit Master title style</a:t>
            </a:r>
            <a:endParaRPr lang="en-US" noProof="0"/>
          </a:p>
        </p:txBody>
      </p:sp>
      <p:sp>
        <p:nvSpPr>
          <p:cNvPr id="3" name="Untertitel 2"/>
          <p:cNvSpPr>
            <a:spLocks noGrp="1"/>
          </p:cNvSpPr>
          <p:nvPr>
            <p:ph type="subTitle" idx="1"/>
          </p:nvPr>
        </p:nvSpPr>
        <p:spPr>
          <a:xfrm>
            <a:off x="935596" y="3219822"/>
            <a:ext cx="3492388" cy="432048"/>
          </a:xfrm>
        </p:spPr>
        <p:txBody>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noProof="0"/>
              <a:t>Click to edit Master subtitle style</a:t>
            </a:r>
            <a:endParaRPr lang="en-US" noProof="0"/>
          </a:p>
        </p:txBody>
      </p:sp>
      <p:sp>
        <p:nvSpPr>
          <p:cNvPr id="5" name="Freeform 27">
            <a:extLst>
              <a:ext uri="{FF2B5EF4-FFF2-40B4-BE49-F238E27FC236}">
                <a16:creationId xmlns:a16="http://schemas.microsoft.com/office/drawing/2014/main" id="{20727EEB-A9D6-4EFE-8A42-1C436108C960}"/>
              </a:ext>
            </a:extLst>
          </p:cNvPr>
          <p:cNvSpPr>
            <a:spLocks noEditPoints="1"/>
          </p:cNvSpPr>
          <p:nvPr userDrawn="1"/>
        </p:nvSpPr>
        <p:spPr bwMode="gray">
          <a:xfrm>
            <a:off x="591052" y="307934"/>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Tree>
    <p:extLst>
      <p:ext uri="{BB962C8B-B14F-4D97-AF65-F5344CB8AC3E}">
        <p14:creationId xmlns:p14="http://schemas.microsoft.com/office/powerpoint/2010/main" val="4184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idx="1"/>
          </p:nvPr>
        </p:nvSpPr>
        <p:spPr bwMode="gray"/>
        <p:txBody>
          <a:bodyPr/>
          <a:lstStyle>
            <a:lvl1pPr marL="271463" indent="-271463">
              <a:spcBef>
                <a:spcPts val="450"/>
              </a:spcBef>
              <a:buFont typeface="+mj-lt"/>
              <a:buAutoNum type="arabicParenBoth"/>
              <a:defRPr sz="1200" b="0">
                <a:solidFill>
                  <a:schemeClr val="tx1"/>
                </a:solidFill>
              </a:defRPr>
            </a:lvl1pPr>
            <a:lvl2pPr marL="406241" indent="-134779">
              <a:buFont typeface="Arial" panose="020B0604020202020204" pitchFamily="34" charset="0"/>
              <a:buChar char="•"/>
              <a:defRPr sz="1200"/>
            </a:lvl2pPr>
            <a:lvl3pPr marL="537210" indent="-130969">
              <a:buSzPct val="100000"/>
              <a:buFont typeface="Symbol" panose="05050102010706020507" pitchFamily="18" charset="2"/>
              <a:buChar char="-"/>
              <a:defRPr sz="1200"/>
            </a:lvl3pPr>
            <a:lvl4pPr marL="673894" indent="-137160">
              <a:buFont typeface="Symbol" panose="05050102010706020507" pitchFamily="18" charset="2"/>
              <a:buChar char="-"/>
              <a:defRPr sz="1200"/>
            </a:lvl4pPr>
            <a:lvl5pPr marL="806291" indent="-132398">
              <a:buFont typeface="Symbol" panose="05050102010706020507" pitchFamily="18" charset="2"/>
              <a:buChar char="-"/>
              <a:defRPr sz="1200"/>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Tree>
    <p:extLst>
      <p:ext uri="{BB962C8B-B14F-4D97-AF65-F5344CB8AC3E}">
        <p14:creationId xmlns:p14="http://schemas.microsoft.com/office/powerpoint/2010/main" val="201076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Only Titl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11560" y="2247770"/>
            <a:ext cx="7920880" cy="647960"/>
          </a:xfrm>
        </p:spPr>
        <p:txBody>
          <a:bodyPr/>
          <a:lstStyle>
            <a:lvl1pPr algn="ctr">
              <a:defRPr sz="4000"/>
            </a:lvl1pPr>
          </a:lstStyle>
          <a:p>
            <a:r>
              <a:rPr lang="en-US" altLang="zh-CN" noProof="0"/>
              <a:t>Click to edit Master title style</a:t>
            </a:r>
            <a:endParaRPr lang="en-US" noProof="0"/>
          </a:p>
        </p:txBody>
      </p:sp>
    </p:spTree>
    <p:extLst>
      <p:ext uri="{BB962C8B-B14F-4D97-AF65-F5344CB8AC3E}">
        <p14:creationId xmlns:p14="http://schemas.microsoft.com/office/powerpoint/2010/main" val="29745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box">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idx="1"/>
          </p:nvPr>
        </p:nvSpPr>
        <p:spPr bwMode="gray"/>
        <p:txBody>
          <a:bodyPr/>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Tree>
    <p:extLst>
      <p:ext uri="{BB962C8B-B14F-4D97-AF65-F5344CB8AC3E}">
        <p14:creationId xmlns:p14="http://schemas.microsoft.com/office/powerpoint/2010/main" val="21957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Textbox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1" y="1059657"/>
            <a:ext cx="3852230"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4" name="Inhaltsplatzhalter 3"/>
          <p:cNvSpPr>
            <a:spLocks noGrp="1"/>
          </p:cNvSpPr>
          <p:nvPr>
            <p:ph sz="half" idx="2"/>
          </p:nvPr>
        </p:nvSpPr>
        <p:spPr bwMode="gray">
          <a:xfrm>
            <a:off x="4752021" y="1059657"/>
            <a:ext cx="3852428"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Tree>
    <p:extLst>
      <p:ext uri="{BB962C8B-B14F-4D97-AF65-F5344CB8AC3E}">
        <p14:creationId xmlns:p14="http://schemas.microsoft.com/office/powerpoint/2010/main" val="126091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two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idx="1"/>
          </p:nvPr>
        </p:nvSpPr>
        <p:spPr bwMode="gray"/>
        <p:txBody>
          <a:bodyPr numCol="2" spcCol="360000"/>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Tree>
    <p:extLst>
      <p:ext uri="{BB962C8B-B14F-4D97-AF65-F5344CB8AC3E}">
        <p14:creationId xmlns:p14="http://schemas.microsoft.com/office/powerpoint/2010/main" val="156175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Image 01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idx="1"/>
          </p:nvPr>
        </p:nvSpPr>
        <p:spPr bwMode="gray">
          <a:xfrm>
            <a:off x="539751" y="1059657"/>
            <a:ext cx="8064500" cy="1269066"/>
          </a:xfrm>
        </p:spPr>
        <p:txBody>
          <a:bodyPr numCol="1" spcCol="360000"/>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6" name="Bildplatzhalter 5"/>
          <p:cNvSpPr>
            <a:spLocks noGrp="1"/>
          </p:cNvSpPr>
          <p:nvPr>
            <p:ph type="pic" sz="quarter" idx="10"/>
          </p:nvPr>
        </p:nvSpPr>
        <p:spPr bwMode="gray">
          <a:xfrm>
            <a:off x="539751" y="2382441"/>
            <a:ext cx="8064500" cy="229552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Tree>
    <p:extLst>
      <p:ext uri="{BB962C8B-B14F-4D97-AF65-F5344CB8AC3E}">
        <p14:creationId xmlns:p14="http://schemas.microsoft.com/office/powerpoint/2010/main" val="15712285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Image 02">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1" y="3570861"/>
            <a:ext cx="3887788" cy="1107105"/>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4" name="Inhaltsplatzhalter 3"/>
          <p:cNvSpPr>
            <a:spLocks noGrp="1"/>
          </p:cNvSpPr>
          <p:nvPr>
            <p:ph sz="half" idx="2"/>
          </p:nvPr>
        </p:nvSpPr>
        <p:spPr bwMode="gray">
          <a:xfrm>
            <a:off x="4716464" y="3570861"/>
            <a:ext cx="3887985" cy="1107105"/>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5" name="Bildplatzhalter 5"/>
          <p:cNvSpPr>
            <a:spLocks noGrp="1"/>
          </p:cNvSpPr>
          <p:nvPr>
            <p:ph type="pic" sz="quarter" idx="10"/>
          </p:nvPr>
        </p:nvSpPr>
        <p:spPr bwMode="gray">
          <a:xfrm>
            <a:off x="539751" y="1086585"/>
            <a:ext cx="8064500" cy="229552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Tree>
    <p:extLst>
      <p:ext uri="{BB962C8B-B14F-4D97-AF65-F5344CB8AC3E}">
        <p14:creationId xmlns:p14="http://schemas.microsoft.com/office/powerpoint/2010/main" val="111018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Image 0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a:p>
        </p:txBody>
      </p:sp>
      <p:sp>
        <p:nvSpPr>
          <p:cNvPr id="3" name="Inhaltsplatzhalter 2"/>
          <p:cNvSpPr>
            <a:spLocks noGrp="1"/>
          </p:cNvSpPr>
          <p:nvPr>
            <p:ph sz="half" idx="1"/>
          </p:nvPr>
        </p:nvSpPr>
        <p:spPr bwMode="gray">
          <a:xfrm>
            <a:off x="539751" y="1059657"/>
            <a:ext cx="3887788"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a:p>
        </p:txBody>
      </p:sp>
      <p:sp>
        <p:nvSpPr>
          <p:cNvPr id="5" name="Bildplatzhalter 5"/>
          <p:cNvSpPr>
            <a:spLocks noGrp="1"/>
          </p:cNvSpPr>
          <p:nvPr>
            <p:ph type="pic" sz="quarter" idx="10"/>
          </p:nvPr>
        </p:nvSpPr>
        <p:spPr bwMode="gray">
          <a:xfrm>
            <a:off x="4716463" y="1086585"/>
            <a:ext cx="3887985" cy="1917213"/>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a:p>
        </p:txBody>
      </p:sp>
    </p:spTree>
    <p:extLst>
      <p:ext uri="{BB962C8B-B14F-4D97-AF65-F5344CB8AC3E}">
        <p14:creationId xmlns:p14="http://schemas.microsoft.com/office/powerpoint/2010/main" val="35706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1" y="303611"/>
            <a:ext cx="5861049" cy="647960"/>
          </a:xfrm>
          <a:prstGeom prst="rect">
            <a:avLst/>
          </a:prstGeom>
        </p:spPr>
        <p:txBody>
          <a:bodyPr vert="horz" lIns="0" tIns="0" rIns="0" bIns="0" rtlCol="0" anchor="t" anchorCtr="0">
            <a:noAutofit/>
          </a:bodyPr>
          <a:lstStyle/>
          <a:p>
            <a:r>
              <a:rPr lang="en-US" noProof="0" err="1"/>
              <a:t>Titelmasterformat</a:t>
            </a:r>
            <a:r>
              <a:rPr lang="en-US" noProof="0"/>
              <a:t> </a:t>
            </a:r>
            <a:r>
              <a:rPr lang="en-US" noProof="0" err="1"/>
              <a:t>durch</a:t>
            </a:r>
            <a:r>
              <a:rPr lang="en-US" noProof="0"/>
              <a:t> </a:t>
            </a:r>
            <a:r>
              <a:rPr lang="en-US" noProof="0" err="1"/>
              <a:t>Klicken</a:t>
            </a:r>
            <a:r>
              <a:rPr lang="en-US" noProof="0"/>
              <a:t> </a:t>
            </a:r>
            <a:r>
              <a:rPr lang="en-US" noProof="0" err="1"/>
              <a:t>bearbeiten</a:t>
            </a:r>
            <a:endParaRPr lang="en-US" noProof="0"/>
          </a:p>
        </p:txBody>
      </p:sp>
      <p:sp>
        <p:nvSpPr>
          <p:cNvPr id="3" name="Textplatzhalter 2"/>
          <p:cNvSpPr>
            <a:spLocks noGrp="1"/>
          </p:cNvSpPr>
          <p:nvPr>
            <p:ph type="body" idx="1"/>
          </p:nvPr>
        </p:nvSpPr>
        <p:spPr bwMode="gray">
          <a:xfrm>
            <a:off x="539751" y="1059657"/>
            <a:ext cx="8064500" cy="3618309"/>
          </a:xfrm>
          <a:prstGeom prst="rect">
            <a:avLst/>
          </a:prstGeom>
        </p:spPr>
        <p:txBody>
          <a:bodyPr vert="horz" lIns="0" tIns="0" rIns="0" bIns="0" rtlCol="0">
            <a:noAutofit/>
          </a:bodyPr>
          <a:lstStyle/>
          <a:p>
            <a:pPr lvl="0"/>
            <a:r>
              <a:rPr lang="en-US" noProof="0" err="1"/>
              <a:t>Textmasterformat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7" name="Rechteck 6"/>
          <p:cNvSpPr/>
          <p:nvPr/>
        </p:nvSpPr>
        <p:spPr bwMode="gray">
          <a:xfrm>
            <a:off x="8748465" y="4921011"/>
            <a:ext cx="252028" cy="189021"/>
          </a:xfrm>
          <a:prstGeom prst="rect">
            <a:avLst/>
          </a:prstGeom>
        </p:spPr>
        <p:txBody>
          <a:bodyPr vert="horz" wrap="none" lIns="0" tIns="0" rIns="0" bIns="0" rtlCol="0" anchor="ctr"/>
          <a:lstStyle/>
          <a:p>
            <a:pPr lvl="0" algn="r"/>
            <a:fld id="{2B7A02E5-F12D-4CCE-9A27-21A0C1B727E0}" type="slidenum">
              <a:rPr lang="en-US" sz="675" noProof="0" smtClean="0">
                <a:solidFill>
                  <a:schemeClr val="tx1"/>
                </a:solidFill>
              </a:rPr>
              <a:t>‹nº›</a:t>
            </a:fld>
            <a:endParaRPr lang="en-US" sz="675" noProof="0">
              <a:solidFill>
                <a:schemeClr val="tx1"/>
              </a:solidFill>
            </a:endParaRPr>
          </a:p>
        </p:txBody>
      </p:sp>
      <p:sp>
        <p:nvSpPr>
          <p:cNvPr id="5" name="Rechteck 4"/>
          <p:cNvSpPr/>
          <p:nvPr/>
        </p:nvSpPr>
        <p:spPr>
          <a:xfrm>
            <a:off x="539751" y="4921011"/>
            <a:ext cx="1229824" cy="173124"/>
          </a:xfrm>
          <a:prstGeom prst="rect">
            <a:avLst/>
          </a:prstGeom>
        </p:spPr>
        <p:txBody>
          <a:bodyPr vert="horz" wrap="none" lIns="0" tIns="0" rIns="0" bIns="0" rtlCol="0" anchor="ctr"/>
          <a:lstStyle/>
          <a:p>
            <a:pPr lvl="0" algn="l"/>
            <a:r>
              <a:rPr lang="de-DE" sz="675" b="1"/>
              <a:t>Canadian Solar Inc.</a:t>
            </a:r>
          </a:p>
        </p:txBody>
      </p:sp>
      <p:pic>
        <p:nvPicPr>
          <p:cNvPr id="6" name="Grafik 8">
            <a:extLst>
              <a:ext uri="{FF2B5EF4-FFF2-40B4-BE49-F238E27FC236}">
                <a16:creationId xmlns:a16="http://schemas.microsoft.com/office/drawing/2014/main" id="{B9F08281-1397-47BA-B962-62C44A7BA5F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14449" y="303611"/>
            <a:ext cx="2089800" cy="310513"/>
          </a:xfrm>
          <a:prstGeom prst="rect">
            <a:avLst/>
          </a:prstGeom>
        </p:spPr>
      </p:pic>
    </p:spTree>
    <p:extLst>
      <p:ext uri="{BB962C8B-B14F-4D97-AF65-F5344CB8AC3E}">
        <p14:creationId xmlns:p14="http://schemas.microsoft.com/office/powerpoint/2010/main" val="21680618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0"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685800" rtl="0" eaLnBrk="1" latinLnBrk="0" hangingPunct="1">
        <a:spcBef>
          <a:spcPct val="0"/>
        </a:spcBef>
        <a:buNone/>
        <a:defRPr sz="1800" b="1" kern="1200">
          <a:solidFill>
            <a:schemeClr val="bg2"/>
          </a:solidFill>
          <a:latin typeface="+mj-lt"/>
          <a:ea typeface="+mj-ea"/>
          <a:cs typeface="+mj-cs"/>
        </a:defRPr>
      </a:lvl1pPr>
    </p:titleStyle>
    <p:body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slide" Target="slide16.xml"/><Relationship Id="rId5" Type="http://schemas.openxmlformats.org/officeDocument/2006/relationships/image" Target="../media/image25.png"/><Relationship Id="rId10" Type="http://schemas.openxmlformats.org/officeDocument/2006/relationships/slide" Target="slide15.xml"/><Relationship Id="rId4" Type="http://schemas.openxmlformats.org/officeDocument/2006/relationships/image" Target="../media/image24.png"/><Relationship Id="rId9"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6.png"/><Relationship Id="rId7" Type="http://schemas.openxmlformats.org/officeDocument/2006/relationships/slide" Target="slide20.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4.xml"/><Relationship Id="rId5" Type="http://schemas.openxmlformats.org/officeDocument/2006/relationships/image" Target="../media/image38.png"/><Relationship Id="rId10" Type="http://schemas.openxmlformats.org/officeDocument/2006/relationships/slide" Target="slide23.xml"/><Relationship Id="rId4" Type="http://schemas.openxmlformats.org/officeDocument/2006/relationships/image" Target="../media/image37.png"/><Relationship Id="rId9"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2.sv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47.emf"/><Relationship Id="rId5" Type="http://schemas.openxmlformats.org/officeDocument/2006/relationships/image" Target="../media/image42.sv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8.jpeg"/><Relationship Id="rId7" Type="http://schemas.openxmlformats.org/officeDocument/2006/relationships/image" Target="../media/image52.png"/><Relationship Id="rId12" Type="http://schemas.openxmlformats.org/officeDocument/2006/relationships/image" Target="../media/image56.emf"/><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51.emf"/><Relationship Id="rId11" Type="http://schemas.openxmlformats.org/officeDocument/2006/relationships/image" Target="../media/image55.emf"/><Relationship Id="rId5" Type="http://schemas.openxmlformats.org/officeDocument/2006/relationships/image" Target="../media/image50.png"/><Relationship Id="rId10" Type="http://schemas.openxmlformats.org/officeDocument/2006/relationships/image" Target="../media/image54.svg"/><Relationship Id="rId4" Type="http://schemas.openxmlformats.org/officeDocument/2006/relationships/image" Target="../media/image49.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slide" Target="slide45.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1.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image" Target="../media/image9.png"/><Relationship Id="rId26" Type="http://schemas.openxmlformats.org/officeDocument/2006/relationships/image" Target="../media/image120.png"/><Relationship Id="rId3" Type="http://schemas.openxmlformats.org/officeDocument/2006/relationships/tags" Target="../tags/tag3.xml"/><Relationship Id="rId21" Type="http://schemas.openxmlformats.org/officeDocument/2006/relationships/image" Target="../media/image11.png"/><Relationship Id="rId34" Type="http://schemas.openxmlformats.org/officeDocument/2006/relationships/slide" Target="slide1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5.xml"/><Relationship Id="rId25" Type="http://schemas.openxmlformats.org/officeDocument/2006/relationships/slide" Target="slide8.xml"/><Relationship Id="rId33" Type="http://schemas.openxmlformats.org/officeDocument/2006/relationships/image" Target="../media/image15.png"/><Relationship Id="rId2" Type="http://schemas.openxmlformats.org/officeDocument/2006/relationships/tags" Target="../tags/tag2.xml"/><Relationship Id="rId16" Type="http://schemas.openxmlformats.org/officeDocument/2006/relationships/slideLayout" Target="../slideLayouts/slideLayout2.xml"/><Relationship Id="rId20" Type="http://schemas.openxmlformats.org/officeDocument/2006/relationships/image" Target="../media/image10.png"/><Relationship Id="rId29" Type="http://schemas.openxmlformats.org/officeDocument/2006/relationships/image" Target="../media/image13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32" Type="http://schemas.openxmlformats.org/officeDocument/2006/relationships/image" Target="../media/image140.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0.png"/><Relationship Id="rId28" Type="http://schemas.openxmlformats.org/officeDocument/2006/relationships/slide" Target="slide9.xml"/><Relationship Id="rId10" Type="http://schemas.openxmlformats.org/officeDocument/2006/relationships/tags" Target="../tags/tag10.xml"/><Relationship Id="rId19" Type="http://schemas.openxmlformats.org/officeDocument/2006/relationships/slide" Target="slide6.xml"/><Relationship Id="rId31" Type="http://schemas.openxmlformats.org/officeDocument/2006/relationships/slide" Target="slide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 Target="slide7.xml"/><Relationship Id="rId27" Type="http://schemas.openxmlformats.org/officeDocument/2006/relationships/image" Target="../media/image13.png"/><Relationship Id="rId30" Type="http://schemas.openxmlformats.org/officeDocument/2006/relationships/image" Target="../media/image14.png"/><Relationship Id="rId35" Type="http://schemas.openxmlformats.org/officeDocument/2006/relationships/image" Target="../media/image150.png"/><Relationship Id="rId8" Type="http://schemas.openxmlformats.org/officeDocument/2006/relationships/tags" Target="../tags/tag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sales.sam@csisolar.com" TargetMode="External"/><Relationship Id="rId2" Type="http://schemas.openxmlformats.org/officeDocument/2006/relationships/image" Target="../media/image83.jpeg"/><Relationship Id="rId1" Type="http://schemas.openxmlformats.org/officeDocument/2006/relationships/slideLayout" Target="../slideLayouts/slideLayout5.xml"/><Relationship Id="rId5" Type="http://schemas.openxmlformats.org/officeDocument/2006/relationships/image" Target="../media/image84.png"/><Relationship Id="rId4" Type="http://schemas.openxmlformats.org/officeDocument/2006/relationships/hyperlink" Target="mailto:service.latam@csisolar.co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2500" b="12500"/>
          <a:stretch>
            <a:fillRect/>
          </a:stretch>
        </p:blipFill>
        <p:spPr>
          <a:prstGeom prst="rect">
            <a:avLst/>
          </a:prstGeom>
        </p:spPr>
      </p:pic>
      <p:sp>
        <p:nvSpPr>
          <p:cNvPr id="4" name="Textplatzhalter 3"/>
          <p:cNvSpPr>
            <a:spLocks noGrp="1"/>
          </p:cNvSpPr>
          <p:nvPr>
            <p:ph type="body" sz="quarter" idx="12"/>
          </p:nvPr>
        </p:nvSpPr>
        <p:spPr/>
        <p:txBody>
          <a:bodyPr>
            <a:normAutofit/>
          </a:bodyPr>
          <a:lstStyle/>
          <a:p>
            <a:r>
              <a:rPr lang="en-US"/>
              <a:t>CSIQ NASDAQ Listed</a:t>
            </a:r>
          </a:p>
        </p:txBody>
      </p:sp>
      <p:sp>
        <p:nvSpPr>
          <p:cNvPr id="5" name="Titel 4"/>
          <p:cNvSpPr>
            <a:spLocks noGrp="1"/>
          </p:cNvSpPr>
          <p:nvPr>
            <p:ph type="ctrTitle"/>
          </p:nvPr>
        </p:nvSpPr>
        <p:spPr>
          <a:xfrm>
            <a:off x="536576" y="1491630"/>
            <a:ext cx="4401183" cy="2295255"/>
          </a:xfrm>
        </p:spPr>
        <p:txBody>
          <a:bodyPr vert="horz" lIns="270000" tIns="0" rIns="0" bIns="0" rtlCol="0" anchor="ctr" anchorCtr="0">
            <a:noAutofit/>
          </a:bodyPr>
          <a:lstStyle/>
          <a:p>
            <a:r>
              <a:rPr lang="es-ES" sz="2700">
                <a:cs typeface="Arial" panose="020B0604020202020204" pitchFamily="34" charset="0"/>
              </a:rPr>
              <a:t>Nuevos módulos canadian solar para aplicaciones de gd</a:t>
            </a:r>
          </a:p>
        </p:txBody>
      </p:sp>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576" y="435303"/>
            <a:ext cx="2089800" cy="310513"/>
          </a:xfrm>
          <a:prstGeom prst="rect">
            <a:avLst/>
          </a:prstGeom>
        </p:spPr>
      </p:pic>
      <p:sp>
        <p:nvSpPr>
          <p:cNvPr id="13" name="Untertitel 2">
            <a:extLst>
              <a:ext uri="{FF2B5EF4-FFF2-40B4-BE49-F238E27FC236}">
                <a16:creationId xmlns:a16="http://schemas.microsoft.com/office/drawing/2014/main" id="{C3B04C38-AFD1-4A62-8FFA-995E08C29D78}"/>
              </a:ext>
            </a:extLst>
          </p:cNvPr>
          <p:cNvSpPr>
            <a:spLocks noGrp="1"/>
          </p:cNvSpPr>
          <p:nvPr>
            <p:ph type="subTitle" idx="1"/>
          </p:nvPr>
        </p:nvSpPr>
        <p:spPr>
          <a:xfrm>
            <a:off x="539751" y="3867894"/>
            <a:ext cx="4356286" cy="380256"/>
          </a:xfrm>
        </p:spPr>
        <p:txBody>
          <a:bodyPr>
            <a:normAutofit/>
          </a:bodyPr>
          <a:lstStyle/>
          <a:p>
            <a:r>
              <a:rPr lang="es-ES"/>
              <a:t>Nov. de 2020, Brasil</a:t>
            </a:r>
          </a:p>
          <a:p>
            <a:r>
              <a:rPr lang="es-ES"/>
              <a:t>Canadian LATAM Solar Inc. </a:t>
            </a:r>
          </a:p>
          <a:p>
            <a:endParaRPr lang="es-ES"/>
          </a:p>
        </p:txBody>
      </p:sp>
    </p:spTree>
    <p:extLst>
      <p:ext uri="{BB962C8B-B14F-4D97-AF65-F5344CB8AC3E}">
        <p14:creationId xmlns:p14="http://schemas.microsoft.com/office/powerpoint/2010/main" val="175352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10</a:t>
            </a:fld>
            <a:endParaRPr lang="zh-CN" altLang="en-US"/>
          </a:p>
        </p:txBody>
      </p:sp>
      <p:pic>
        <p:nvPicPr>
          <p:cNvPr id="3" name="图片 2">
            <a:extLst>
              <a:ext uri="{FF2B5EF4-FFF2-40B4-BE49-F238E27FC236}">
                <a16:creationId xmlns:a16="http://schemas.microsoft.com/office/drawing/2014/main" id="{44925A89-35C6-48BA-8BD7-F63E618301CB}"/>
              </a:ext>
            </a:extLst>
          </p:cNvPr>
          <p:cNvPicPr>
            <a:picLocks noChangeAspect="1"/>
          </p:cNvPicPr>
          <p:nvPr/>
        </p:nvPicPr>
        <p:blipFill>
          <a:blip r:embed="rId3"/>
          <a:stretch>
            <a:fillRect/>
          </a:stretch>
        </p:blipFill>
        <p:spPr>
          <a:xfrm rot="5400000">
            <a:off x="5395395" y="2161031"/>
            <a:ext cx="1337734" cy="755017"/>
          </a:xfrm>
          <a:prstGeom prst="rect">
            <a:avLst/>
          </a:prstGeom>
        </p:spPr>
      </p:pic>
      <p:pic>
        <p:nvPicPr>
          <p:cNvPr id="4" name="图片 3">
            <a:extLst>
              <a:ext uri="{FF2B5EF4-FFF2-40B4-BE49-F238E27FC236}">
                <a16:creationId xmlns:a16="http://schemas.microsoft.com/office/drawing/2014/main" id="{DF263E46-F6D4-46BA-ABDB-BC12582D9796}"/>
              </a:ext>
            </a:extLst>
          </p:cNvPr>
          <p:cNvPicPr>
            <a:picLocks noChangeAspect="1"/>
          </p:cNvPicPr>
          <p:nvPr/>
        </p:nvPicPr>
        <p:blipFill>
          <a:blip r:embed="rId4"/>
          <a:stretch>
            <a:fillRect/>
          </a:stretch>
        </p:blipFill>
        <p:spPr>
          <a:xfrm rot="5400000">
            <a:off x="7108214" y="2160718"/>
            <a:ext cx="1336283" cy="754196"/>
          </a:xfrm>
          <a:prstGeom prst="rect">
            <a:avLst/>
          </a:prstGeom>
        </p:spPr>
      </p:pic>
      <p:grpSp>
        <p:nvGrpSpPr>
          <p:cNvPr id="7" name="组合 6"/>
          <p:cNvGrpSpPr/>
          <p:nvPr/>
        </p:nvGrpSpPr>
        <p:grpSpPr>
          <a:xfrm>
            <a:off x="1421208" y="1887216"/>
            <a:ext cx="469801" cy="1326488"/>
            <a:chOff x="1753453" y="1674321"/>
            <a:chExt cx="942373" cy="2660798"/>
          </a:xfrm>
        </p:grpSpPr>
        <p:sp>
          <p:nvSpPr>
            <p:cNvPr id="85" name="闪电形 84"/>
            <p:cNvSpPr/>
            <p:nvPr/>
          </p:nvSpPr>
          <p:spPr>
            <a:xfrm rot="20009178">
              <a:off x="2364943" y="3830792"/>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6" name="闪电形 85"/>
            <p:cNvSpPr/>
            <p:nvPr/>
          </p:nvSpPr>
          <p:spPr>
            <a:xfrm rot="20009178">
              <a:off x="2360797" y="395944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4" name="闪电形 83"/>
            <p:cNvSpPr/>
            <p:nvPr/>
          </p:nvSpPr>
          <p:spPr>
            <a:xfrm rot="20009178">
              <a:off x="2368236" y="168767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0" name="闪电形 79"/>
            <p:cNvSpPr/>
            <p:nvPr/>
          </p:nvSpPr>
          <p:spPr>
            <a:xfrm rot="17618265">
              <a:off x="2373949" y="311537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1" name="闪电形 80"/>
            <p:cNvSpPr/>
            <p:nvPr/>
          </p:nvSpPr>
          <p:spPr>
            <a:xfrm rot="20009178">
              <a:off x="2373560" y="2673971"/>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2" name="闪电形 81"/>
            <p:cNvSpPr/>
            <p:nvPr/>
          </p:nvSpPr>
          <p:spPr>
            <a:xfrm rot="17618265">
              <a:off x="2373731" y="298211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3" name="闪电形 82"/>
            <p:cNvSpPr/>
            <p:nvPr/>
          </p:nvSpPr>
          <p:spPr>
            <a:xfrm rot="20009178">
              <a:off x="2369414" y="280262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4" name="闪电形 73"/>
            <p:cNvSpPr/>
            <p:nvPr/>
          </p:nvSpPr>
          <p:spPr>
            <a:xfrm rot="17618265">
              <a:off x="2374432" y="3717444"/>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5" name="闪电形 74"/>
            <p:cNvSpPr/>
            <p:nvPr/>
          </p:nvSpPr>
          <p:spPr>
            <a:xfrm rot="20009178">
              <a:off x="2374043" y="327603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0" name="闪电形 69"/>
            <p:cNvSpPr/>
            <p:nvPr/>
          </p:nvSpPr>
          <p:spPr>
            <a:xfrm rot="17618265">
              <a:off x="2372553" y="2565427"/>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1" name="闪电形 70"/>
            <p:cNvSpPr/>
            <p:nvPr/>
          </p:nvSpPr>
          <p:spPr>
            <a:xfrm rot="20009178">
              <a:off x="2368236" y="238593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2" name="闪电形 71"/>
            <p:cNvSpPr/>
            <p:nvPr/>
          </p:nvSpPr>
          <p:spPr>
            <a:xfrm rot="17618265">
              <a:off x="2374214" y="3584181"/>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73" name="闪电形 72"/>
            <p:cNvSpPr/>
            <p:nvPr/>
          </p:nvSpPr>
          <p:spPr>
            <a:xfrm rot="20009178">
              <a:off x="2369897" y="3404693"/>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67" name="闪电形 66"/>
            <p:cNvSpPr/>
            <p:nvPr/>
          </p:nvSpPr>
          <p:spPr>
            <a:xfrm rot="17618265">
              <a:off x="2366291" y="199373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56" name="闪电形 55"/>
            <p:cNvSpPr/>
            <p:nvPr/>
          </p:nvSpPr>
          <p:spPr>
            <a:xfrm rot="20009178">
              <a:off x="2361974" y="181424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 name="矩形 12"/>
            <p:cNvSpPr/>
            <p:nvPr/>
          </p:nvSpPr>
          <p:spPr>
            <a:xfrm>
              <a:off x="1753453" y="1674321"/>
              <a:ext cx="942373" cy="26257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68" name="闪电形 67"/>
            <p:cNvSpPr/>
            <p:nvPr/>
          </p:nvSpPr>
          <p:spPr>
            <a:xfrm rot="17618265">
              <a:off x="2367951" y="2277395"/>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69" name="闪电形 68"/>
            <p:cNvSpPr/>
            <p:nvPr/>
          </p:nvSpPr>
          <p:spPr>
            <a:xfrm rot="20009178">
              <a:off x="2363634" y="2097907"/>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97" name="闪电形 96"/>
            <p:cNvSpPr/>
            <p:nvPr/>
          </p:nvSpPr>
          <p:spPr>
            <a:xfrm rot="17618265">
              <a:off x="2366292" y="4134593"/>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40" name="矩形 39">
              <a:extLst>
                <a:ext uri="{FF2B5EF4-FFF2-40B4-BE49-F238E27FC236}">
                  <a16:creationId xmlns:a16="http://schemas.microsoft.com/office/drawing/2014/main" id="{248B8ECA-527C-40D2-A221-14ECB5597AE7}"/>
                </a:ext>
              </a:extLst>
            </p:cNvPr>
            <p:cNvSpPr/>
            <p:nvPr/>
          </p:nvSpPr>
          <p:spPr>
            <a:xfrm>
              <a:off x="1900706" y="1706232"/>
              <a:ext cx="563113" cy="2628887"/>
            </a:xfrm>
            <a:prstGeom prst="rect">
              <a:avLst/>
            </a:prstGeom>
            <a:solidFill>
              <a:schemeClr val="bg1"/>
            </a:solidFill>
            <a:ln w="25400" cap="flat" cmpd="sng" algn="ctr">
              <a:solidFill>
                <a:srgbClr val="868887">
                  <a:shade val="50000"/>
                </a:srgbClr>
              </a:solidFill>
              <a:prstDash val="solid"/>
            </a:ln>
            <a:effectLst/>
          </p:spPr>
          <p:style>
            <a:lnRef idx="0">
              <a:scrgbClr r="0" g="0" b="0"/>
            </a:lnRef>
            <a:fillRef idx="0">
              <a:scrgbClr r="0" g="0" b="0"/>
            </a:fillRef>
            <a:effectRef idx="0">
              <a:scrgbClr r="0" g="0" b="0"/>
            </a:effectRef>
            <a:fontRef idx="major"/>
          </p:style>
          <p:txBody>
            <a:bodyPr rtlCol="0" anchor="ctr"/>
            <a:lstStyle/>
            <a:p>
              <a:pPr algn="ctr">
                <a:defRPr/>
              </a:pPr>
              <a:endParaRPr lang="zh-CN" altLang="en-US" sz="1800" kern="0">
                <a:solidFill>
                  <a:prstClr val="white"/>
                </a:solidFill>
                <a:latin typeface="Noto Sans"/>
                <a:ea typeface="+mn-ea"/>
                <a:cs typeface="+mn-cs"/>
              </a:endParaRPr>
            </a:p>
          </p:txBody>
        </p:sp>
      </p:grpSp>
      <p:grpSp>
        <p:nvGrpSpPr>
          <p:cNvPr id="2" name="组合 1"/>
          <p:cNvGrpSpPr/>
          <p:nvPr/>
        </p:nvGrpSpPr>
        <p:grpSpPr>
          <a:xfrm>
            <a:off x="3184561" y="1891910"/>
            <a:ext cx="326948" cy="1324057"/>
            <a:chOff x="4138436" y="1696918"/>
            <a:chExt cx="651224" cy="2637282"/>
          </a:xfrm>
        </p:grpSpPr>
        <p:sp>
          <p:nvSpPr>
            <p:cNvPr id="117" name="云形 116"/>
            <p:cNvSpPr/>
            <p:nvPr/>
          </p:nvSpPr>
          <p:spPr>
            <a:xfrm rot="5740579">
              <a:off x="4520044" y="176078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4" name="云形 133"/>
            <p:cNvSpPr/>
            <p:nvPr/>
          </p:nvSpPr>
          <p:spPr>
            <a:xfrm rot="5740579">
              <a:off x="4520044" y="201813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5" name="云形 134"/>
            <p:cNvSpPr/>
            <p:nvPr/>
          </p:nvSpPr>
          <p:spPr>
            <a:xfrm rot="5740579">
              <a:off x="4520174" y="2279710"/>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6" name="云形 135"/>
            <p:cNvSpPr/>
            <p:nvPr/>
          </p:nvSpPr>
          <p:spPr>
            <a:xfrm rot="5740579">
              <a:off x="4520174" y="2537058"/>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7" name="云形 136"/>
            <p:cNvSpPr/>
            <p:nvPr/>
          </p:nvSpPr>
          <p:spPr>
            <a:xfrm rot="5740579">
              <a:off x="4520044" y="280426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8" name="云形 137"/>
            <p:cNvSpPr/>
            <p:nvPr/>
          </p:nvSpPr>
          <p:spPr>
            <a:xfrm rot="5740579">
              <a:off x="4520045" y="3061609"/>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39" name="云形 138"/>
            <p:cNvSpPr/>
            <p:nvPr/>
          </p:nvSpPr>
          <p:spPr>
            <a:xfrm rot="5740579">
              <a:off x="4520174" y="3323188"/>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40" name="云形 139"/>
            <p:cNvSpPr/>
            <p:nvPr/>
          </p:nvSpPr>
          <p:spPr>
            <a:xfrm rot="5740579">
              <a:off x="4520175" y="3580537"/>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41" name="云形 140"/>
            <p:cNvSpPr/>
            <p:nvPr/>
          </p:nvSpPr>
          <p:spPr>
            <a:xfrm rot="5740579">
              <a:off x="4520300" y="3807490"/>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142" name="云形 141"/>
            <p:cNvSpPr/>
            <p:nvPr/>
          </p:nvSpPr>
          <p:spPr>
            <a:xfrm rot="5740579">
              <a:off x="4520297" y="4064840"/>
              <a:ext cx="333225" cy="205496"/>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err="1">
                <a:solidFill>
                  <a:schemeClr val="tx1"/>
                </a:solidFill>
              </a:endParaRPr>
            </a:p>
          </p:txBody>
        </p:sp>
        <p:sp>
          <p:nvSpPr>
            <p:cNvPr id="87" name="矩形 86">
              <a:extLst>
                <a:ext uri="{FF2B5EF4-FFF2-40B4-BE49-F238E27FC236}">
                  <a16:creationId xmlns:a16="http://schemas.microsoft.com/office/drawing/2014/main" id="{248B8ECA-527C-40D2-A221-14ECB5597AE7}"/>
                </a:ext>
              </a:extLst>
            </p:cNvPr>
            <p:cNvSpPr/>
            <p:nvPr/>
          </p:nvSpPr>
          <p:spPr>
            <a:xfrm>
              <a:off x="4138436" y="1700809"/>
              <a:ext cx="590714" cy="2628886"/>
            </a:xfrm>
            <a:prstGeom prst="rect">
              <a:avLst/>
            </a:prstGeom>
            <a:solidFill>
              <a:schemeClr val="bg1"/>
            </a:solidFill>
            <a:ln w="25400" cap="flat" cmpd="sng" algn="ctr">
              <a:solidFill>
                <a:srgbClr val="868887">
                  <a:shade val="50000"/>
                </a:srgbClr>
              </a:solidFill>
              <a:prstDash val="solid"/>
            </a:ln>
            <a:effectLst/>
          </p:spPr>
          <p:style>
            <a:lnRef idx="0">
              <a:scrgbClr r="0" g="0" b="0"/>
            </a:lnRef>
            <a:fillRef idx="0">
              <a:scrgbClr r="0" g="0" b="0"/>
            </a:fillRef>
            <a:effectRef idx="0">
              <a:scrgbClr r="0" g="0" b="0"/>
            </a:effectRef>
            <a:fontRef idx="major"/>
          </p:style>
          <p:txBody>
            <a:bodyPr rtlCol="0" anchor="ctr"/>
            <a:lstStyle/>
            <a:p>
              <a:pPr algn="ctr">
                <a:defRPr/>
              </a:pPr>
              <a:endParaRPr lang="zh-CN" altLang="en-US" sz="1800" kern="0">
                <a:solidFill>
                  <a:prstClr val="white"/>
                </a:solidFill>
                <a:latin typeface="Noto Sans"/>
                <a:ea typeface="+mn-ea"/>
                <a:cs typeface="+mn-cs"/>
              </a:endParaRPr>
            </a:p>
          </p:txBody>
        </p:sp>
      </p:grpSp>
      <p:sp>
        <p:nvSpPr>
          <p:cNvPr id="47" name="矩形 4">
            <a:extLst>
              <a:ext uri="{FF2B5EF4-FFF2-40B4-BE49-F238E27FC236}">
                <a16:creationId xmlns:a16="http://schemas.microsoft.com/office/drawing/2014/main" id="{C7CF0C95-801E-4454-987E-1E72B617C92E}"/>
              </a:ext>
            </a:extLst>
          </p:cNvPr>
          <p:cNvSpPr/>
          <p:nvPr/>
        </p:nvSpPr>
        <p:spPr>
          <a:xfrm>
            <a:off x="5340362" y="1243406"/>
            <a:ext cx="3305025" cy="600164"/>
          </a:xfrm>
          <a:prstGeom prst="rect">
            <a:avLst/>
          </a:prstGeom>
        </p:spPr>
        <p:txBody>
          <a:bodyPr wrap="square">
            <a:spAutoFit/>
          </a:bodyPr>
          <a:lstStyle/>
          <a:p>
            <a:pPr algn="ctr">
              <a:defRPr/>
            </a:pPr>
            <a:r>
              <a:rPr lang="es-ES" altLang="zh-CN" sz="1100" b="1">
                <a:solidFill>
                  <a:prstClr val="white">
                    <a:lumMod val="50000"/>
                  </a:prstClr>
                </a:solidFill>
                <a:latin typeface="Noto Sans"/>
                <a:cs typeface="Calibri" pitchFamily="34" charset="0"/>
              </a:rPr>
              <a:t>Degradación de la generación de energía después de la carga mecánico (estático y dinámico) se reduce en </a:t>
            </a:r>
            <a:r>
              <a:rPr lang="es-ES" altLang="zh-CN" sz="1100" b="1">
                <a:solidFill>
                  <a:srgbClr val="CA0B0F"/>
                </a:solidFill>
                <a:latin typeface="Noto Sans"/>
                <a:cs typeface="Calibri" pitchFamily="34" charset="0"/>
              </a:rPr>
              <a:t>90%</a:t>
            </a:r>
          </a:p>
        </p:txBody>
      </p:sp>
      <p:sp>
        <p:nvSpPr>
          <p:cNvPr id="48" name="文本框 5">
            <a:extLst>
              <a:ext uri="{FF2B5EF4-FFF2-40B4-BE49-F238E27FC236}">
                <a16:creationId xmlns:a16="http://schemas.microsoft.com/office/drawing/2014/main" id="{E5697C68-39E9-402C-A2B8-5103BFA8DB6B}"/>
              </a:ext>
            </a:extLst>
          </p:cNvPr>
          <p:cNvSpPr txBox="1"/>
          <p:nvPr/>
        </p:nvSpPr>
        <p:spPr>
          <a:xfrm>
            <a:off x="2009718" y="4007818"/>
            <a:ext cx="5544616" cy="300082"/>
          </a:xfrm>
          <a:prstGeom prst="rect">
            <a:avLst/>
          </a:prstGeom>
          <a:noFill/>
        </p:spPr>
        <p:txBody>
          <a:bodyPr wrap="square" rtlCol="0">
            <a:spAutoFit/>
          </a:bodyPr>
          <a:lstStyle>
            <a:defPPr>
              <a:defRPr lang="zh-CN"/>
            </a:defPPr>
            <a:lvl1pPr algn="ctr">
              <a:lnSpc>
                <a:spcPct val="150000"/>
              </a:lnSpc>
              <a:defRPr sz="1400" b="1">
                <a:latin typeface="微软雅黑" panose="020B0503020204020204" pitchFamily="34" charset="-122"/>
                <a:ea typeface="微软雅黑" panose="020B0503020204020204" pitchFamily="34" charset="-122"/>
              </a:defRPr>
            </a:lvl1pPr>
          </a:lstStyle>
          <a:p>
            <a:pPr>
              <a:lnSpc>
                <a:spcPct val="100000"/>
              </a:lnSpc>
              <a:defRPr/>
            </a:pPr>
            <a:r>
              <a:rPr lang="es-ES" altLang="zh-CN" sz="1350">
                <a:solidFill>
                  <a:srgbClr val="C00000"/>
                </a:solidFill>
                <a:latin typeface="Noto Sans"/>
                <a:cs typeface="Arial" panose="020B0604020202020204" pitchFamily="34" charset="0"/>
              </a:rPr>
              <a:t>Reduce significativamente el riesgo de micro-fisuras.</a:t>
            </a:r>
            <a:endParaRPr lang="es-ES" altLang="zh-CN" sz="1350">
              <a:solidFill>
                <a:srgbClr val="C00000"/>
              </a:solidFill>
              <a:latin typeface="Noto Sans"/>
            </a:endParaRPr>
          </a:p>
        </p:txBody>
      </p:sp>
      <p:sp>
        <p:nvSpPr>
          <p:cNvPr id="49" name="文本框 8">
            <a:extLst>
              <a:ext uri="{FF2B5EF4-FFF2-40B4-BE49-F238E27FC236}">
                <a16:creationId xmlns:a16="http://schemas.microsoft.com/office/drawing/2014/main" id="{B51B3212-150E-46C4-8660-D3106E650598}"/>
              </a:ext>
            </a:extLst>
          </p:cNvPr>
          <p:cNvSpPr txBox="1"/>
          <p:nvPr/>
        </p:nvSpPr>
        <p:spPr>
          <a:xfrm>
            <a:off x="684000" y="3359627"/>
            <a:ext cx="1944216" cy="369332"/>
          </a:xfrm>
          <a:prstGeom prst="rect">
            <a:avLst/>
          </a:prstGeom>
          <a:noFill/>
        </p:spPr>
        <p:txBody>
          <a:bodyPr wrap="square" rtlCol="0">
            <a:spAutoFit/>
          </a:bodyPr>
          <a:lstStyle/>
          <a:p>
            <a:pPr algn="ctr">
              <a:defRPr/>
            </a:pPr>
            <a:r>
              <a:rPr lang="es-ES" altLang="zh-CN" sz="900" b="1">
                <a:solidFill>
                  <a:prstClr val="white">
                    <a:lumMod val="50000"/>
                  </a:prstClr>
                </a:solidFill>
                <a:latin typeface="Noto Sans"/>
              </a:rPr>
              <a:t>Superficie de corte a laser convencional</a:t>
            </a:r>
          </a:p>
        </p:txBody>
      </p:sp>
      <p:sp>
        <p:nvSpPr>
          <p:cNvPr id="50" name="文本框 9">
            <a:extLst>
              <a:ext uri="{FF2B5EF4-FFF2-40B4-BE49-F238E27FC236}">
                <a16:creationId xmlns:a16="http://schemas.microsoft.com/office/drawing/2014/main" id="{833D7838-ACE9-4703-B133-27C47EF09385}"/>
              </a:ext>
            </a:extLst>
          </p:cNvPr>
          <p:cNvSpPr txBox="1"/>
          <p:nvPr/>
        </p:nvSpPr>
        <p:spPr>
          <a:xfrm>
            <a:off x="2396094" y="3359627"/>
            <a:ext cx="1944216" cy="369332"/>
          </a:xfrm>
          <a:prstGeom prst="rect">
            <a:avLst/>
          </a:prstGeom>
          <a:noFill/>
        </p:spPr>
        <p:txBody>
          <a:bodyPr wrap="square" rtlCol="0">
            <a:spAutoFit/>
          </a:bodyPr>
          <a:lstStyle/>
          <a:p>
            <a:pPr algn="ctr">
              <a:defRPr/>
            </a:pPr>
            <a:r>
              <a:rPr lang="es-ES" altLang="zh-CN" sz="900" b="1">
                <a:solidFill>
                  <a:prstClr val="white">
                    <a:lumMod val="50000"/>
                  </a:prstClr>
                </a:solidFill>
                <a:latin typeface="Noto Sans"/>
              </a:rPr>
              <a:t>Superficie de corte a laser </a:t>
            </a:r>
          </a:p>
          <a:p>
            <a:pPr algn="ctr">
              <a:defRPr/>
            </a:pPr>
            <a:r>
              <a:rPr lang="es-ES" altLang="zh-CN" sz="900" b="1">
                <a:solidFill>
                  <a:prstClr val="white">
                    <a:lumMod val="50000"/>
                  </a:prstClr>
                </a:solidFill>
                <a:latin typeface="Noto Sans"/>
              </a:rPr>
              <a:t>LDS de Canadian Solar</a:t>
            </a:r>
          </a:p>
        </p:txBody>
      </p:sp>
      <p:sp>
        <p:nvSpPr>
          <p:cNvPr id="51" name="文本框 35">
            <a:extLst>
              <a:ext uri="{FF2B5EF4-FFF2-40B4-BE49-F238E27FC236}">
                <a16:creationId xmlns:a16="http://schemas.microsoft.com/office/drawing/2014/main" id="{522D8EDB-8F26-440A-BBB4-218E632D2700}"/>
              </a:ext>
            </a:extLst>
          </p:cNvPr>
          <p:cNvSpPr txBox="1"/>
          <p:nvPr/>
        </p:nvSpPr>
        <p:spPr>
          <a:xfrm>
            <a:off x="5340362" y="3359627"/>
            <a:ext cx="1447800" cy="369332"/>
          </a:xfrm>
          <a:prstGeom prst="rect">
            <a:avLst/>
          </a:prstGeom>
          <a:noFill/>
        </p:spPr>
        <p:txBody>
          <a:bodyPr wrap="square" rtlCol="0">
            <a:spAutoFit/>
          </a:bodyPr>
          <a:lstStyle/>
          <a:p>
            <a:pPr algn="ctr">
              <a:defRPr/>
            </a:pPr>
            <a:r>
              <a:rPr lang="es-ES" altLang="zh-CN" sz="900" b="1">
                <a:solidFill>
                  <a:prstClr val="white">
                    <a:lumMod val="50000"/>
                  </a:prstClr>
                </a:solidFill>
                <a:latin typeface="Noto Sans"/>
              </a:rPr>
              <a:t>Superficie de corte a Laser Convencional</a:t>
            </a:r>
          </a:p>
        </p:txBody>
      </p:sp>
      <p:sp>
        <p:nvSpPr>
          <p:cNvPr id="52" name="文本框 37">
            <a:extLst>
              <a:ext uri="{FF2B5EF4-FFF2-40B4-BE49-F238E27FC236}">
                <a16:creationId xmlns:a16="http://schemas.microsoft.com/office/drawing/2014/main" id="{DD92AE91-B4D9-47AE-93BB-D19E3D572FE2}"/>
              </a:ext>
            </a:extLst>
          </p:cNvPr>
          <p:cNvSpPr txBox="1"/>
          <p:nvPr/>
        </p:nvSpPr>
        <p:spPr>
          <a:xfrm>
            <a:off x="6907323" y="3358834"/>
            <a:ext cx="1738064" cy="369332"/>
          </a:xfrm>
          <a:prstGeom prst="rect">
            <a:avLst/>
          </a:prstGeom>
          <a:noFill/>
        </p:spPr>
        <p:txBody>
          <a:bodyPr wrap="square" rtlCol="0">
            <a:spAutoFit/>
          </a:bodyPr>
          <a:lstStyle/>
          <a:p>
            <a:pPr algn="ctr">
              <a:defRPr/>
            </a:pPr>
            <a:r>
              <a:rPr lang="es-ES" altLang="zh-CN" sz="900" b="1">
                <a:solidFill>
                  <a:prstClr val="white">
                    <a:lumMod val="50000"/>
                  </a:prstClr>
                </a:solidFill>
                <a:latin typeface="Noto Sans"/>
              </a:rPr>
              <a:t>Superficie de corte a laser LDS de Canadian Solar</a:t>
            </a:r>
          </a:p>
        </p:txBody>
      </p:sp>
      <p:sp>
        <p:nvSpPr>
          <p:cNvPr id="53" name="Título 10">
            <a:extLst>
              <a:ext uri="{FF2B5EF4-FFF2-40B4-BE49-F238E27FC236}">
                <a16:creationId xmlns:a16="http://schemas.microsoft.com/office/drawing/2014/main" id="{03CD7549-4DCF-43C5-AFCC-CAF83B69285E}"/>
              </a:ext>
            </a:extLst>
          </p:cNvPr>
          <p:cNvSpPr>
            <a:spLocks noGrp="1"/>
          </p:cNvSpPr>
          <p:nvPr>
            <p:ph type="title"/>
          </p:nvPr>
        </p:nvSpPr>
        <p:spPr>
          <a:xfrm>
            <a:off x="539751" y="303611"/>
            <a:ext cx="5861049" cy="647960"/>
          </a:xfrm>
        </p:spPr>
        <p:txBody>
          <a:bodyPr/>
          <a:lstStyle/>
          <a:p>
            <a:r>
              <a:rPr lang="es-ES"/>
              <a:t>Tecnología de Corte de las Células</a:t>
            </a:r>
            <a:br>
              <a:rPr lang="es-ES"/>
            </a:br>
            <a:r>
              <a:rPr lang="es-ES" sz="1400"/>
              <a:t>Low </a:t>
            </a:r>
            <a:r>
              <a:rPr lang="es-ES" sz="1400" err="1"/>
              <a:t>Damage</a:t>
            </a:r>
            <a:r>
              <a:rPr lang="es-ES" sz="1400"/>
              <a:t> </a:t>
            </a:r>
            <a:r>
              <a:rPr lang="es-ES" sz="1400" err="1"/>
              <a:t>Slicing</a:t>
            </a:r>
            <a:r>
              <a:rPr lang="es-ES" sz="1400"/>
              <a:t> - LDS</a:t>
            </a:r>
            <a:endParaRPr lang="es-ES"/>
          </a:p>
        </p:txBody>
      </p:sp>
    </p:spTree>
    <p:extLst>
      <p:ext uri="{BB962C8B-B14F-4D97-AF65-F5344CB8AC3E}">
        <p14:creationId xmlns:p14="http://schemas.microsoft.com/office/powerpoint/2010/main" val="109254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BEA8716F-74DE-43F9-B06F-888D1B009550}"/>
              </a:ext>
            </a:extLst>
          </p:cNvPr>
          <p:cNvGrpSpPr/>
          <p:nvPr/>
        </p:nvGrpSpPr>
        <p:grpSpPr>
          <a:xfrm>
            <a:off x="890201" y="1327032"/>
            <a:ext cx="4313448" cy="2628000"/>
            <a:chOff x="2648796" y="1383910"/>
            <a:chExt cx="4313448" cy="2628000"/>
          </a:xfrm>
        </p:grpSpPr>
        <p:grpSp>
          <p:nvGrpSpPr>
            <p:cNvPr id="29" name="组合 28">
              <a:extLst>
                <a:ext uri="{FF2B5EF4-FFF2-40B4-BE49-F238E27FC236}">
                  <a16:creationId xmlns:a16="http://schemas.microsoft.com/office/drawing/2014/main" id="{DD0B8513-1661-4B1C-88F9-33B2901BE4EE}"/>
                </a:ext>
              </a:extLst>
            </p:cNvPr>
            <p:cNvGrpSpPr/>
            <p:nvPr/>
          </p:nvGrpSpPr>
          <p:grpSpPr>
            <a:xfrm>
              <a:off x="2648796" y="1383910"/>
              <a:ext cx="4313448" cy="2628000"/>
              <a:chOff x="964163" y="2118493"/>
              <a:chExt cx="3920382" cy="1952797"/>
            </a:xfrm>
          </p:grpSpPr>
          <p:grpSp>
            <p:nvGrpSpPr>
              <p:cNvPr id="32" name="组合 31">
                <a:extLst>
                  <a:ext uri="{FF2B5EF4-FFF2-40B4-BE49-F238E27FC236}">
                    <a16:creationId xmlns:a16="http://schemas.microsoft.com/office/drawing/2014/main" id="{54216503-205C-4FC5-BDC7-DEA0742BFB9F}"/>
                  </a:ext>
                </a:extLst>
              </p:cNvPr>
              <p:cNvGrpSpPr/>
              <p:nvPr/>
            </p:nvGrpSpPr>
            <p:grpSpPr>
              <a:xfrm>
                <a:off x="4396627" y="2143614"/>
                <a:ext cx="279731" cy="1918737"/>
                <a:chOff x="7073751" y="1378481"/>
                <a:chExt cx="470395" cy="3250093"/>
              </a:xfrm>
            </p:grpSpPr>
            <p:sp>
              <p:nvSpPr>
                <p:cNvPr id="42" name="TextBox 19">
                  <a:extLst>
                    <a:ext uri="{FF2B5EF4-FFF2-40B4-BE49-F238E27FC236}">
                      <a16:creationId xmlns:a16="http://schemas.microsoft.com/office/drawing/2014/main" id="{2832D9DB-29ED-45B7-9B83-39725AAD53C0}"/>
                    </a:ext>
                  </a:extLst>
                </p:cNvPr>
                <p:cNvSpPr txBox="1"/>
                <p:nvPr/>
              </p:nvSpPr>
              <p:spPr>
                <a:xfrm rot="16200000">
                  <a:off x="6521009" y="3622082"/>
                  <a:ext cx="1636671" cy="376313"/>
                </a:xfrm>
                <a:prstGeom prst="rect">
                  <a:avLst/>
                </a:prstGeom>
                <a:solidFill>
                  <a:sysClr val="window" lastClr="FFFFFF"/>
                </a:solidFill>
              </p:spPr>
              <p:txBody>
                <a:bodyPr wrap="square" rtlCol="0">
                  <a:spAutoFit/>
                </a:bodyPr>
                <a:lstStyle/>
                <a:p>
                  <a:pPr algn="ctr">
                    <a:defRPr/>
                  </a:pPr>
                  <a:r>
                    <a:rPr lang="en-US" altLang="zh-CN" sz="1000" kern="0">
                      <a:solidFill>
                        <a:srgbClr val="00CC66"/>
                      </a:solidFill>
                      <a:latin typeface="Noto Sans"/>
                    </a:rPr>
                    <a:t>Zona Segura</a:t>
                  </a:r>
                  <a:endParaRPr lang="zh-CN" altLang="en-US" sz="1000" kern="0">
                    <a:solidFill>
                      <a:srgbClr val="00CC66"/>
                    </a:solidFill>
                    <a:latin typeface="Noto Sans"/>
                  </a:endParaRPr>
                </a:p>
              </p:txBody>
            </p:sp>
            <p:sp>
              <p:nvSpPr>
                <p:cNvPr id="43" name="TextBox 20">
                  <a:extLst>
                    <a:ext uri="{FF2B5EF4-FFF2-40B4-BE49-F238E27FC236}">
                      <a16:creationId xmlns:a16="http://schemas.microsoft.com/office/drawing/2014/main" id="{A628ED1E-B79B-4B03-B219-90D855CD848D}"/>
                    </a:ext>
                  </a:extLst>
                </p:cNvPr>
                <p:cNvSpPr txBox="1"/>
                <p:nvPr/>
              </p:nvSpPr>
              <p:spPr>
                <a:xfrm rot="16200000">
                  <a:off x="6358183" y="2094049"/>
                  <a:ext cx="1901532" cy="470395"/>
                </a:xfrm>
                <a:prstGeom prst="rect">
                  <a:avLst/>
                </a:prstGeom>
                <a:solidFill>
                  <a:sysClr val="window" lastClr="FFFFFF"/>
                </a:solidFill>
              </p:spPr>
              <p:txBody>
                <a:bodyPr wrap="square" rtlCol="0">
                  <a:spAutoFit/>
                </a:bodyPr>
                <a:lstStyle/>
                <a:p>
                  <a:pPr algn="ctr">
                    <a:defRPr/>
                  </a:pPr>
                  <a:r>
                    <a:rPr lang="pt-BR" altLang="zh-CN" sz="1000" kern="0">
                      <a:solidFill>
                        <a:srgbClr val="C00000"/>
                      </a:solidFill>
                      <a:latin typeface="Noto Sans"/>
                    </a:rPr>
                    <a:t>Zona de Risco</a:t>
                  </a:r>
                </a:p>
                <a:p>
                  <a:pPr algn="ctr">
                    <a:defRPr/>
                  </a:pPr>
                  <a:endParaRPr lang="en-US" altLang="zh-CN" sz="300" kern="0">
                    <a:solidFill>
                      <a:srgbClr val="C00000"/>
                    </a:solidFill>
                    <a:latin typeface="Noto Sans"/>
                  </a:endParaRPr>
                </a:p>
                <a:p>
                  <a:pPr algn="ctr">
                    <a:defRPr/>
                  </a:pPr>
                  <a:endParaRPr lang="zh-CN" altLang="en-US" sz="100" kern="0">
                    <a:solidFill>
                      <a:srgbClr val="C00000"/>
                    </a:solidFill>
                    <a:latin typeface="Noto Sans"/>
                  </a:endParaRPr>
                </a:p>
              </p:txBody>
            </p:sp>
          </p:grpSp>
          <p:cxnSp>
            <p:nvCxnSpPr>
              <p:cNvPr id="33" name="直接箭头连接符 32">
                <a:extLst>
                  <a:ext uri="{FF2B5EF4-FFF2-40B4-BE49-F238E27FC236}">
                    <a16:creationId xmlns:a16="http://schemas.microsoft.com/office/drawing/2014/main" id="{63AE20E1-6CE6-41FC-87F9-B415EFFB2F69}"/>
                  </a:ext>
                </a:extLst>
              </p:cNvPr>
              <p:cNvCxnSpPr>
                <a:cxnSpLocks/>
              </p:cNvCxnSpPr>
              <p:nvPr/>
            </p:nvCxnSpPr>
            <p:spPr>
              <a:xfrm flipV="1">
                <a:off x="971600" y="2118493"/>
                <a:ext cx="0" cy="1952797"/>
              </a:xfrm>
              <a:prstGeom prst="straightConnector1">
                <a:avLst/>
              </a:prstGeom>
              <a:noFill/>
              <a:ln w="19050" cap="flat" cmpd="sng" algn="ctr">
                <a:solidFill>
                  <a:sysClr val="window" lastClr="FFFFFF">
                    <a:lumMod val="50000"/>
                  </a:sysClr>
                </a:solidFill>
                <a:prstDash val="solid"/>
                <a:tailEnd type="triangle"/>
              </a:ln>
              <a:effectLst/>
            </p:spPr>
          </p:cxnSp>
          <p:cxnSp>
            <p:nvCxnSpPr>
              <p:cNvPr id="34" name="直接箭头连接符 33">
                <a:extLst>
                  <a:ext uri="{FF2B5EF4-FFF2-40B4-BE49-F238E27FC236}">
                    <a16:creationId xmlns:a16="http://schemas.microsoft.com/office/drawing/2014/main" id="{93AEA0AC-C82B-40F0-A00F-A540663E9914}"/>
                  </a:ext>
                </a:extLst>
              </p:cNvPr>
              <p:cNvCxnSpPr>
                <a:cxnSpLocks/>
              </p:cNvCxnSpPr>
              <p:nvPr/>
            </p:nvCxnSpPr>
            <p:spPr>
              <a:xfrm flipV="1">
                <a:off x="964163" y="4065832"/>
                <a:ext cx="3920382" cy="207"/>
              </a:xfrm>
              <a:prstGeom prst="straightConnector1">
                <a:avLst/>
              </a:prstGeom>
              <a:noFill/>
              <a:ln w="19050" cap="flat" cmpd="sng" algn="ctr">
                <a:solidFill>
                  <a:sysClr val="window" lastClr="FFFFFF">
                    <a:lumMod val="50000"/>
                  </a:sysClr>
                </a:solidFill>
                <a:prstDash val="solid"/>
                <a:tailEnd type="triangle"/>
              </a:ln>
              <a:effectLst/>
            </p:spPr>
          </p:cxnSp>
          <p:sp>
            <p:nvSpPr>
              <p:cNvPr id="35" name="矩形 34">
                <a:extLst>
                  <a:ext uri="{FF2B5EF4-FFF2-40B4-BE49-F238E27FC236}">
                    <a16:creationId xmlns:a16="http://schemas.microsoft.com/office/drawing/2014/main" id="{BAD58430-DEA2-49D5-836D-ECB7FADD9F3F}"/>
                  </a:ext>
                </a:extLst>
              </p:cNvPr>
              <p:cNvSpPr/>
              <p:nvPr/>
            </p:nvSpPr>
            <p:spPr>
              <a:xfrm>
                <a:off x="998492" y="2150712"/>
                <a:ext cx="3350937" cy="1889839"/>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1800" kern="0">
                  <a:solidFill>
                    <a:prstClr val="white"/>
                  </a:solidFill>
                  <a:latin typeface="Noto Sans"/>
                </a:endParaRPr>
              </a:p>
            </p:txBody>
          </p:sp>
        </p:grpSp>
        <p:pic>
          <p:nvPicPr>
            <p:cNvPr id="25" name="图片 24">
              <a:extLst>
                <a:ext uri="{FF2B5EF4-FFF2-40B4-BE49-F238E27FC236}">
                  <a16:creationId xmlns:a16="http://schemas.microsoft.com/office/drawing/2014/main" id="{C98F52B7-1CC6-4BCE-8CDF-A1A4D31933A0}"/>
                </a:ext>
              </a:extLst>
            </p:cNvPr>
            <p:cNvPicPr>
              <a:picLocks noChangeAspect="1"/>
            </p:cNvPicPr>
            <p:nvPr/>
          </p:nvPicPr>
          <p:blipFill>
            <a:blip r:embed="rId3"/>
            <a:stretch>
              <a:fillRect/>
            </a:stretch>
          </p:blipFill>
          <p:spPr>
            <a:xfrm>
              <a:off x="2980817" y="1499072"/>
              <a:ext cx="3162967" cy="2290246"/>
            </a:xfrm>
            <a:prstGeom prst="rect">
              <a:avLst/>
            </a:prstGeom>
          </p:spPr>
        </p:pic>
      </p:grpSp>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11</a:t>
            </a:fld>
            <a:endParaRPr lang="zh-CN" altLang="en-US"/>
          </a:p>
        </p:txBody>
      </p:sp>
      <p:sp>
        <p:nvSpPr>
          <p:cNvPr id="5" name="文本框 4">
            <a:extLst>
              <a:ext uri="{FF2B5EF4-FFF2-40B4-BE49-F238E27FC236}">
                <a16:creationId xmlns:a16="http://schemas.microsoft.com/office/drawing/2014/main" id="{E62E8820-CD99-4DA5-AA68-777BF86E2A07}"/>
              </a:ext>
            </a:extLst>
          </p:cNvPr>
          <p:cNvSpPr txBox="1"/>
          <p:nvPr/>
        </p:nvSpPr>
        <p:spPr>
          <a:xfrm>
            <a:off x="898384" y="2346297"/>
            <a:ext cx="976578" cy="248209"/>
          </a:xfrm>
          <a:prstGeom prst="rect">
            <a:avLst/>
          </a:prstGeom>
          <a:noFill/>
        </p:spPr>
        <p:txBody>
          <a:bodyPr wrap="square" rtlCol="0">
            <a:spAutoFit/>
          </a:bodyPr>
          <a:lstStyle/>
          <a:p>
            <a:r>
              <a:rPr lang="en-US" altLang="zh-CN" sz="1013"/>
              <a:t>170 ℃</a:t>
            </a:r>
            <a:endParaRPr lang="zh-CN" altLang="en-US" sz="1013"/>
          </a:p>
        </p:txBody>
      </p:sp>
      <p:sp>
        <p:nvSpPr>
          <p:cNvPr id="31" name="文本框 44">
            <a:extLst>
              <a:ext uri="{FF2B5EF4-FFF2-40B4-BE49-F238E27FC236}">
                <a16:creationId xmlns:a16="http://schemas.microsoft.com/office/drawing/2014/main" id="{55F183EF-FE86-4B98-ACB5-64060E07EFBC}"/>
              </a:ext>
            </a:extLst>
          </p:cNvPr>
          <p:cNvSpPr txBox="1"/>
          <p:nvPr/>
        </p:nvSpPr>
        <p:spPr>
          <a:xfrm>
            <a:off x="5582257" y="2278838"/>
            <a:ext cx="3211424" cy="1384995"/>
          </a:xfrm>
          <a:prstGeom prst="rect">
            <a:avLst/>
          </a:prstGeom>
          <a:noFill/>
        </p:spPr>
        <p:txBody>
          <a:bodyPr wrap="square" rtlCol="0">
            <a:spAutoFit/>
          </a:bodyPr>
          <a:lstStyle>
            <a:defPPr>
              <a:defRPr lang="zh-CN"/>
            </a:defPPr>
            <a:lvl1pPr algn="ctr">
              <a:lnSpc>
                <a:spcPct val="150000"/>
              </a:lnSpc>
              <a:defRPr sz="1400" b="1">
                <a:latin typeface="微软雅黑" panose="020B0503020204020204" pitchFamily="34" charset="-122"/>
                <a:ea typeface="微软雅黑" panose="020B0503020204020204" pitchFamily="34" charset="-122"/>
              </a:defRPr>
            </a:lvl1pPr>
          </a:lstStyle>
          <a:p>
            <a:pPr>
              <a:lnSpc>
                <a:spcPct val="100000"/>
              </a:lnSpc>
              <a:defRPr/>
            </a:pPr>
            <a:r>
              <a:rPr lang="es-ES" altLang="zh-CN" sz="1200" b="0">
                <a:solidFill>
                  <a:prstClr val="black"/>
                </a:solidFill>
                <a:latin typeface="Noto Sans"/>
              </a:rPr>
              <a:t>Los módulos permanecen en la zona segura evitando el riesgo de </a:t>
            </a:r>
            <a:r>
              <a:rPr lang="es-ES" altLang="zh-CN" sz="1200" b="0" err="1">
                <a:solidFill>
                  <a:prstClr val="black"/>
                </a:solidFill>
                <a:latin typeface="Noto Sans"/>
              </a:rPr>
              <a:t>Hotspot</a:t>
            </a:r>
            <a:r>
              <a:rPr lang="es-ES" altLang="zh-CN" sz="1200" b="0">
                <a:solidFill>
                  <a:prstClr val="black"/>
                </a:solidFill>
                <a:latin typeface="Noto Sans"/>
              </a:rPr>
              <a:t> gracias a la tecnología exclusiva CSIR de Canadian Solar. </a:t>
            </a:r>
          </a:p>
          <a:p>
            <a:pPr>
              <a:lnSpc>
                <a:spcPct val="100000"/>
              </a:lnSpc>
              <a:defRPr/>
            </a:pPr>
            <a:endParaRPr lang="es-ES" altLang="zh-CN" sz="1200" b="0">
              <a:solidFill>
                <a:prstClr val="black"/>
              </a:solidFill>
              <a:latin typeface="Noto Sans"/>
            </a:endParaRPr>
          </a:p>
          <a:p>
            <a:pPr>
              <a:lnSpc>
                <a:spcPct val="100000"/>
              </a:lnSpc>
              <a:defRPr/>
            </a:pPr>
            <a:r>
              <a:rPr lang="es-ES" altLang="zh-CN" sz="1200">
                <a:solidFill>
                  <a:srgbClr val="C00000"/>
                </a:solidFill>
                <a:latin typeface="Noto Sans"/>
              </a:rPr>
              <a:t>Imprescindible para módulos de alta potencia!</a:t>
            </a:r>
          </a:p>
        </p:txBody>
      </p:sp>
      <p:sp>
        <p:nvSpPr>
          <p:cNvPr id="38" name="Título 10">
            <a:extLst>
              <a:ext uri="{FF2B5EF4-FFF2-40B4-BE49-F238E27FC236}">
                <a16:creationId xmlns:a16="http://schemas.microsoft.com/office/drawing/2014/main" id="{DE3D1773-E377-4C99-89E4-7DECC0B777A4}"/>
              </a:ext>
            </a:extLst>
          </p:cNvPr>
          <p:cNvSpPr>
            <a:spLocks noGrp="1"/>
          </p:cNvSpPr>
          <p:nvPr>
            <p:ph type="title"/>
          </p:nvPr>
        </p:nvSpPr>
        <p:spPr>
          <a:xfrm>
            <a:off x="539751" y="303611"/>
            <a:ext cx="5861049" cy="647960"/>
          </a:xfrm>
        </p:spPr>
        <p:txBody>
          <a:bodyPr/>
          <a:lstStyle/>
          <a:p>
            <a:r>
              <a:rPr lang="pt-BR" err="1"/>
              <a:t>Hotspot</a:t>
            </a:r>
            <a:r>
              <a:rPr lang="pt-BR"/>
              <a:t> - CSIR</a:t>
            </a:r>
          </a:p>
        </p:txBody>
      </p:sp>
      <p:sp>
        <p:nvSpPr>
          <p:cNvPr id="4" name="文本框 35">
            <a:extLst>
              <a:ext uri="{FF2B5EF4-FFF2-40B4-BE49-F238E27FC236}">
                <a16:creationId xmlns:a16="http://schemas.microsoft.com/office/drawing/2014/main" id="{50F43D99-DB0D-4FCF-AE9A-91D1D9B6A9AD}"/>
              </a:ext>
            </a:extLst>
          </p:cNvPr>
          <p:cNvSpPr txBox="1"/>
          <p:nvPr/>
        </p:nvSpPr>
        <p:spPr>
          <a:xfrm>
            <a:off x="1102554" y="4002392"/>
            <a:ext cx="1346871" cy="461665"/>
          </a:xfrm>
          <a:prstGeom prst="rect">
            <a:avLst/>
          </a:prstGeom>
          <a:noFill/>
        </p:spPr>
        <p:txBody>
          <a:bodyPr wrap="square" rtlCol="0">
            <a:spAutoFit/>
          </a:bodyPr>
          <a:lstStyle/>
          <a:p>
            <a:pPr algn="ctr">
              <a:defRPr/>
            </a:pPr>
            <a:r>
              <a:rPr lang="es-ES" altLang="zh-CN" sz="1200" b="1" kern="0">
                <a:solidFill>
                  <a:prstClr val="black"/>
                </a:solidFill>
                <a:latin typeface="Noto Sans"/>
              </a:rPr>
              <a:t>Sin CSIR (competencia)</a:t>
            </a:r>
          </a:p>
        </p:txBody>
      </p:sp>
      <p:sp>
        <p:nvSpPr>
          <p:cNvPr id="6" name="文本框 36">
            <a:extLst>
              <a:ext uri="{FF2B5EF4-FFF2-40B4-BE49-F238E27FC236}">
                <a16:creationId xmlns:a16="http://schemas.microsoft.com/office/drawing/2014/main" id="{8298AE08-0508-4CE6-A963-3FEEB449CCDA}"/>
              </a:ext>
            </a:extLst>
          </p:cNvPr>
          <p:cNvSpPr txBox="1"/>
          <p:nvPr/>
        </p:nvSpPr>
        <p:spPr>
          <a:xfrm>
            <a:off x="3290740" y="4015959"/>
            <a:ext cx="955249" cy="277000"/>
          </a:xfrm>
          <a:prstGeom prst="rect">
            <a:avLst/>
          </a:prstGeom>
          <a:noFill/>
        </p:spPr>
        <p:txBody>
          <a:bodyPr wrap="square" rtlCol="0">
            <a:spAutoFit/>
          </a:bodyPr>
          <a:lstStyle/>
          <a:p>
            <a:pPr algn="ctr">
              <a:defRPr/>
            </a:pPr>
            <a:r>
              <a:rPr lang="es-ES" altLang="zh-CN" sz="1200" b="1" kern="0">
                <a:solidFill>
                  <a:srgbClr val="C00000"/>
                </a:solidFill>
                <a:latin typeface="Noto Sans"/>
              </a:rPr>
              <a:t>Con CSIR</a:t>
            </a:r>
          </a:p>
        </p:txBody>
      </p:sp>
      <p:sp>
        <p:nvSpPr>
          <p:cNvPr id="7" name="文本框 29">
            <a:extLst>
              <a:ext uri="{FF2B5EF4-FFF2-40B4-BE49-F238E27FC236}">
                <a16:creationId xmlns:a16="http://schemas.microsoft.com/office/drawing/2014/main" id="{9116C62F-3658-49BC-81D6-9E3A694E1032}"/>
              </a:ext>
            </a:extLst>
          </p:cNvPr>
          <p:cNvSpPr txBox="1"/>
          <p:nvPr/>
        </p:nvSpPr>
        <p:spPr>
          <a:xfrm rot="10800000">
            <a:off x="457200" y="1357849"/>
            <a:ext cx="400110" cy="2580285"/>
          </a:xfrm>
          <a:prstGeom prst="rect">
            <a:avLst/>
          </a:prstGeom>
          <a:noFill/>
        </p:spPr>
        <p:txBody>
          <a:bodyPr vert="eaVert" wrap="square" rtlCol="0">
            <a:spAutoFit/>
          </a:bodyPr>
          <a:lstStyle/>
          <a:p>
            <a:pPr algn="ctr">
              <a:defRPr/>
            </a:pPr>
            <a:r>
              <a:rPr lang="es-ES" altLang="zh-CN" sz="1400" kern="0">
                <a:solidFill>
                  <a:prstClr val="black"/>
                </a:solidFill>
                <a:latin typeface="Noto Sans"/>
              </a:rPr>
              <a:t>Temp. de Hotspot</a:t>
            </a:r>
          </a:p>
        </p:txBody>
      </p:sp>
      <p:sp>
        <p:nvSpPr>
          <p:cNvPr id="8" name="文本框 25">
            <a:extLst>
              <a:ext uri="{FF2B5EF4-FFF2-40B4-BE49-F238E27FC236}">
                <a16:creationId xmlns:a16="http://schemas.microsoft.com/office/drawing/2014/main" id="{C6001CC1-858C-407B-B21B-827481F31216}"/>
              </a:ext>
            </a:extLst>
          </p:cNvPr>
          <p:cNvSpPr txBox="1"/>
          <p:nvPr/>
        </p:nvSpPr>
        <p:spPr>
          <a:xfrm>
            <a:off x="777928" y="1011216"/>
            <a:ext cx="4346801" cy="307777"/>
          </a:xfrm>
          <a:prstGeom prst="rect">
            <a:avLst/>
          </a:prstGeom>
          <a:noFill/>
        </p:spPr>
        <p:txBody>
          <a:bodyPr wrap="square" rtlCol="0">
            <a:spAutoFit/>
          </a:bodyPr>
          <a:lstStyle/>
          <a:p>
            <a:pPr algn="ctr">
              <a:defRPr/>
            </a:pPr>
            <a:r>
              <a:rPr lang="es-ES" altLang="zh-CN" sz="1400" b="1" kern="0">
                <a:solidFill>
                  <a:schemeClr val="tx1">
                    <a:lumMod val="95000"/>
                    <a:lumOff val="5000"/>
                  </a:schemeClr>
                </a:solidFill>
                <a:latin typeface="Noto Sans"/>
              </a:rPr>
              <a:t>Comparación del punto de </a:t>
            </a:r>
            <a:r>
              <a:rPr lang="es-ES" altLang="zh-CN" sz="1400" b="1" kern="0" err="1">
                <a:solidFill>
                  <a:schemeClr val="tx1">
                    <a:lumMod val="95000"/>
                    <a:lumOff val="5000"/>
                  </a:schemeClr>
                </a:solidFill>
                <a:latin typeface="Noto Sans"/>
              </a:rPr>
              <a:t>Hotspot</a:t>
            </a:r>
            <a:endParaRPr lang="es-ES" altLang="zh-CN" sz="1400" b="1" kern="0">
              <a:solidFill>
                <a:schemeClr val="tx1">
                  <a:lumMod val="95000"/>
                  <a:lumOff val="5000"/>
                </a:schemeClr>
              </a:solidFill>
              <a:latin typeface="Noto Sans"/>
            </a:endParaRPr>
          </a:p>
        </p:txBody>
      </p:sp>
      <p:sp>
        <p:nvSpPr>
          <p:cNvPr id="9" name="矩形 27">
            <a:extLst>
              <a:ext uri="{FF2B5EF4-FFF2-40B4-BE49-F238E27FC236}">
                <a16:creationId xmlns:a16="http://schemas.microsoft.com/office/drawing/2014/main" id="{3D745691-9503-4AA4-87D4-57C38395B610}"/>
              </a:ext>
            </a:extLst>
          </p:cNvPr>
          <p:cNvSpPr/>
          <p:nvPr/>
        </p:nvSpPr>
        <p:spPr>
          <a:xfrm>
            <a:off x="917564" y="2694337"/>
            <a:ext cx="4166132" cy="1243798"/>
          </a:xfrm>
          <a:prstGeom prst="rect">
            <a:avLst/>
          </a:prstGeom>
          <a:solidFill>
            <a:srgbClr val="00CC66">
              <a:alpha val="18039"/>
            </a:srgbClr>
          </a:solidFill>
          <a:ln w="952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defRPr/>
            </a:pPr>
            <a:endParaRPr lang="zh-CN" altLang="en-US" sz="1600" kern="0" err="1">
              <a:solidFill>
                <a:prstClr val="black"/>
              </a:solidFill>
              <a:latin typeface="Noto Sans"/>
            </a:endParaRPr>
          </a:p>
        </p:txBody>
      </p:sp>
      <p:sp>
        <p:nvSpPr>
          <p:cNvPr id="10" name="矩形 26">
            <a:extLst>
              <a:ext uri="{FF2B5EF4-FFF2-40B4-BE49-F238E27FC236}">
                <a16:creationId xmlns:a16="http://schemas.microsoft.com/office/drawing/2014/main" id="{908A20B2-F2B0-46F0-8F83-129E385B25B2}"/>
              </a:ext>
            </a:extLst>
          </p:cNvPr>
          <p:cNvSpPr/>
          <p:nvPr/>
        </p:nvSpPr>
        <p:spPr>
          <a:xfrm>
            <a:off x="922088" y="1357852"/>
            <a:ext cx="4161608" cy="1336485"/>
          </a:xfrm>
          <a:prstGeom prst="rect">
            <a:avLst/>
          </a:prstGeom>
          <a:solidFill>
            <a:srgbClr val="FF3300">
              <a:alpha val="17647"/>
            </a:srgbClr>
          </a:solidFill>
          <a:ln w="952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defRPr/>
            </a:pPr>
            <a:endParaRPr lang="zh-CN" altLang="en-US" sz="1600" kern="0" err="1">
              <a:solidFill>
                <a:prstClr val="black"/>
              </a:solidFill>
              <a:latin typeface="Noto Sans"/>
            </a:endParaRPr>
          </a:p>
        </p:txBody>
      </p:sp>
    </p:spTree>
    <p:extLst>
      <p:ext uri="{BB962C8B-B14F-4D97-AF65-F5344CB8AC3E}">
        <p14:creationId xmlns:p14="http://schemas.microsoft.com/office/powerpoint/2010/main" val="38436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DB056-D7E6-4265-8606-3CC8559E1A28}"/>
              </a:ext>
            </a:extLst>
          </p:cNvPr>
          <p:cNvSpPr>
            <a:spLocks noGrp="1"/>
          </p:cNvSpPr>
          <p:nvPr>
            <p:ph type="title"/>
          </p:nvPr>
        </p:nvSpPr>
        <p:spPr/>
        <p:txBody>
          <a:bodyPr/>
          <a:lstStyle/>
          <a:p>
            <a:r>
              <a:rPr lang="es-ES"/>
              <a:t>Portfolio de módulos</a:t>
            </a:r>
          </a:p>
        </p:txBody>
      </p:sp>
      <mc:AlternateContent xmlns:mc="http://schemas.openxmlformats.org/markup-compatibility/2006">
        <mc:Choice xmlns:psuz="http://schemas.microsoft.com/office/powerpoint/2016/summaryzoom" Requires="psuz">
          <p:graphicFrame>
            <p:nvGraphicFramePr>
              <p:cNvPr id="5" name="Zoom do Resumo 4">
                <a:extLst>
                  <a:ext uri="{FF2B5EF4-FFF2-40B4-BE49-F238E27FC236}">
                    <a16:creationId xmlns:a16="http://schemas.microsoft.com/office/drawing/2014/main" id="{CE6B000A-99C5-4A14-A7AC-067DF7FCE9F7}"/>
                  </a:ext>
                </a:extLst>
              </p:cNvPr>
              <p:cNvGraphicFramePr>
                <a:graphicFrameLocks noChangeAspect="1"/>
              </p:cNvGraphicFramePr>
              <p:nvPr>
                <p:extLst>
                  <p:ext uri="{D42A27DB-BD31-4B8C-83A1-F6EECF244321}">
                    <p14:modId xmlns:p14="http://schemas.microsoft.com/office/powerpoint/2010/main" val="2152110090"/>
                  </p:ext>
                </p:extLst>
              </p:nvPr>
            </p:nvGraphicFramePr>
            <p:xfrm>
              <a:off x="539750" y="1047750"/>
              <a:ext cx="8064500" cy="3617913"/>
            </p:xfrm>
            <a:graphic>
              <a:graphicData uri="http://schemas.microsoft.com/office/powerpoint/2016/summaryzoom">
                <psuz:summaryZm>
                  <psuz:summaryZmObj sectionId="{3A06B070-501F-457E-A4C9-CAE1C16B3568}" offsetFactorX="-12392" offsetFactorY="-745">
                    <psuz:zmPr id="{063DA41C-4B21-4A31-B0A7-25BE2BB238D6}" returnToParent="0" transitionDur="1000">
                      <p166:blipFill xmlns:p166="http://schemas.microsoft.com/office/powerpoint/2016/6/main">
                        <a:blip r:embed="rId3"/>
                        <a:stretch>
                          <a:fillRect/>
                        </a:stretch>
                      </p166:blipFill>
                      <p166:spPr xmlns:p166="http://schemas.microsoft.com/office/powerpoint/2016/6/main">
                        <a:xfrm>
                          <a:off x="12695" y="392571"/>
                          <a:ext cx="2419349" cy="1360884"/>
                        </a:xfrm>
                        <a:prstGeom prst="rect">
                          <a:avLst/>
                        </a:prstGeom>
                        <a:ln w="3175">
                          <a:solidFill>
                            <a:prstClr val="ltGray"/>
                          </a:solidFill>
                        </a:ln>
                      </p166:spPr>
                    </psuz:zmPr>
                  </psuz:summaryZmObj>
                  <psuz:summaryZmObj sectionId="{14AE1F7A-5461-476B-9263-988A3DD50C06}" offsetFactorY="-745">
                    <psuz:zmPr id="{64CD5FE7-EC12-42D3-99FC-DFF0F366A55C}" returnToParent="0" transitionDur="1000">
                      <p166:blipFill xmlns:p166="http://schemas.microsoft.com/office/powerpoint/2016/6/main">
                        <a:blip r:embed="rId4"/>
                        <a:stretch>
                          <a:fillRect/>
                        </a:stretch>
                      </p166:blipFill>
                      <p166:spPr xmlns:p166="http://schemas.microsoft.com/office/powerpoint/2016/6/main">
                        <a:xfrm>
                          <a:off x="2822576" y="392571"/>
                          <a:ext cx="2419349" cy="1360884"/>
                        </a:xfrm>
                        <a:prstGeom prst="rect">
                          <a:avLst/>
                        </a:prstGeom>
                        <a:ln w="3175">
                          <a:solidFill>
                            <a:prstClr val="ltGray"/>
                          </a:solidFill>
                        </a:ln>
                      </p166:spPr>
                    </psuz:zmPr>
                  </psuz:summaryZmObj>
                  <psuz:summaryZmObj sectionId="{BE0938FD-4D87-4D80-8026-F72479A747B0}" offsetFactorX="12392" offsetFactorY="-745">
                    <psuz:zmPr id="{8B5B3BB7-57A0-4C8B-A6C7-0CAC373D5ABC}" returnToParent="0" transitionDur="1000">
                      <p166:blipFill xmlns:p166="http://schemas.microsoft.com/office/powerpoint/2016/6/main">
                        <a:blip r:embed="rId5"/>
                        <a:stretch>
                          <a:fillRect/>
                        </a:stretch>
                      </p166:blipFill>
                      <p166:spPr xmlns:p166="http://schemas.microsoft.com/office/powerpoint/2016/6/main">
                        <a:xfrm>
                          <a:off x="5632457" y="392571"/>
                          <a:ext cx="2419349" cy="1360884"/>
                        </a:xfrm>
                        <a:prstGeom prst="rect">
                          <a:avLst/>
                        </a:prstGeom>
                        <a:ln w="3175">
                          <a:solidFill>
                            <a:prstClr val="ltGray"/>
                          </a:solidFill>
                        </a:ln>
                      </p166:spPr>
                    </psuz:zmPr>
                  </psuz:summaryZmObj>
                  <psuz:summaryZmObj sectionId="{52E3CD76-B545-4604-94C2-00DCEF98C66C}" offsetFactorX="-12917" offsetFactorY="29592">
                    <psuz:zmPr id="{BD9D5723-9A8D-451D-9DB1-84D10DC8C736}" returnToParent="0" transitionDur="1000">
                      <p166:blipFill xmlns:p166="http://schemas.microsoft.com/office/powerpoint/2016/6/main">
                        <a:blip r:embed="rId6"/>
                        <a:stretch>
                          <a:fillRect/>
                        </a:stretch>
                      </p166:blipFill>
                      <p166:spPr xmlns:p166="http://schemas.microsoft.com/office/powerpoint/2016/6/main">
                        <a:xfrm>
                          <a:off x="0" y="2257029"/>
                          <a:ext cx="2419349" cy="1360884"/>
                        </a:xfrm>
                        <a:prstGeom prst="rect">
                          <a:avLst/>
                        </a:prstGeom>
                        <a:ln w="3175">
                          <a:solidFill>
                            <a:prstClr val="ltGray"/>
                          </a:solidFill>
                        </a:ln>
                      </p166:spPr>
                    </psuz:zmPr>
                  </psuz:summaryZmObj>
                  <psuz:summaryZmObj sectionId="{3F592C3F-6424-4E46-B341-9FEC1DEA080C}" offsetFactorY="29067">
                    <psuz:zmPr id="{F151E1F6-8D6F-4E79-BF2F-5B2E73FA7EEE}" returnToParent="0" transitionDur="1000">
                      <p166:blipFill xmlns:p166="http://schemas.microsoft.com/office/powerpoint/2016/6/main">
                        <a:blip r:embed="rId7"/>
                        <a:stretch>
                          <a:fillRect/>
                        </a:stretch>
                      </p166:blipFill>
                      <p166:spPr xmlns:p166="http://schemas.microsoft.com/office/powerpoint/2016/6/main">
                        <a:xfrm>
                          <a:off x="2822576" y="2249888"/>
                          <a:ext cx="2419349" cy="1360884"/>
                        </a:xfrm>
                        <a:prstGeom prst="rect">
                          <a:avLst/>
                        </a:prstGeom>
                        <a:ln w="3175">
                          <a:solidFill>
                            <a:prstClr val="ltGray"/>
                          </a:solidFill>
                        </a:ln>
                      </p166:spPr>
                    </psuz:zmPr>
                  </psuz:summaryZmObj>
                  <psuz:gridLayout/>
                </psuz:summaryZm>
              </a:graphicData>
            </a:graphic>
          </p:graphicFrame>
        </mc:Choice>
        <mc:Fallback>
          <p:grpSp>
            <p:nvGrpSpPr>
              <p:cNvPr id="5" name="Zoom do Resumo 4">
                <a:extLst>
                  <a:ext uri="{FF2B5EF4-FFF2-40B4-BE49-F238E27FC236}">
                    <a16:creationId xmlns:a16="http://schemas.microsoft.com/office/drawing/2014/main" id="{CE6B000A-99C5-4A14-A7AC-067DF7FCE9F7}"/>
                  </a:ext>
                </a:extLst>
              </p:cNvPr>
              <p:cNvGrpSpPr>
                <a:grpSpLocks noGrp="1" noUngrp="1" noRot="1" noChangeAspect="1" noMove="1" noResize="1"/>
              </p:cNvGrpSpPr>
              <p:nvPr/>
            </p:nvGrpSpPr>
            <p:grpSpPr>
              <a:xfrm>
                <a:off x="539750" y="1047750"/>
                <a:ext cx="8064500" cy="3617913"/>
                <a:chOff x="539750" y="1047750"/>
                <a:chExt cx="8064500" cy="3617913"/>
              </a:xfrm>
            </p:grpSpPr>
            <p:pic>
              <p:nvPicPr>
                <p:cNvPr id="3" name="Imagem 3">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52445" y="1440321"/>
                  <a:ext cx="2419349" cy="1360884"/>
                </a:xfrm>
                <a:prstGeom prst="rect">
                  <a:avLst/>
                </a:prstGeom>
                <a:ln w="3175">
                  <a:solidFill>
                    <a:prstClr val="ltGray"/>
                  </a:solidFill>
                </a:ln>
              </p:spPr>
            </p:pic>
            <p:pic>
              <p:nvPicPr>
                <p:cNvPr id="4" name="Imagem 4">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362326" y="1440321"/>
                  <a:ext cx="2419349" cy="1360884"/>
                </a:xfrm>
                <a:prstGeom prst="rect">
                  <a:avLst/>
                </a:prstGeom>
                <a:ln w="3175">
                  <a:solidFill>
                    <a:prstClr val="ltGray"/>
                  </a:solidFill>
                </a:ln>
              </p:spPr>
            </p:pic>
            <p:pic>
              <p:nvPicPr>
                <p:cNvPr id="6" name="Imagem 6">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172207" y="1440321"/>
                  <a:ext cx="2419349" cy="1360884"/>
                </a:xfrm>
                <a:prstGeom prst="rect">
                  <a:avLst/>
                </a:prstGeom>
                <a:ln w="3175">
                  <a:solidFill>
                    <a:prstClr val="ltGray"/>
                  </a:solidFill>
                </a:ln>
              </p:spPr>
            </p:pic>
            <p:pic>
              <p:nvPicPr>
                <p:cNvPr id="12" name="Imagem 12">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39750" y="3304779"/>
                  <a:ext cx="2419349" cy="1360884"/>
                </a:xfrm>
                <a:prstGeom prst="rect">
                  <a:avLst/>
                </a:prstGeom>
                <a:ln w="3175">
                  <a:solidFill>
                    <a:prstClr val="ltGray"/>
                  </a:solidFill>
                </a:ln>
              </p:spPr>
            </p:pic>
            <p:pic>
              <p:nvPicPr>
                <p:cNvPr id="13" name="Imagem 13">
                  <a:hlinkClick r:id="rId1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362326" y="3297638"/>
                  <a:ext cx="2419349" cy="1360884"/>
                </a:xfrm>
                <a:prstGeom prst="rect">
                  <a:avLst/>
                </a:prstGeom>
                <a:ln w="3175">
                  <a:solidFill>
                    <a:prstClr val="ltGray"/>
                  </a:solidFill>
                </a:ln>
              </p:spPr>
            </p:pic>
          </p:grpSp>
        </mc:Fallback>
      </mc:AlternateContent>
      <p:sp>
        <p:nvSpPr>
          <p:cNvPr id="7" name="CaixaDeTexto 6">
            <a:extLst>
              <a:ext uri="{FF2B5EF4-FFF2-40B4-BE49-F238E27FC236}">
                <a16:creationId xmlns:a16="http://schemas.microsoft.com/office/drawing/2014/main" id="{1380FD50-F6D4-446B-B50B-F8795BD885AE}"/>
              </a:ext>
            </a:extLst>
          </p:cNvPr>
          <p:cNvSpPr txBox="1"/>
          <p:nvPr/>
        </p:nvSpPr>
        <p:spPr>
          <a:xfrm>
            <a:off x="539751" y="1143543"/>
            <a:ext cx="2432049" cy="300082"/>
          </a:xfrm>
          <a:prstGeom prst="rect">
            <a:avLst/>
          </a:prstGeom>
          <a:noFill/>
        </p:spPr>
        <p:txBody>
          <a:bodyPr wrap="square" rtlCol="0">
            <a:spAutoFit/>
          </a:bodyPr>
          <a:lstStyle/>
          <a:p>
            <a:pPr algn="ctr"/>
            <a:r>
              <a:rPr lang="en-US">
                <a:solidFill>
                  <a:schemeClr val="bg2"/>
                </a:solidFill>
              </a:rPr>
              <a:t>HiKu &amp; BiHiKu</a:t>
            </a:r>
            <a:endParaRPr lang="pt-BR">
              <a:solidFill>
                <a:schemeClr val="bg2"/>
              </a:solidFill>
            </a:endParaRPr>
          </a:p>
        </p:txBody>
      </p:sp>
      <p:sp>
        <p:nvSpPr>
          <p:cNvPr id="8" name="CaixaDeTexto 7">
            <a:extLst>
              <a:ext uri="{FF2B5EF4-FFF2-40B4-BE49-F238E27FC236}">
                <a16:creationId xmlns:a16="http://schemas.microsoft.com/office/drawing/2014/main" id="{949DDA89-D81A-4EE4-B7C3-B363F83A8721}"/>
              </a:ext>
            </a:extLst>
          </p:cNvPr>
          <p:cNvSpPr txBox="1"/>
          <p:nvPr/>
        </p:nvSpPr>
        <p:spPr>
          <a:xfrm>
            <a:off x="3355976" y="1140246"/>
            <a:ext cx="2432049" cy="300082"/>
          </a:xfrm>
          <a:prstGeom prst="rect">
            <a:avLst/>
          </a:prstGeom>
          <a:noFill/>
        </p:spPr>
        <p:txBody>
          <a:bodyPr wrap="square" rtlCol="0">
            <a:spAutoFit/>
          </a:bodyPr>
          <a:lstStyle/>
          <a:p>
            <a:pPr algn="ctr"/>
            <a:r>
              <a:rPr lang="en-US">
                <a:solidFill>
                  <a:schemeClr val="bg2"/>
                </a:solidFill>
              </a:rPr>
              <a:t>Ku5</a:t>
            </a:r>
            <a:endParaRPr lang="pt-BR">
              <a:solidFill>
                <a:schemeClr val="bg2"/>
              </a:solidFill>
            </a:endParaRPr>
          </a:p>
        </p:txBody>
      </p:sp>
      <p:sp>
        <p:nvSpPr>
          <p:cNvPr id="9" name="CaixaDeTexto 8">
            <a:extLst>
              <a:ext uri="{FF2B5EF4-FFF2-40B4-BE49-F238E27FC236}">
                <a16:creationId xmlns:a16="http://schemas.microsoft.com/office/drawing/2014/main" id="{B11A5030-25EA-4E4C-8D85-C0D96A877A66}"/>
              </a:ext>
            </a:extLst>
          </p:cNvPr>
          <p:cNvSpPr txBox="1"/>
          <p:nvPr/>
        </p:nvSpPr>
        <p:spPr>
          <a:xfrm>
            <a:off x="6172200" y="1136292"/>
            <a:ext cx="2432048" cy="300082"/>
          </a:xfrm>
          <a:prstGeom prst="rect">
            <a:avLst/>
          </a:prstGeom>
          <a:noFill/>
        </p:spPr>
        <p:txBody>
          <a:bodyPr wrap="square" rtlCol="0">
            <a:spAutoFit/>
          </a:bodyPr>
          <a:lstStyle/>
          <a:p>
            <a:pPr algn="ctr"/>
            <a:r>
              <a:rPr lang="en-US">
                <a:solidFill>
                  <a:schemeClr val="bg2"/>
                </a:solidFill>
              </a:rPr>
              <a:t>HiKu5 &amp; BiHiKu5</a:t>
            </a:r>
            <a:endParaRPr lang="pt-BR">
              <a:solidFill>
                <a:schemeClr val="bg2"/>
              </a:solidFill>
            </a:endParaRPr>
          </a:p>
        </p:txBody>
      </p:sp>
      <p:sp>
        <p:nvSpPr>
          <p:cNvPr id="10" name="CaixaDeTexto 9">
            <a:extLst>
              <a:ext uri="{FF2B5EF4-FFF2-40B4-BE49-F238E27FC236}">
                <a16:creationId xmlns:a16="http://schemas.microsoft.com/office/drawing/2014/main" id="{6D7138CE-D410-4375-B720-A77706D2186B}"/>
              </a:ext>
            </a:extLst>
          </p:cNvPr>
          <p:cNvSpPr txBox="1"/>
          <p:nvPr/>
        </p:nvSpPr>
        <p:spPr>
          <a:xfrm>
            <a:off x="539749" y="2997562"/>
            <a:ext cx="2432049" cy="300082"/>
          </a:xfrm>
          <a:prstGeom prst="rect">
            <a:avLst/>
          </a:prstGeom>
          <a:noFill/>
        </p:spPr>
        <p:txBody>
          <a:bodyPr wrap="square" rtlCol="0">
            <a:spAutoFit/>
          </a:bodyPr>
          <a:lstStyle/>
          <a:p>
            <a:pPr algn="ctr"/>
            <a:r>
              <a:rPr lang="en-US">
                <a:solidFill>
                  <a:schemeClr val="bg2"/>
                </a:solidFill>
              </a:rPr>
              <a:t>HiKu6 &amp; BiHiKu6</a:t>
            </a:r>
            <a:endParaRPr lang="pt-BR">
              <a:solidFill>
                <a:schemeClr val="bg2"/>
              </a:solidFill>
            </a:endParaRPr>
          </a:p>
        </p:txBody>
      </p:sp>
      <p:sp>
        <p:nvSpPr>
          <p:cNvPr id="11" name="CaixaDeTexto 10">
            <a:extLst>
              <a:ext uri="{FF2B5EF4-FFF2-40B4-BE49-F238E27FC236}">
                <a16:creationId xmlns:a16="http://schemas.microsoft.com/office/drawing/2014/main" id="{60F82AF2-31F7-47A4-BF57-67845B1106CB}"/>
              </a:ext>
            </a:extLst>
          </p:cNvPr>
          <p:cNvSpPr txBox="1"/>
          <p:nvPr/>
        </p:nvSpPr>
        <p:spPr>
          <a:xfrm>
            <a:off x="3355976" y="2997562"/>
            <a:ext cx="2432049" cy="300082"/>
          </a:xfrm>
          <a:prstGeom prst="rect">
            <a:avLst/>
          </a:prstGeom>
          <a:noFill/>
        </p:spPr>
        <p:txBody>
          <a:bodyPr wrap="square" rtlCol="0">
            <a:spAutoFit/>
          </a:bodyPr>
          <a:lstStyle/>
          <a:p>
            <a:pPr algn="ctr"/>
            <a:r>
              <a:rPr lang="en-US">
                <a:solidFill>
                  <a:schemeClr val="bg2"/>
                </a:solidFill>
              </a:rPr>
              <a:t>HiKu7 &amp; BiHiKu7</a:t>
            </a:r>
            <a:endParaRPr lang="pt-BR">
              <a:solidFill>
                <a:schemeClr val="bg2"/>
              </a:solidFill>
            </a:endParaRPr>
          </a:p>
        </p:txBody>
      </p:sp>
    </p:spTree>
    <p:extLst>
      <p:ext uri="{BB962C8B-B14F-4D97-AF65-F5344CB8AC3E}">
        <p14:creationId xmlns:p14="http://schemas.microsoft.com/office/powerpoint/2010/main" val="300906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descr="Uma imagem contendo água&#10;&#10;Descrição gerada automaticamente">
            <a:extLst>
              <a:ext uri="{FF2B5EF4-FFF2-40B4-BE49-F238E27FC236}">
                <a16:creationId xmlns:a16="http://schemas.microsoft.com/office/drawing/2014/main" id="{21845D3A-CF6D-4607-B173-F57A2F025B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55" t="4074" r="16813" b="15926"/>
          <a:stretch/>
        </p:blipFill>
        <p:spPr>
          <a:xfrm>
            <a:off x="2532684" y="1274234"/>
            <a:ext cx="1417320" cy="2868052"/>
          </a:xfrm>
          <a:prstGeom prst="rect">
            <a:avLst/>
          </a:prstGeom>
        </p:spPr>
      </p:pic>
      <p:sp>
        <p:nvSpPr>
          <p:cNvPr id="28" name="Título 1">
            <a:extLst>
              <a:ext uri="{FF2B5EF4-FFF2-40B4-BE49-F238E27FC236}">
                <a16:creationId xmlns:a16="http://schemas.microsoft.com/office/drawing/2014/main" id="{23FD3F31-0039-4E22-8EF4-C06BF00B218D}"/>
              </a:ext>
            </a:extLst>
          </p:cNvPr>
          <p:cNvSpPr>
            <a:spLocks noGrp="1"/>
          </p:cNvSpPr>
          <p:nvPr>
            <p:ph type="title"/>
          </p:nvPr>
        </p:nvSpPr>
        <p:spPr>
          <a:xfrm>
            <a:off x="539751" y="303611"/>
            <a:ext cx="5861049" cy="439339"/>
          </a:xfrm>
        </p:spPr>
        <p:txBody>
          <a:bodyPr/>
          <a:lstStyle/>
          <a:p>
            <a:r>
              <a:rPr lang="pt-BR"/>
              <a:t>HiKu &amp; BiHiKu</a:t>
            </a:r>
            <a:br>
              <a:rPr lang="pt-BR">
                <a:highlight>
                  <a:srgbClr val="FFFF00"/>
                </a:highlight>
              </a:rPr>
            </a:br>
            <a:endParaRPr lang="pt-BR">
              <a:highlight>
                <a:srgbClr val="FFFF00"/>
              </a:highlight>
            </a:endParaRPr>
          </a:p>
        </p:txBody>
      </p:sp>
      <p:sp>
        <p:nvSpPr>
          <p:cNvPr id="5" name="文本框 4">
            <a:extLst>
              <a:ext uri="{FF2B5EF4-FFF2-40B4-BE49-F238E27FC236}">
                <a16:creationId xmlns:a16="http://schemas.microsoft.com/office/drawing/2014/main" id="{7476C34B-FB60-4BEF-AC28-3D1E98833820}"/>
              </a:ext>
            </a:extLst>
          </p:cNvPr>
          <p:cNvSpPr txBox="1"/>
          <p:nvPr/>
        </p:nvSpPr>
        <p:spPr>
          <a:xfrm>
            <a:off x="5058234" y="1504934"/>
            <a:ext cx="1882301" cy="646331"/>
          </a:xfrm>
          <a:prstGeom prst="rect">
            <a:avLst/>
          </a:prstGeom>
          <a:noFill/>
        </p:spPr>
        <p:txBody>
          <a:bodyPr wrap="square" rtlCol="0">
            <a:spAutoFit/>
          </a:bodyPr>
          <a:lstStyle/>
          <a:p>
            <a:pPr algn="ctr">
              <a:defRPr/>
            </a:pPr>
            <a:r>
              <a:rPr lang="en-US" altLang="zh-CN" sz="3600" b="1">
                <a:solidFill>
                  <a:srgbClr val="C00000"/>
                </a:solidFill>
                <a:latin typeface="+mn-ea"/>
              </a:rPr>
              <a:t>455 Wp</a:t>
            </a:r>
          </a:p>
        </p:txBody>
      </p:sp>
      <p:sp>
        <p:nvSpPr>
          <p:cNvPr id="7" name="矩形 6">
            <a:extLst>
              <a:ext uri="{FF2B5EF4-FFF2-40B4-BE49-F238E27FC236}">
                <a16:creationId xmlns:a16="http://schemas.microsoft.com/office/drawing/2014/main" id="{0402CE9F-519A-499F-8A45-BE066B5D1A62}"/>
              </a:ext>
            </a:extLst>
          </p:cNvPr>
          <p:cNvSpPr/>
          <p:nvPr/>
        </p:nvSpPr>
        <p:spPr>
          <a:xfrm>
            <a:off x="7104557" y="1496266"/>
            <a:ext cx="1645002" cy="646331"/>
          </a:xfrm>
          <a:prstGeom prst="rect">
            <a:avLst/>
          </a:prstGeom>
        </p:spPr>
        <p:txBody>
          <a:bodyPr wrap="none">
            <a:spAutoFit/>
          </a:bodyPr>
          <a:lstStyle/>
          <a:p>
            <a:pPr algn="ctr">
              <a:defRPr/>
            </a:pPr>
            <a:r>
              <a:rPr lang="en-US" altLang="zh-CN" sz="3600" b="1">
                <a:solidFill>
                  <a:srgbClr val="C00000"/>
                </a:solidFill>
                <a:latin typeface="+mn-ea"/>
              </a:rPr>
              <a:t>20.6% </a:t>
            </a:r>
          </a:p>
        </p:txBody>
      </p:sp>
      <p:sp>
        <p:nvSpPr>
          <p:cNvPr id="10" name="文本框 9">
            <a:extLst>
              <a:ext uri="{FF2B5EF4-FFF2-40B4-BE49-F238E27FC236}">
                <a16:creationId xmlns:a16="http://schemas.microsoft.com/office/drawing/2014/main" id="{1F9A66E2-8427-48CA-ADBE-6B0D7A4D308E}"/>
              </a:ext>
            </a:extLst>
          </p:cNvPr>
          <p:cNvSpPr txBox="1"/>
          <p:nvPr/>
        </p:nvSpPr>
        <p:spPr>
          <a:xfrm>
            <a:off x="5139897" y="2572792"/>
            <a:ext cx="3379531" cy="1780809"/>
          </a:xfrm>
          <a:prstGeom prst="rect">
            <a:avLst/>
          </a:prstGeom>
          <a:noFill/>
        </p:spPr>
        <p:txBody>
          <a:bodyPr wrap="square" numCol="1" rtlCol="0">
            <a:spAutoFit/>
          </a:bodyPr>
          <a:lstStyle/>
          <a:p>
            <a:pPr>
              <a:lnSpc>
                <a:spcPct val="150000"/>
              </a:lnSpc>
              <a:defRPr/>
            </a:pPr>
            <a:r>
              <a:rPr lang="es-ES" altLang="zh-CN" sz="1500">
                <a:latin typeface="+mn-ea"/>
              </a:rPr>
              <a:t>Células de </a:t>
            </a:r>
            <a:r>
              <a:rPr lang="es-ES" altLang="zh-CN" sz="1500" b="1" i="1">
                <a:latin typeface="+mn-ea"/>
              </a:rPr>
              <a:t>166 mm</a:t>
            </a:r>
          </a:p>
          <a:p>
            <a:pPr>
              <a:lnSpc>
                <a:spcPct val="150000"/>
              </a:lnSpc>
              <a:defRPr/>
            </a:pPr>
            <a:r>
              <a:rPr lang="es-ES" altLang="zh-CN" sz="1500">
                <a:latin typeface="+mn-ea"/>
              </a:rPr>
              <a:t>Tecnología “dual-</a:t>
            </a:r>
            <a:r>
              <a:rPr lang="es-ES" altLang="zh-CN" sz="1500" err="1">
                <a:latin typeface="+mn-ea"/>
              </a:rPr>
              <a:t>cell</a:t>
            </a:r>
            <a:r>
              <a:rPr lang="es-ES" altLang="zh-CN" sz="1500">
                <a:latin typeface="+mn-ea"/>
              </a:rPr>
              <a:t>” (o “half-cell”)</a:t>
            </a:r>
          </a:p>
          <a:p>
            <a:pPr>
              <a:lnSpc>
                <a:spcPct val="150000"/>
              </a:lnSpc>
              <a:defRPr/>
            </a:pPr>
            <a:r>
              <a:rPr lang="es-ES" altLang="zh-CN" sz="1500">
                <a:latin typeface="+mn-ea"/>
              </a:rPr>
              <a:t>Formato de 144 y 120 células </a:t>
            </a:r>
          </a:p>
          <a:p>
            <a:pPr>
              <a:lnSpc>
                <a:spcPct val="150000"/>
              </a:lnSpc>
              <a:defRPr/>
            </a:pPr>
            <a:r>
              <a:rPr lang="es-ES" altLang="zh-CN" sz="1500">
                <a:latin typeface="+mn-ea"/>
              </a:rPr>
              <a:t>Tecnologías Mono y Poli</a:t>
            </a:r>
          </a:p>
          <a:p>
            <a:pPr>
              <a:lnSpc>
                <a:spcPct val="150000"/>
              </a:lnSpc>
              <a:defRPr/>
            </a:pPr>
            <a:r>
              <a:rPr lang="es-ES" altLang="zh-CN" sz="1500">
                <a:latin typeface="+mn-ea"/>
              </a:rPr>
              <a:t>Monofacial y Bifacial </a:t>
            </a:r>
          </a:p>
        </p:txBody>
      </p:sp>
      <p:sp>
        <p:nvSpPr>
          <p:cNvPr id="14" name="矩形 13">
            <a:extLst>
              <a:ext uri="{FF2B5EF4-FFF2-40B4-BE49-F238E27FC236}">
                <a16:creationId xmlns:a16="http://schemas.microsoft.com/office/drawing/2014/main" id="{15D7A389-1EF1-4900-83B9-415D6A626114}"/>
              </a:ext>
            </a:extLst>
          </p:cNvPr>
          <p:cNvSpPr/>
          <p:nvPr/>
        </p:nvSpPr>
        <p:spPr>
          <a:xfrm rot="16200000">
            <a:off x="-807308" y="2583476"/>
            <a:ext cx="2825496" cy="253916"/>
          </a:xfrm>
          <a:prstGeom prst="rect">
            <a:avLst/>
          </a:prstGeom>
        </p:spPr>
        <p:txBody>
          <a:bodyPr wrap="square">
            <a:spAutoFit/>
          </a:bodyPr>
          <a:lstStyle/>
          <a:p>
            <a:pPr algn="ctr"/>
            <a:r>
              <a:rPr lang="en-US" altLang="zh-CN" sz="1050">
                <a:solidFill>
                  <a:schemeClr val="tx1">
                    <a:lumMod val="85000"/>
                    <a:lumOff val="15000"/>
                  </a:schemeClr>
                </a:solidFill>
                <a:latin typeface="+mn-ea"/>
              </a:rPr>
              <a:t>2108 mm</a:t>
            </a:r>
            <a:endParaRPr lang="zh-CN" altLang="en-US" sz="105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673900" y="1020318"/>
            <a:ext cx="1394564" cy="253916"/>
          </a:xfrm>
          <a:prstGeom prst="rect">
            <a:avLst/>
          </a:prstGeom>
        </p:spPr>
        <p:txBody>
          <a:bodyPr wrap="square">
            <a:spAutoFit/>
          </a:bodyPr>
          <a:lstStyle/>
          <a:p>
            <a:pPr algn="ctr"/>
            <a:r>
              <a:rPr lang="en-US" altLang="zh-CN" sz="1050">
                <a:solidFill>
                  <a:schemeClr val="tx1">
                    <a:lumMod val="85000"/>
                    <a:lumOff val="15000"/>
                  </a:schemeClr>
                </a:solidFill>
                <a:latin typeface="+mn-ea"/>
              </a:rPr>
              <a:t>1048 mm</a:t>
            </a:r>
            <a:endParaRPr lang="zh-CN" altLang="en-US" sz="1050">
              <a:solidFill>
                <a:schemeClr val="tx1">
                  <a:lumMod val="85000"/>
                  <a:lumOff val="15000"/>
                </a:schemeClr>
              </a:solidFill>
              <a:latin typeface="+mn-ea"/>
            </a:endParaRPr>
          </a:p>
        </p:txBody>
      </p:sp>
      <p:sp>
        <p:nvSpPr>
          <p:cNvPr id="16" name="CaixaDeTexto 15">
            <a:extLst>
              <a:ext uri="{FF2B5EF4-FFF2-40B4-BE49-F238E27FC236}">
                <a16:creationId xmlns:a16="http://schemas.microsoft.com/office/drawing/2014/main" id="{00F46F85-E984-49BA-BAF5-DBA53841A30C}"/>
              </a:ext>
            </a:extLst>
          </p:cNvPr>
          <p:cNvSpPr txBox="1"/>
          <p:nvPr/>
        </p:nvSpPr>
        <p:spPr>
          <a:xfrm>
            <a:off x="610000" y="4123182"/>
            <a:ext cx="1522367" cy="553998"/>
          </a:xfrm>
          <a:prstGeom prst="rect">
            <a:avLst/>
          </a:prstGeom>
          <a:noFill/>
        </p:spPr>
        <p:txBody>
          <a:bodyPr wrap="square" rtlCol="0">
            <a:spAutoFit/>
          </a:bodyPr>
          <a:lstStyle/>
          <a:p>
            <a:r>
              <a:rPr lang="pt-BR" sz="1000"/>
              <a:t>CS3W-MS</a:t>
            </a:r>
          </a:p>
          <a:p>
            <a:r>
              <a:rPr lang="pt-BR" sz="1000"/>
              <a:t>CS3W-MB-AG*</a:t>
            </a:r>
          </a:p>
          <a:p>
            <a:r>
              <a:rPr lang="pt-BR" sz="1000"/>
              <a:t>430 – 455 Wp</a:t>
            </a:r>
          </a:p>
        </p:txBody>
      </p:sp>
      <p:pic>
        <p:nvPicPr>
          <p:cNvPr id="23" name="Picture 3">
            <a:extLst>
              <a:ext uri="{FF2B5EF4-FFF2-40B4-BE49-F238E27FC236}">
                <a16:creationId xmlns:a16="http://schemas.microsoft.com/office/drawing/2014/main" id="{972EE89C-3F7F-4356-BDA6-258DBB087048}"/>
              </a:ext>
            </a:extLst>
          </p:cNvPr>
          <p:cNvPicPr>
            <a:picLocks noChangeAspect="1"/>
          </p:cNvPicPr>
          <p:nvPr/>
        </p:nvPicPr>
        <p:blipFill rotWithShape="1">
          <a:blip r:embed="rId4"/>
          <a:srcRect l="6520" r="10193"/>
          <a:stretch/>
        </p:blipFill>
        <p:spPr>
          <a:xfrm>
            <a:off x="662494" y="1227582"/>
            <a:ext cx="1417377" cy="2895600"/>
          </a:xfrm>
          <a:prstGeom prst="rect">
            <a:avLst/>
          </a:prstGeom>
        </p:spPr>
      </p:pic>
      <p:sp>
        <p:nvSpPr>
          <p:cNvPr id="19" name="矩形 14">
            <a:extLst>
              <a:ext uri="{FF2B5EF4-FFF2-40B4-BE49-F238E27FC236}">
                <a16:creationId xmlns:a16="http://schemas.microsoft.com/office/drawing/2014/main" id="{79AB54F7-3628-43ED-A013-01AC56C279D3}"/>
              </a:ext>
            </a:extLst>
          </p:cNvPr>
          <p:cNvSpPr/>
          <p:nvPr/>
        </p:nvSpPr>
        <p:spPr>
          <a:xfrm>
            <a:off x="2468584" y="997927"/>
            <a:ext cx="1396851" cy="253916"/>
          </a:xfrm>
          <a:prstGeom prst="rect">
            <a:avLst/>
          </a:prstGeom>
        </p:spPr>
        <p:txBody>
          <a:bodyPr wrap="square">
            <a:spAutoFit/>
          </a:bodyPr>
          <a:lstStyle/>
          <a:p>
            <a:pPr algn="ctr"/>
            <a:r>
              <a:rPr lang="en-US" altLang="zh-CN" sz="1050">
                <a:solidFill>
                  <a:schemeClr val="tx1">
                    <a:lumMod val="85000"/>
                    <a:lumOff val="15000"/>
                  </a:schemeClr>
                </a:solidFill>
                <a:latin typeface="+mn-ea"/>
              </a:rPr>
              <a:t>1048 mm </a:t>
            </a:r>
            <a:endParaRPr lang="zh-CN" altLang="en-US" sz="1050">
              <a:solidFill>
                <a:schemeClr val="tx1">
                  <a:lumMod val="85000"/>
                  <a:lumOff val="15000"/>
                </a:schemeClr>
              </a:solidFill>
              <a:latin typeface="+mn-ea"/>
            </a:endParaRPr>
          </a:p>
        </p:txBody>
      </p:sp>
      <p:sp>
        <p:nvSpPr>
          <p:cNvPr id="21" name="矩形 13">
            <a:extLst>
              <a:ext uri="{FF2B5EF4-FFF2-40B4-BE49-F238E27FC236}">
                <a16:creationId xmlns:a16="http://schemas.microsoft.com/office/drawing/2014/main" id="{1320B5F6-4E3A-4474-AF0E-E73387462FE2}"/>
              </a:ext>
            </a:extLst>
          </p:cNvPr>
          <p:cNvSpPr/>
          <p:nvPr/>
        </p:nvSpPr>
        <p:spPr>
          <a:xfrm rot="16200000">
            <a:off x="1061949" y="2581302"/>
            <a:ext cx="2709666" cy="253916"/>
          </a:xfrm>
          <a:prstGeom prst="rect">
            <a:avLst/>
          </a:prstGeom>
        </p:spPr>
        <p:txBody>
          <a:bodyPr wrap="square">
            <a:spAutoFit/>
          </a:bodyPr>
          <a:lstStyle/>
          <a:p>
            <a:pPr algn="ctr"/>
            <a:r>
              <a:rPr lang="en-US" altLang="zh-CN" sz="1050">
                <a:solidFill>
                  <a:schemeClr val="tx1">
                    <a:lumMod val="85000"/>
                    <a:lumOff val="15000"/>
                  </a:schemeClr>
                </a:solidFill>
                <a:latin typeface="+mn-ea"/>
              </a:rPr>
              <a:t>1765 mm</a:t>
            </a:r>
            <a:endParaRPr lang="zh-CN" altLang="en-US" sz="1050">
              <a:solidFill>
                <a:schemeClr val="tx1">
                  <a:lumMod val="85000"/>
                  <a:lumOff val="15000"/>
                </a:schemeClr>
              </a:solidFill>
              <a:latin typeface="+mn-ea"/>
            </a:endParaRPr>
          </a:p>
        </p:txBody>
      </p:sp>
      <p:sp>
        <p:nvSpPr>
          <p:cNvPr id="24" name="CaixaDeTexto 23">
            <a:extLst>
              <a:ext uri="{FF2B5EF4-FFF2-40B4-BE49-F238E27FC236}">
                <a16:creationId xmlns:a16="http://schemas.microsoft.com/office/drawing/2014/main" id="{79BF407E-D263-4689-A44C-A89A8AE721DB}"/>
              </a:ext>
            </a:extLst>
          </p:cNvPr>
          <p:cNvSpPr txBox="1"/>
          <p:nvPr/>
        </p:nvSpPr>
        <p:spPr>
          <a:xfrm>
            <a:off x="2468584" y="4103373"/>
            <a:ext cx="1522367" cy="400110"/>
          </a:xfrm>
          <a:prstGeom prst="rect">
            <a:avLst/>
          </a:prstGeom>
          <a:noFill/>
        </p:spPr>
        <p:txBody>
          <a:bodyPr wrap="square" rtlCol="0">
            <a:spAutoFit/>
          </a:bodyPr>
          <a:lstStyle/>
          <a:p>
            <a:r>
              <a:rPr lang="pt-BR" sz="1000"/>
              <a:t>CS3L-MS</a:t>
            </a:r>
          </a:p>
          <a:p>
            <a:r>
              <a:rPr lang="pt-BR" sz="1000"/>
              <a:t>360 – 375 Wp</a:t>
            </a:r>
          </a:p>
        </p:txBody>
      </p:sp>
      <p:sp>
        <p:nvSpPr>
          <p:cNvPr id="17" name="文本框 7">
            <a:extLst>
              <a:ext uri="{FF2B5EF4-FFF2-40B4-BE49-F238E27FC236}">
                <a16:creationId xmlns:a16="http://schemas.microsoft.com/office/drawing/2014/main" id="{CF65D380-1BEF-4862-865C-5A2CE1CEE514}"/>
              </a:ext>
            </a:extLst>
          </p:cNvPr>
          <p:cNvSpPr txBox="1"/>
          <p:nvPr/>
        </p:nvSpPr>
        <p:spPr>
          <a:xfrm>
            <a:off x="5139898" y="2028478"/>
            <a:ext cx="1636987" cy="300082"/>
          </a:xfrm>
          <a:prstGeom prst="rect">
            <a:avLst/>
          </a:prstGeom>
          <a:noFill/>
        </p:spPr>
        <p:txBody>
          <a:bodyPr wrap="none" rtlCol="0">
            <a:spAutoFit/>
          </a:bodyPr>
          <a:lstStyle/>
          <a:p>
            <a:pPr>
              <a:defRPr/>
            </a:pPr>
            <a:r>
              <a:rPr lang="es-ES" altLang="zh-CN" sz="1350">
                <a:solidFill>
                  <a:prstClr val="white">
                    <a:lumMod val="50000"/>
                  </a:prstClr>
                </a:solidFill>
                <a:latin typeface="+mn-ea"/>
              </a:rPr>
              <a:t>Potencia de Salida</a:t>
            </a:r>
          </a:p>
        </p:txBody>
      </p:sp>
      <p:sp>
        <p:nvSpPr>
          <p:cNvPr id="18" name="文本框 8">
            <a:extLst>
              <a:ext uri="{FF2B5EF4-FFF2-40B4-BE49-F238E27FC236}">
                <a16:creationId xmlns:a16="http://schemas.microsoft.com/office/drawing/2014/main" id="{3FE6758E-910B-4BAF-A526-E9A05E78985A}"/>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a:solidFill>
                  <a:prstClr val="white">
                    <a:lumMod val="50000"/>
                  </a:prstClr>
                </a:solidFill>
                <a:latin typeface="+mn-ea"/>
              </a:rPr>
              <a:t>Eficiencia</a:t>
            </a:r>
          </a:p>
        </p:txBody>
      </p:sp>
    </p:spTree>
    <p:extLst>
      <p:ext uri="{BB962C8B-B14F-4D97-AF65-F5344CB8AC3E}">
        <p14:creationId xmlns:p14="http://schemas.microsoft.com/office/powerpoint/2010/main" val="326840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23FD3F31-0039-4E22-8EF4-C06BF00B218D}"/>
              </a:ext>
            </a:extLst>
          </p:cNvPr>
          <p:cNvSpPr>
            <a:spLocks noGrp="1"/>
          </p:cNvSpPr>
          <p:nvPr>
            <p:ph type="title"/>
          </p:nvPr>
        </p:nvSpPr>
        <p:spPr>
          <a:xfrm>
            <a:off x="539751" y="303611"/>
            <a:ext cx="5861049" cy="647960"/>
          </a:xfrm>
        </p:spPr>
        <p:txBody>
          <a:bodyPr/>
          <a:lstStyle/>
          <a:p>
            <a:r>
              <a:rPr lang="pt-BR"/>
              <a:t>Ku5 </a:t>
            </a:r>
            <a:br>
              <a:rPr lang="pt-BR"/>
            </a:br>
            <a:endParaRPr lang="pt-BR"/>
          </a:p>
        </p:txBody>
      </p:sp>
      <p:sp>
        <p:nvSpPr>
          <p:cNvPr id="5" name="文本框 4">
            <a:extLst>
              <a:ext uri="{FF2B5EF4-FFF2-40B4-BE49-F238E27FC236}">
                <a16:creationId xmlns:a16="http://schemas.microsoft.com/office/drawing/2014/main" id="{7476C34B-FB60-4BEF-AC28-3D1E98833820}"/>
              </a:ext>
            </a:extLst>
          </p:cNvPr>
          <p:cNvSpPr txBox="1"/>
          <p:nvPr/>
        </p:nvSpPr>
        <p:spPr>
          <a:xfrm>
            <a:off x="5058234" y="1504934"/>
            <a:ext cx="1882301" cy="646331"/>
          </a:xfrm>
          <a:prstGeom prst="rect">
            <a:avLst/>
          </a:prstGeom>
          <a:noFill/>
        </p:spPr>
        <p:txBody>
          <a:bodyPr wrap="square" rtlCol="0">
            <a:spAutoFit/>
          </a:bodyPr>
          <a:lstStyle/>
          <a:p>
            <a:pPr algn="ctr">
              <a:defRPr/>
            </a:pPr>
            <a:r>
              <a:rPr lang="en-US" altLang="zh-CN" sz="3600" b="1">
                <a:solidFill>
                  <a:srgbClr val="C00000"/>
                </a:solidFill>
                <a:latin typeface="+mn-ea"/>
              </a:rPr>
              <a:t>450 Wp</a:t>
            </a:r>
          </a:p>
        </p:txBody>
      </p:sp>
      <p:sp>
        <p:nvSpPr>
          <p:cNvPr id="7" name="矩形 6">
            <a:extLst>
              <a:ext uri="{FF2B5EF4-FFF2-40B4-BE49-F238E27FC236}">
                <a16:creationId xmlns:a16="http://schemas.microsoft.com/office/drawing/2014/main" id="{0402CE9F-519A-499F-8A45-BE066B5D1A62}"/>
              </a:ext>
            </a:extLst>
          </p:cNvPr>
          <p:cNvSpPr/>
          <p:nvPr/>
        </p:nvSpPr>
        <p:spPr>
          <a:xfrm>
            <a:off x="7104557" y="1496266"/>
            <a:ext cx="1645002" cy="646331"/>
          </a:xfrm>
          <a:prstGeom prst="rect">
            <a:avLst/>
          </a:prstGeom>
        </p:spPr>
        <p:txBody>
          <a:bodyPr wrap="none">
            <a:spAutoFit/>
          </a:bodyPr>
          <a:lstStyle/>
          <a:p>
            <a:pPr algn="ctr">
              <a:defRPr/>
            </a:pPr>
            <a:r>
              <a:rPr lang="en-US" altLang="zh-CN" sz="3600" b="1">
                <a:solidFill>
                  <a:srgbClr val="C00000"/>
                </a:solidFill>
                <a:latin typeface="+mn-ea"/>
              </a:rPr>
              <a:t>21.1% </a:t>
            </a:r>
          </a:p>
        </p:txBody>
      </p:sp>
      <p:sp>
        <p:nvSpPr>
          <p:cNvPr id="10" name="文本框 9">
            <a:extLst>
              <a:ext uri="{FF2B5EF4-FFF2-40B4-BE49-F238E27FC236}">
                <a16:creationId xmlns:a16="http://schemas.microsoft.com/office/drawing/2014/main" id="{1F9A66E2-8427-48CA-ADBE-6B0D7A4D308E}"/>
              </a:ext>
            </a:extLst>
          </p:cNvPr>
          <p:cNvSpPr txBox="1"/>
          <p:nvPr/>
        </p:nvSpPr>
        <p:spPr>
          <a:xfrm>
            <a:off x="5139897" y="2572792"/>
            <a:ext cx="3379531" cy="1434560"/>
          </a:xfrm>
          <a:prstGeom prst="rect">
            <a:avLst/>
          </a:prstGeom>
          <a:noFill/>
        </p:spPr>
        <p:txBody>
          <a:bodyPr wrap="square" numCol="1" rtlCol="0">
            <a:spAutoFit/>
          </a:bodyPr>
          <a:lstStyle/>
          <a:p>
            <a:pPr>
              <a:lnSpc>
                <a:spcPct val="150000"/>
              </a:lnSpc>
              <a:defRPr/>
            </a:pPr>
            <a:r>
              <a:rPr lang="es-ES" altLang="zh-CN" sz="1500">
                <a:latin typeface="+mn-ea"/>
              </a:rPr>
              <a:t>Células de </a:t>
            </a:r>
            <a:r>
              <a:rPr lang="es-ES" altLang="zh-CN" sz="1500" b="1" i="1">
                <a:latin typeface="+mn-ea"/>
              </a:rPr>
              <a:t>158 mm</a:t>
            </a:r>
          </a:p>
          <a:p>
            <a:pPr>
              <a:lnSpc>
                <a:spcPct val="150000"/>
              </a:lnSpc>
              <a:defRPr/>
            </a:pPr>
            <a:r>
              <a:rPr lang="es-ES" altLang="zh-CN" sz="1500">
                <a:latin typeface="+mn-ea"/>
              </a:rPr>
              <a:t>Tecnología “dual-</a:t>
            </a:r>
            <a:r>
              <a:rPr lang="es-ES" altLang="zh-CN" sz="1500" err="1">
                <a:latin typeface="+mn-ea"/>
              </a:rPr>
              <a:t>cell</a:t>
            </a:r>
            <a:r>
              <a:rPr lang="es-ES" altLang="zh-CN" sz="1500">
                <a:latin typeface="+mn-ea"/>
              </a:rPr>
              <a:t>” (o “half-cell”)</a:t>
            </a:r>
          </a:p>
          <a:p>
            <a:pPr>
              <a:lnSpc>
                <a:spcPct val="150000"/>
              </a:lnSpc>
              <a:defRPr/>
            </a:pPr>
            <a:r>
              <a:rPr lang="es-ES" altLang="zh-CN" sz="1500">
                <a:latin typeface="+mn-ea"/>
              </a:rPr>
              <a:t>Formato de 156 células </a:t>
            </a:r>
          </a:p>
          <a:p>
            <a:pPr>
              <a:lnSpc>
                <a:spcPct val="150000"/>
              </a:lnSpc>
              <a:defRPr/>
            </a:pPr>
            <a:r>
              <a:rPr lang="es-ES" altLang="zh-CN" sz="1500">
                <a:latin typeface="+mn-ea"/>
              </a:rPr>
              <a:t>Monofacial </a:t>
            </a:r>
          </a:p>
        </p:txBody>
      </p:sp>
      <p:grpSp>
        <p:nvGrpSpPr>
          <p:cNvPr id="18" name="Agrupar 17">
            <a:extLst>
              <a:ext uri="{FF2B5EF4-FFF2-40B4-BE49-F238E27FC236}">
                <a16:creationId xmlns:a16="http://schemas.microsoft.com/office/drawing/2014/main" id="{195E3A74-DB27-465F-8182-FD5D28F650EB}"/>
              </a:ext>
            </a:extLst>
          </p:cNvPr>
          <p:cNvGrpSpPr/>
          <p:nvPr/>
        </p:nvGrpSpPr>
        <p:grpSpPr>
          <a:xfrm>
            <a:off x="539751" y="952913"/>
            <a:ext cx="1735717" cy="3548269"/>
            <a:chOff x="539751" y="952913"/>
            <a:chExt cx="1735717" cy="3548269"/>
          </a:xfrm>
        </p:grpSpPr>
        <p:sp>
          <p:nvSpPr>
            <p:cNvPr id="12" name="矩形 14">
              <a:extLst>
                <a:ext uri="{FF2B5EF4-FFF2-40B4-BE49-F238E27FC236}">
                  <a16:creationId xmlns:a16="http://schemas.microsoft.com/office/drawing/2014/main" id="{01AB1C57-EB6A-4983-ABCE-ACAB31D3AF39}"/>
                </a:ext>
              </a:extLst>
            </p:cNvPr>
            <p:cNvSpPr/>
            <p:nvPr/>
          </p:nvSpPr>
          <p:spPr>
            <a:xfrm>
              <a:off x="1083624" y="952913"/>
              <a:ext cx="764886" cy="253916"/>
            </a:xfrm>
            <a:prstGeom prst="rect">
              <a:avLst/>
            </a:prstGeom>
          </p:spPr>
          <p:txBody>
            <a:bodyPr wrap="square">
              <a:spAutoFit/>
            </a:bodyPr>
            <a:lstStyle/>
            <a:p>
              <a:pPr algn="ctr"/>
              <a:r>
                <a:rPr lang="en-US" altLang="zh-CN" sz="1050">
                  <a:solidFill>
                    <a:schemeClr val="tx1">
                      <a:lumMod val="85000"/>
                      <a:lumOff val="15000"/>
                    </a:schemeClr>
                  </a:solidFill>
                  <a:latin typeface="+mn-ea"/>
                </a:rPr>
                <a:t>992 mm </a:t>
              </a:r>
              <a:endParaRPr lang="zh-CN" altLang="en-US" sz="1050">
                <a:solidFill>
                  <a:schemeClr val="tx1">
                    <a:lumMod val="85000"/>
                    <a:lumOff val="15000"/>
                  </a:schemeClr>
                </a:solidFill>
                <a:latin typeface="+mn-ea"/>
              </a:endParaRPr>
            </a:p>
          </p:txBody>
        </p:sp>
        <p:sp>
          <p:nvSpPr>
            <p:cNvPr id="13" name="矩形 13">
              <a:extLst>
                <a:ext uri="{FF2B5EF4-FFF2-40B4-BE49-F238E27FC236}">
                  <a16:creationId xmlns:a16="http://schemas.microsoft.com/office/drawing/2014/main" id="{54443946-EAE0-450D-94C8-6239099A3E0E}"/>
                </a:ext>
              </a:extLst>
            </p:cNvPr>
            <p:cNvSpPr/>
            <p:nvPr/>
          </p:nvSpPr>
          <p:spPr>
            <a:xfrm rot="16200000">
              <a:off x="190817" y="2446134"/>
              <a:ext cx="951784" cy="253916"/>
            </a:xfrm>
            <a:prstGeom prst="rect">
              <a:avLst/>
            </a:prstGeom>
          </p:spPr>
          <p:txBody>
            <a:bodyPr wrap="square">
              <a:spAutoFit/>
            </a:bodyPr>
            <a:lstStyle/>
            <a:p>
              <a:pPr algn="ctr"/>
              <a:r>
                <a:rPr lang="en-US" altLang="zh-CN" sz="1050">
                  <a:solidFill>
                    <a:schemeClr val="tx1">
                      <a:lumMod val="85000"/>
                      <a:lumOff val="15000"/>
                    </a:schemeClr>
                  </a:solidFill>
                  <a:latin typeface="+mn-ea"/>
                </a:rPr>
                <a:t>2168 mm</a:t>
              </a:r>
              <a:endParaRPr lang="zh-CN" altLang="en-US" sz="1050">
                <a:solidFill>
                  <a:schemeClr val="tx1">
                    <a:lumMod val="85000"/>
                    <a:lumOff val="15000"/>
                  </a:schemeClr>
                </a:solidFill>
                <a:latin typeface="+mn-ea"/>
              </a:endParaRPr>
            </a:p>
          </p:txBody>
        </p:sp>
        <p:sp>
          <p:nvSpPr>
            <p:cNvPr id="16" name="CaixaDeTexto 15">
              <a:extLst>
                <a:ext uri="{FF2B5EF4-FFF2-40B4-BE49-F238E27FC236}">
                  <a16:creationId xmlns:a16="http://schemas.microsoft.com/office/drawing/2014/main" id="{00F46F85-E984-49BA-BAF5-DBA53841A30C}"/>
                </a:ext>
              </a:extLst>
            </p:cNvPr>
            <p:cNvSpPr txBox="1"/>
            <p:nvPr/>
          </p:nvSpPr>
          <p:spPr>
            <a:xfrm>
              <a:off x="753101" y="4101072"/>
              <a:ext cx="1522367" cy="400110"/>
            </a:xfrm>
            <a:prstGeom prst="rect">
              <a:avLst/>
            </a:prstGeom>
            <a:noFill/>
          </p:spPr>
          <p:txBody>
            <a:bodyPr wrap="square" rtlCol="0">
              <a:spAutoFit/>
            </a:bodyPr>
            <a:lstStyle/>
            <a:p>
              <a:r>
                <a:rPr lang="pt-BR" sz="1000"/>
                <a:t>CS3S-MS</a:t>
              </a:r>
            </a:p>
            <a:p>
              <a:r>
                <a:rPr lang="pt-BR" sz="1000"/>
                <a:t>430 – 450 Wp</a:t>
              </a:r>
            </a:p>
          </p:txBody>
        </p:sp>
        <p:pic>
          <p:nvPicPr>
            <p:cNvPr id="2" name="Imagem 1">
              <a:extLst>
                <a:ext uri="{FF2B5EF4-FFF2-40B4-BE49-F238E27FC236}">
                  <a16:creationId xmlns:a16="http://schemas.microsoft.com/office/drawing/2014/main" id="{36B4DA8D-BA86-4974-8152-58F3B3427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67" y="1193280"/>
              <a:ext cx="1339933" cy="2907792"/>
            </a:xfrm>
            <a:prstGeom prst="rect">
              <a:avLst/>
            </a:prstGeom>
          </p:spPr>
        </p:pic>
      </p:grpSp>
      <p:sp>
        <p:nvSpPr>
          <p:cNvPr id="14" name="文本框 7">
            <a:extLst>
              <a:ext uri="{FF2B5EF4-FFF2-40B4-BE49-F238E27FC236}">
                <a16:creationId xmlns:a16="http://schemas.microsoft.com/office/drawing/2014/main" id="{9BE6854B-BD1A-4E25-A9FE-022C14CDBF04}"/>
              </a:ext>
            </a:extLst>
          </p:cNvPr>
          <p:cNvSpPr txBox="1"/>
          <p:nvPr/>
        </p:nvSpPr>
        <p:spPr>
          <a:xfrm>
            <a:off x="5139898" y="2028478"/>
            <a:ext cx="1636987" cy="300082"/>
          </a:xfrm>
          <a:prstGeom prst="rect">
            <a:avLst/>
          </a:prstGeom>
          <a:noFill/>
        </p:spPr>
        <p:txBody>
          <a:bodyPr wrap="none" rtlCol="0">
            <a:spAutoFit/>
          </a:bodyPr>
          <a:lstStyle/>
          <a:p>
            <a:pPr>
              <a:defRPr/>
            </a:pPr>
            <a:r>
              <a:rPr lang="es-ES" altLang="zh-CN" sz="1350">
                <a:solidFill>
                  <a:prstClr val="white">
                    <a:lumMod val="50000"/>
                  </a:prstClr>
                </a:solidFill>
                <a:latin typeface="+mn-ea"/>
              </a:rPr>
              <a:t>Potencia de Salida</a:t>
            </a:r>
          </a:p>
        </p:txBody>
      </p:sp>
      <p:sp>
        <p:nvSpPr>
          <p:cNvPr id="15" name="文本框 8">
            <a:extLst>
              <a:ext uri="{FF2B5EF4-FFF2-40B4-BE49-F238E27FC236}">
                <a16:creationId xmlns:a16="http://schemas.microsoft.com/office/drawing/2014/main" id="{53E2D152-AD26-4979-84F4-6DDA0014BD73}"/>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a:solidFill>
                  <a:prstClr val="white">
                    <a:lumMod val="50000"/>
                  </a:prstClr>
                </a:solidFill>
                <a:latin typeface="+mn-ea"/>
              </a:rPr>
              <a:t>Eficiencia</a:t>
            </a:r>
          </a:p>
        </p:txBody>
      </p:sp>
    </p:spTree>
    <p:extLst>
      <p:ext uri="{BB962C8B-B14F-4D97-AF65-F5344CB8AC3E}">
        <p14:creationId xmlns:p14="http://schemas.microsoft.com/office/powerpoint/2010/main" val="39308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643AF208-2CC2-4E8C-86D2-7C2880446E12}"/>
              </a:ext>
            </a:extLst>
          </p:cNvPr>
          <p:cNvGrpSpPr/>
          <p:nvPr/>
        </p:nvGrpSpPr>
        <p:grpSpPr>
          <a:xfrm>
            <a:off x="394441" y="819150"/>
            <a:ext cx="1752497" cy="3819930"/>
            <a:chOff x="1041484" y="819150"/>
            <a:chExt cx="1752497" cy="3819930"/>
          </a:xfrm>
        </p:grpSpPr>
        <p:sp>
          <p:nvSpPr>
            <p:cNvPr id="14" name="矩形 13">
              <a:extLst>
                <a:ext uri="{FF2B5EF4-FFF2-40B4-BE49-F238E27FC236}">
                  <a16:creationId xmlns:a16="http://schemas.microsoft.com/office/drawing/2014/main" id="{15D7A389-1EF1-4900-83B9-415D6A626114}"/>
                </a:ext>
              </a:extLst>
            </p:cNvPr>
            <p:cNvSpPr/>
            <p:nvPr/>
          </p:nvSpPr>
          <p:spPr>
            <a:xfrm rot="16200000">
              <a:off x="692550" y="2444792"/>
              <a:ext cx="951784" cy="253916"/>
            </a:xfrm>
            <a:prstGeom prst="rect">
              <a:avLst/>
            </a:prstGeom>
          </p:spPr>
          <p:txBody>
            <a:bodyPr wrap="square">
              <a:spAutoFit/>
            </a:bodyPr>
            <a:lstStyle/>
            <a:p>
              <a:pPr algn="ctr"/>
              <a:r>
                <a:rPr lang="en-US" altLang="zh-CN" sz="1050">
                  <a:solidFill>
                    <a:schemeClr val="tx1">
                      <a:lumMod val="85000"/>
                      <a:lumOff val="15000"/>
                    </a:schemeClr>
                  </a:solidFill>
                  <a:latin typeface="+mn-ea"/>
                </a:rPr>
                <a:t>2260 mm</a:t>
              </a:r>
              <a:endParaRPr lang="zh-CN" altLang="en-US" sz="105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1589017" y="819150"/>
              <a:ext cx="764886" cy="253916"/>
            </a:xfrm>
            <a:prstGeom prst="rect">
              <a:avLst/>
            </a:prstGeom>
          </p:spPr>
          <p:txBody>
            <a:bodyPr wrap="square">
              <a:spAutoFit/>
            </a:bodyPr>
            <a:lstStyle/>
            <a:p>
              <a:pPr algn="ctr"/>
              <a:r>
                <a:rPr lang="en-US" altLang="zh-CN" sz="1050">
                  <a:solidFill>
                    <a:schemeClr val="tx1">
                      <a:lumMod val="85000"/>
                      <a:lumOff val="15000"/>
                    </a:schemeClr>
                  </a:solidFill>
                  <a:latin typeface="+mn-ea"/>
                </a:rPr>
                <a:t>1048 mm </a:t>
              </a:r>
              <a:endParaRPr lang="zh-CN" altLang="en-US" sz="1050">
                <a:solidFill>
                  <a:schemeClr val="tx1">
                    <a:lumMod val="85000"/>
                    <a:lumOff val="15000"/>
                  </a:schemeClr>
                </a:solidFill>
                <a:latin typeface="+mn-ea"/>
              </a:endParaRPr>
            </a:p>
          </p:txBody>
        </p:sp>
        <p:sp>
          <p:nvSpPr>
            <p:cNvPr id="40" name="CaixaDeTexto 39">
              <a:extLst>
                <a:ext uri="{FF2B5EF4-FFF2-40B4-BE49-F238E27FC236}">
                  <a16:creationId xmlns:a16="http://schemas.microsoft.com/office/drawing/2014/main" id="{8D0DA32D-1361-45F2-94D8-175AF4683866}"/>
                </a:ext>
              </a:extLst>
            </p:cNvPr>
            <p:cNvSpPr txBox="1"/>
            <p:nvPr/>
          </p:nvSpPr>
          <p:spPr>
            <a:xfrm>
              <a:off x="1271614" y="4085082"/>
              <a:ext cx="1522367" cy="553998"/>
            </a:xfrm>
            <a:prstGeom prst="rect">
              <a:avLst/>
            </a:prstGeom>
            <a:noFill/>
          </p:spPr>
          <p:txBody>
            <a:bodyPr wrap="square" rtlCol="0">
              <a:spAutoFit/>
            </a:bodyPr>
            <a:lstStyle/>
            <a:p>
              <a:r>
                <a:rPr lang="pt-BR" sz="1000"/>
                <a:t>CS3Y-MS</a:t>
              </a:r>
            </a:p>
            <a:p>
              <a:r>
                <a:rPr lang="pt-BR" sz="1000"/>
                <a:t>CS3Y-MB-AG</a:t>
              </a:r>
            </a:p>
            <a:p>
              <a:r>
                <a:rPr lang="pt-BR" sz="1000"/>
                <a:t>465 – 500 Wp</a:t>
              </a:r>
            </a:p>
          </p:txBody>
        </p:sp>
        <p:pic>
          <p:nvPicPr>
            <p:cNvPr id="3" name="Imagem 2" descr="Uma imagem contendo violão, chuveiro&#10;&#10;Descrição gerada automaticamente">
              <a:extLst>
                <a:ext uri="{FF2B5EF4-FFF2-40B4-BE49-F238E27FC236}">
                  <a16:creationId xmlns:a16="http://schemas.microsoft.com/office/drawing/2014/main" id="{68B00AD7-6738-4152-9E9B-E8578EDD1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614" y="1058418"/>
              <a:ext cx="1399692" cy="3026664"/>
            </a:xfrm>
            <a:prstGeom prst="rect">
              <a:avLst/>
            </a:prstGeom>
          </p:spPr>
        </p:pic>
      </p:grpSp>
      <p:sp>
        <p:nvSpPr>
          <p:cNvPr id="16" name="Título 1">
            <a:extLst>
              <a:ext uri="{FF2B5EF4-FFF2-40B4-BE49-F238E27FC236}">
                <a16:creationId xmlns:a16="http://schemas.microsoft.com/office/drawing/2014/main" id="{76BB564C-F145-4C3E-A8D6-AE0FE1E24FD8}"/>
              </a:ext>
            </a:extLst>
          </p:cNvPr>
          <p:cNvSpPr>
            <a:spLocks noGrp="1"/>
          </p:cNvSpPr>
          <p:nvPr>
            <p:ph type="title"/>
          </p:nvPr>
        </p:nvSpPr>
        <p:spPr>
          <a:xfrm>
            <a:off x="539751" y="303611"/>
            <a:ext cx="5861049" cy="647960"/>
          </a:xfrm>
        </p:spPr>
        <p:txBody>
          <a:bodyPr/>
          <a:lstStyle/>
          <a:p>
            <a:r>
              <a:rPr lang="es-ES"/>
              <a:t>HiKu5 &amp; BiHiKu5</a:t>
            </a:r>
            <a:br>
              <a:rPr lang="es-ES"/>
            </a:br>
            <a:r>
              <a:rPr lang="es-ES" sz="1400"/>
              <a:t>Serie 5</a:t>
            </a:r>
            <a:endParaRPr lang="es-ES"/>
          </a:p>
        </p:txBody>
      </p:sp>
      <p:sp>
        <p:nvSpPr>
          <p:cNvPr id="17" name="文本框 4">
            <a:extLst>
              <a:ext uri="{FF2B5EF4-FFF2-40B4-BE49-F238E27FC236}">
                <a16:creationId xmlns:a16="http://schemas.microsoft.com/office/drawing/2014/main" id="{2C7D5D24-C138-4AD3-BF88-801632108CC5}"/>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500 Wp</a:t>
            </a:r>
          </a:p>
        </p:txBody>
      </p:sp>
      <p:sp>
        <p:nvSpPr>
          <p:cNvPr id="18" name="矩形 6">
            <a:extLst>
              <a:ext uri="{FF2B5EF4-FFF2-40B4-BE49-F238E27FC236}">
                <a16:creationId xmlns:a16="http://schemas.microsoft.com/office/drawing/2014/main" id="{D8A4A52F-1F0E-4062-93A1-38428495EDCB}"/>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21.2% </a:t>
            </a:r>
          </a:p>
        </p:txBody>
      </p:sp>
      <p:sp>
        <p:nvSpPr>
          <p:cNvPr id="19" name="文本框 7">
            <a:extLst>
              <a:ext uri="{FF2B5EF4-FFF2-40B4-BE49-F238E27FC236}">
                <a16:creationId xmlns:a16="http://schemas.microsoft.com/office/drawing/2014/main" id="{6633D5AD-04D3-468D-84A1-0FBD021569CA}"/>
              </a:ext>
            </a:extLst>
          </p:cNvPr>
          <p:cNvSpPr txBox="1"/>
          <p:nvPr/>
        </p:nvSpPr>
        <p:spPr>
          <a:xfrm>
            <a:off x="5139898" y="2028478"/>
            <a:ext cx="1636987" cy="300082"/>
          </a:xfrm>
          <a:prstGeom prst="rect">
            <a:avLst/>
          </a:prstGeom>
          <a:noFill/>
        </p:spPr>
        <p:txBody>
          <a:bodyPr wrap="none" rtlCol="0">
            <a:spAutoFit/>
          </a:bodyPr>
          <a:lstStyle/>
          <a:p>
            <a:pPr>
              <a:defRPr/>
            </a:pPr>
            <a:r>
              <a:rPr lang="es-ES" altLang="zh-CN" sz="1350">
                <a:solidFill>
                  <a:prstClr val="white">
                    <a:lumMod val="50000"/>
                  </a:prstClr>
                </a:solidFill>
                <a:latin typeface="+mn-ea"/>
              </a:rPr>
              <a:t>Potencia de Salida</a:t>
            </a:r>
          </a:p>
        </p:txBody>
      </p:sp>
      <p:sp>
        <p:nvSpPr>
          <p:cNvPr id="20" name="文本框 8">
            <a:extLst>
              <a:ext uri="{FF2B5EF4-FFF2-40B4-BE49-F238E27FC236}">
                <a16:creationId xmlns:a16="http://schemas.microsoft.com/office/drawing/2014/main" id="{5CEDF08B-80A4-4AD1-8C35-68F2FD0FC0D4}"/>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a:solidFill>
                  <a:prstClr val="white">
                    <a:lumMod val="50000"/>
                  </a:prstClr>
                </a:solidFill>
                <a:latin typeface="+mn-ea"/>
              </a:rPr>
              <a:t>Eficiencia</a:t>
            </a:r>
          </a:p>
        </p:txBody>
      </p:sp>
      <p:sp>
        <p:nvSpPr>
          <p:cNvPr id="21" name="文本框 9">
            <a:extLst>
              <a:ext uri="{FF2B5EF4-FFF2-40B4-BE49-F238E27FC236}">
                <a16:creationId xmlns:a16="http://schemas.microsoft.com/office/drawing/2014/main" id="{B0E4DA59-E317-49C6-920D-84C408ED0621}"/>
              </a:ext>
            </a:extLst>
          </p:cNvPr>
          <p:cNvSpPr txBox="1"/>
          <p:nvPr/>
        </p:nvSpPr>
        <p:spPr>
          <a:xfrm>
            <a:off x="5139897" y="2572792"/>
            <a:ext cx="3775503" cy="1434560"/>
          </a:xfrm>
          <a:prstGeom prst="rect">
            <a:avLst/>
          </a:prstGeom>
          <a:noFill/>
        </p:spPr>
        <p:txBody>
          <a:bodyPr wrap="square" numCol="1" rtlCol="0">
            <a:spAutoFit/>
          </a:bodyPr>
          <a:lstStyle/>
          <a:p>
            <a:pPr>
              <a:lnSpc>
                <a:spcPct val="150000"/>
              </a:lnSpc>
              <a:defRPr/>
            </a:pPr>
            <a:r>
              <a:rPr lang="es-ES" altLang="zh-CN" sz="1500">
                <a:latin typeface="+mn-ea"/>
              </a:rPr>
              <a:t>Células de </a:t>
            </a:r>
            <a:r>
              <a:rPr lang="es-ES" altLang="zh-CN" sz="1500" b="1" i="1">
                <a:latin typeface="+mn-ea"/>
              </a:rPr>
              <a:t>166 mm</a:t>
            </a:r>
          </a:p>
          <a:p>
            <a:pPr>
              <a:lnSpc>
                <a:spcPct val="150000"/>
              </a:lnSpc>
              <a:defRPr/>
            </a:pPr>
            <a:r>
              <a:rPr lang="es-ES" altLang="zh-CN" sz="1500">
                <a:latin typeface="+mn-ea"/>
              </a:rPr>
              <a:t>Tecnología “dual-</a:t>
            </a:r>
            <a:r>
              <a:rPr lang="es-ES" altLang="zh-CN" sz="1500" err="1">
                <a:latin typeface="+mn-ea"/>
              </a:rPr>
              <a:t>cell</a:t>
            </a:r>
            <a:r>
              <a:rPr lang="es-ES" altLang="zh-CN" sz="1500">
                <a:latin typeface="+mn-ea"/>
              </a:rPr>
              <a:t>” (o “half-cell”)</a:t>
            </a:r>
          </a:p>
          <a:p>
            <a:pPr>
              <a:lnSpc>
                <a:spcPct val="150000"/>
              </a:lnSpc>
              <a:defRPr/>
            </a:pPr>
            <a:r>
              <a:rPr lang="es-ES" altLang="zh-CN" sz="1500">
                <a:latin typeface="+mn-ea"/>
              </a:rPr>
              <a:t>Formato de 156 células </a:t>
            </a:r>
          </a:p>
          <a:p>
            <a:pPr>
              <a:lnSpc>
                <a:spcPct val="150000"/>
              </a:lnSpc>
              <a:defRPr/>
            </a:pPr>
            <a:r>
              <a:rPr lang="es-ES" altLang="zh-CN" sz="1500">
                <a:latin typeface="+mn-ea"/>
              </a:rPr>
              <a:t>Monofacial y Bifacial </a:t>
            </a:r>
          </a:p>
        </p:txBody>
      </p:sp>
    </p:spTree>
    <p:extLst>
      <p:ext uri="{BB962C8B-B14F-4D97-AF65-F5344CB8AC3E}">
        <p14:creationId xmlns:p14="http://schemas.microsoft.com/office/powerpoint/2010/main" val="4655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m 33" descr="Uma imagem contendo janela, violão&#10;&#10;Descrição gerada automaticamente">
            <a:extLst>
              <a:ext uri="{FF2B5EF4-FFF2-40B4-BE49-F238E27FC236}">
                <a16:creationId xmlns:a16="http://schemas.microsoft.com/office/drawing/2014/main" id="{343169D1-1B8D-480F-B73A-C1BE2B971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56" y="1242023"/>
            <a:ext cx="1522367" cy="3027461"/>
          </a:xfrm>
          <a:prstGeom prst="rect">
            <a:avLst/>
          </a:prstGeom>
        </p:spPr>
      </p:pic>
      <p:sp>
        <p:nvSpPr>
          <p:cNvPr id="14" name="矩形 13">
            <a:extLst>
              <a:ext uri="{FF2B5EF4-FFF2-40B4-BE49-F238E27FC236}">
                <a16:creationId xmlns:a16="http://schemas.microsoft.com/office/drawing/2014/main" id="{15D7A389-1EF1-4900-83B9-415D6A626114}"/>
              </a:ext>
            </a:extLst>
          </p:cNvPr>
          <p:cNvSpPr/>
          <p:nvPr/>
        </p:nvSpPr>
        <p:spPr>
          <a:xfrm rot="16200000">
            <a:off x="-50204" y="2628795"/>
            <a:ext cx="951784" cy="253916"/>
          </a:xfrm>
          <a:prstGeom prst="rect">
            <a:avLst/>
          </a:prstGeom>
        </p:spPr>
        <p:txBody>
          <a:bodyPr wrap="square">
            <a:spAutoFit/>
          </a:bodyPr>
          <a:lstStyle/>
          <a:p>
            <a:pPr algn="ctr"/>
            <a:r>
              <a:rPr lang="en-US" altLang="zh-CN" sz="1050">
                <a:solidFill>
                  <a:schemeClr val="tx1">
                    <a:lumMod val="85000"/>
                    <a:lumOff val="15000"/>
                  </a:schemeClr>
                </a:solidFill>
                <a:latin typeface="+mn-ea"/>
              </a:rPr>
              <a:t>2266 mm</a:t>
            </a:r>
            <a:endParaRPr lang="zh-CN" altLang="en-US" sz="105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904196" y="1008536"/>
            <a:ext cx="764886" cy="253916"/>
          </a:xfrm>
          <a:prstGeom prst="rect">
            <a:avLst/>
          </a:prstGeom>
        </p:spPr>
        <p:txBody>
          <a:bodyPr wrap="square">
            <a:spAutoFit/>
          </a:bodyPr>
          <a:lstStyle/>
          <a:p>
            <a:pPr algn="ctr"/>
            <a:r>
              <a:rPr lang="en-US" altLang="zh-CN" sz="1050">
                <a:solidFill>
                  <a:schemeClr val="tx1">
                    <a:lumMod val="85000"/>
                    <a:lumOff val="15000"/>
                  </a:schemeClr>
                </a:solidFill>
                <a:latin typeface="+mn-ea"/>
              </a:rPr>
              <a:t>1135 mm </a:t>
            </a:r>
            <a:endParaRPr lang="zh-CN" altLang="en-US" sz="1050">
              <a:solidFill>
                <a:schemeClr val="tx1">
                  <a:lumMod val="85000"/>
                  <a:lumOff val="15000"/>
                </a:schemeClr>
              </a:solidFill>
              <a:latin typeface="+mn-ea"/>
            </a:endParaRPr>
          </a:p>
        </p:txBody>
      </p:sp>
      <p:sp>
        <p:nvSpPr>
          <p:cNvPr id="40" name="CaixaDeTexto 39">
            <a:extLst>
              <a:ext uri="{FF2B5EF4-FFF2-40B4-BE49-F238E27FC236}">
                <a16:creationId xmlns:a16="http://schemas.microsoft.com/office/drawing/2014/main" id="{8D0DA32D-1361-45F2-94D8-175AF4683866}"/>
              </a:ext>
            </a:extLst>
          </p:cNvPr>
          <p:cNvSpPr txBox="1"/>
          <p:nvPr/>
        </p:nvSpPr>
        <p:spPr>
          <a:xfrm>
            <a:off x="449093" y="4324350"/>
            <a:ext cx="1522367" cy="553998"/>
          </a:xfrm>
          <a:prstGeom prst="rect">
            <a:avLst/>
          </a:prstGeom>
          <a:noFill/>
        </p:spPr>
        <p:txBody>
          <a:bodyPr wrap="square" rtlCol="0">
            <a:spAutoFit/>
          </a:bodyPr>
          <a:lstStyle/>
          <a:p>
            <a:r>
              <a:rPr lang="pt-BR" sz="1000"/>
              <a:t>CS6W-MS</a:t>
            </a:r>
          </a:p>
          <a:p>
            <a:r>
              <a:rPr lang="pt-BR" sz="1000"/>
              <a:t>CS6W-MB-AG</a:t>
            </a:r>
          </a:p>
          <a:p>
            <a:r>
              <a:rPr lang="pt-BR" sz="1000"/>
              <a:t>520 – 540 Wp</a:t>
            </a:r>
          </a:p>
        </p:txBody>
      </p:sp>
      <p:sp>
        <p:nvSpPr>
          <p:cNvPr id="18" name="Título 1">
            <a:extLst>
              <a:ext uri="{FF2B5EF4-FFF2-40B4-BE49-F238E27FC236}">
                <a16:creationId xmlns:a16="http://schemas.microsoft.com/office/drawing/2014/main" id="{4FB27840-5774-4E6D-831C-1E5F0FF9A3B5}"/>
              </a:ext>
            </a:extLst>
          </p:cNvPr>
          <p:cNvSpPr>
            <a:spLocks noGrp="1"/>
          </p:cNvSpPr>
          <p:nvPr>
            <p:ph type="title"/>
          </p:nvPr>
        </p:nvSpPr>
        <p:spPr>
          <a:xfrm>
            <a:off x="539751" y="303611"/>
            <a:ext cx="5861049" cy="647960"/>
          </a:xfrm>
        </p:spPr>
        <p:txBody>
          <a:bodyPr/>
          <a:lstStyle/>
          <a:p>
            <a:r>
              <a:rPr lang="es-ES"/>
              <a:t>HiKu6 &amp; BiHiKu6</a:t>
            </a:r>
            <a:br>
              <a:rPr lang="es-ES"/>
            </a:br>
            <a:r>
              <a:rPr lang="es-ES" sz="1400"/>
              <a:t>Serie 6</a:t>
            </a:r>
            <a:endParaRPr lang="es-ES"/>
          </a:p>
        </p:txBody>
      </p:sp>
      <p:sp>
        <p:nvSpPr>
          <p:cNvPr id="19" name="文本框 4">
            <a:extLst>
              <a:ext uri="{FF2B5EF4-FFF2-40B4-BE49-F238E27FC236}">
                <a16:creationId xmlns:a16="http://schemas.microsoft.com/office/drawing/2014/main" id="{F5B116D1-DA66-42A5-BF5B-407707AD3E9A}"/>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540 </a:t>
            </a:r>
            <a:r>
              <a:rPr lang="es-ES" altLang="zh-CN" sz="3600" b="1" err="1">
                <a:solidFill>
                  <a:srgbClr val="C00000"/>
                </a:solidFill>
                <a:latin typeface="+mn-ea"/>
              </a:rPr>
              <a:t>Wp</a:t>
            </a:r>
            <a:endParaRPr lang="es-ES" altLang="zh-CN" sz="3600" b="1">
              <a:solidFill>
                <a:srgbClr val="C00000"/>
              </a:solidFill>
              <a:latin typeface="+mn-ea"/>
            </a:endParaRPr>
          </a:p>
        </p:txBody>
      </p:sp>
      <p:sp>
        <p:nvSpPr>
          <p:cNvPr id="20" name="矩形 6">
            <a:extLst>
              <a:ext uri="{FF2B5EF4-FFF2-40B4-BE49-F238E27FC236}">
                <a16:creationId xmlns:a16="http://schemas.microsoft.com/office/drawing/2014/main" id="{040A3B26-3B4E-47D8-B9E8-2FF2F446ECD7}"/>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21.3% </a:t>
            </a:r>
          </a:p>
        </p:txBody>
      </p:sp>
      <p:sp>
        <p:nvSpPr>
          <p:cNvPr id="23" name="文本框 7">
            <a:extLst>
              <a:ext uri="{FF2B5EF4-FFF2-40B4-BE49-F238E27FC236}">
                <a16:creationId xmlns:a16="http://schemas.microsoft.com/office/drawing/2014/main" id="{1C291AD8-5DFD-4F1F-AB28-EB6B7AF8A12A}"/>
              </a:ext>
            </a:extLst>
          </p:cNvPr>
          <p:cNvSpPr txBox="1"/>
          <p:nvPr/>
        </p:nvSpPr>
        <p:spPr>
          <a:xfrm>
            <a:off x="5139898" y="2028478"/>
            <a:ext cx="1627369" cy="300082"/>
          </a:xfrm>
          <a:prstGeom prst="rect">
            <a:avLst/>
          </a:prstGeom>
          <a:noFill/>
        </p:spPr>
        <p:txBody>
          <a:bodyPr wrap="none" rtlCol="0">
            <a:spAutoFit/>
          </a:bodyPr>
          <a:lstStyle/>
          <a:p>
            <a:pPr>
              <a:defRPr/>
            </a:pPr>
            <a:r>
              <a:rPr lang="es-ES" altLang="zh-CN" sz="1350">
                <a:solidFill>
                  <a:prstClr val="white">
                    <a:lumMod val="50000"/>
                  </a:prstClr>
                </a:solidFill>
                <a:latin typeface="+mn-ea"/>
              </a:rPr>
              <a:t>Potencia de Salida</a:t>
            </a:r>
          </a:p>
        </p:txBody>
      </p:sp>
      <p:sp>
        <p:nvSpPr>
          <p:cNvPr id="24" name="文本框 8">
            <a:extLst>
              <a:ext uri="{FF2B5EF4-FFF2-40B4-BE49-F238E27FC236}">
                <a16:creationId xmlns:a16="http://schemas.microsoft.com/office/drawing/2014/main" id="{CDE303E3-AD64-462D-B839-EC0A4D61BD85}"/>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a:solidFill>
                  <a:prstClr val="white">
                    <a:lumMod val="50000"/>
                  </a:prstClr>
                </a:solidFill>
                <a:latin typeface="+mn-ea"/>
              </a:rPr>
              <a:t>Eficiencia</a:t>
            </a:r>
          </a:p>
        </p:txBody>
      </p:sp>
      <p:sp>
        <p:nvSpPr>
          <p:cNvPr id="25" name="文本框 9">
            <a:extLst>
              <a:ext uri="{FF2B5EF4-FFF2-40B4-BE49-F238E27FC236}">
                <a16:creationId xmlns:a16="http://schemas.microsoft.com/office/drawing/2014/main" id="{2EBA4034-50A2-4E45-805D-B507B56E3135}"/>
              </a:ext>
            </a:extLst>
          </p:cNvPr>
          <p:cNvSpPr txBox="1"/>
          <p:nvPr/>
        </p:nvSpPr>
        <p:spPr>
          <a:xfrm>
            <a:off x="5139898" y="2572792"/>
            <a:ext cx="3240360" cy="1434560"/>
          </a:xfrm>
          <a:prstGeom prst="rect">
            <a:avLst/>
          </a:prstGeom>
          <a:noFill/>
        </p:spPr>
        <p:txBody>
          <a:bodyPr wrap="square" numCol="1" rtlCol="0">
            <a:spAutoFit/>
          </a:bodyPr>
          <a:lstStyle/>
          <a:p>
            <a:pPr>
              <a:lnSpc>
                <a:spcPct val="150000"/>
              </a:lnSpc>
              <a:defRPr/>
            </a:pPr>
            <a:r>
              <a:rPr lang="es-ES" altLang="zh-CN" sz="1500">
                <a:latin typeface="+mn-ea"/>
              </a:rPr>
              <a:t>Células de </a:t>
            </a:r>
            <a:r>
              <a:rPr lang="es-ES" altLang="zh-CN" sz="1500" b="1" i="1">
                <a:latin typeface="+mn-ea"/>
              </a:rPr>
              <a:t>182 mm</a:t>
            </a:r>
          </a:p>
          <a:p>
            <a:pPr>
              <a:lnSpc>
                <a:spcPct val="150000"/>
              </a:lnSpc>
              <a:defRPr/>
            </a:pPr>
            <a:r>
              <a:rPr lang="es-ES" altLang="zh-CN" sz="1500">
                <a:latin typeface="+mn-ea"/>
              </a:rPr>
              <a:t>Tecnología “dual-</a:t>
            </a:r>
            <a:r>
              <a:rPr lang="es-ES" altLang="zh-CN" sz="1500" err="1">
                <a:latin typeface="+mn-ea"/>
              </a:rPr>
              <a:t>cell</a:t>
            </a:r>
            <a:r>
              <a:rPr lang="es-ES" altLang="zh-CN" sz="1500">
                <a:latin typeface="+mn-ea"/>
              </a:rPr>
              <a:t>” (o “half-cell”) Formato de 144 células</a:t>
            </a:r>
          </a:p>
          <a:p>
            <a:pPr>
              <a:lnSpc>
                <a:spcPct val="150000"/>
              </a:lnSpc>
              <a:defRPr/>
            </a:pPr>
            <a:r>
              <a:rPr lang="es-ES" altLang="zh-CN" sz="1500">
                <a:latin typeface="+mn-ea"/>
              </a:rPr>
              <a:t>Monofacial y Bifacial </a:t>
            </a:r>
          </a:p>
        </p:txBody>
      </p:sp>
    </p:spTree>
    <p:extLst>
      <p:ext uri="{BB962C8B-B14F-4D97-AF65-F5344CB8AC3E}">
        <p14:creationId xmlns:p14="http://schemas.microsoft.com/office/powerpoint/2010/main" val="337801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5D7A389-1EF1-4900-83B9-415D6A626114}"/>
              </a:ext>
            </a:extLst>
          </p:cNvPr>
          <p:cNvSpPr/>
          <p:nvPr/>
        </p:nvSpPr>
        <p:spPr>
          <a:xfrm rot="16200000">
            <a:off x="-69450" y="2721896"/>
            <a:ext cx="951784" cy="253916"/>
          </a:xfrm>
          <a:prstGeom prst="rect">
            <a:avLst/>
          </a:prstGeom>
        </p:spPr>
        <p:txBody>
          <a:bodyPr wrap="square">
            <a:spAutoFit/>
          </a:bodyPr>
          <a:lstStyle/>
          <a:p>
            <a:pPr algn="ctr"/>
            <a:r>
              <a:rPr lang="en-US" altLang="zh-CN" sz="1050">
                <a:solidFill>
                  <a:schemeClr val="tx1">
                    <a:lumMod val="85000"/>
                    <a:lumOff val="15000"/>
                  </a:schemeClr>
                </a:solidFill>
                <a:latin typeface="+mn-ea"/>
              </a:rPr>
              <a:t>2172 mm</a:t>
            </a:r>
            <a:endParaRPr lang="zh-CN" altLang="en-US" sz="105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855059" y="1166426"/>
            <a:ext cx="1109281" cy="253916"/>
          </a:xfrm>
          <a:prstGeom prst="rect">
            <a:avLst/>
          </a:prstGeom>
        </p:spPr>
        <p:txBody>
          <a:bodyPr wrap="square">
            <a:spAutoFit/>
          </a:bodyPr>
          <a:lstStyle/>
          <a:p>
            <a:pPr algn="ctr"/>
            <a:r>
              <a:rPr lang="en-US" altLang="zh-CN" sz="1050">
                <a:solidFill>
                  <a:schemeClr val="tx1">
                    <a:lumMod val="85000"/>
                    <a:lumOff val="15000"/>
                  </a:schemeClr>
                </a:solidFill>
                <a:latin typeface="+mn-ea"/>
              </a:rPr>
              <a:t>1303 mm </a:t>
            </a:r>
            <a:endParaRPr lang="zh-CN" altLang="en-US" sz="1050">
              <a:solidFill>
                <a:schemeClr val="tx1">
                  <a:lumMod val="85000"/>
                  <a:lumOff val="15000"/>
                </a:schemeClr>
              </a:solidFill>
              <a:latin typeface="+mn-ea"/>
            </a:endParaRPr>
          </a:p>
        </p:txBody>
      </p:sp>
      <p:pic>
        <p:nvPicPr>
          <p:cNvPr id="4" name="Imagem 3" descr="Padrão do plano de fundo&#10;&#10;Descrição gerada automaticamente">
            <a:extLst>
              <a:ext uri="{FF2B5EF4-FFF2-40B4-BE49-F238E27FC236}">
                <a16:creationId xmlns:a16="http://schemas.microsoft.com/office/drawing/2014/main" id="{873C5E13-07FA-4351-84EA-4D2EC769F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90386"/>
            <a:ext cx="1752600" cy="2916936"/>
          </a:xfrm>
          <a:prstGeom prst="rect">
            <a:avLst/>
          </a:prstGeom>
        </p:spPr>
      </p:pic>
      <p:sp>
        <p:nvSpPr>
          <p:cNvPr id="6" name="CaixaDeTexto 5">
            <a:extLst>
              <a:ext uri="{FF2B5EF4-FFF2-40B4-BE49-F238E27FC236}">
                <a16:creationId xmlns:a16="http://schemas.microsoft.com/office/drawing/2014/main" id="{C84E6AD6-3DE9-4BC9-A051-E2EE5EC64FBB}"/>
              </a:ext>
            </a:extLst>
          </p:cNvPr>
          <p:cNvSpPr txBox="1"/>
          <p:nvPr/>
        </p:nvSpPr>
        <p:spPr>
          <a:xfrm>
            <a:off x="2685080" y="4307322"/>
            <a:ext cx="1522367" cy="553998"/>
          </a:xfrm>
          <a:prstGeom prst="rect">
            <a:avLst/>
          </a:prstGeom>
          <a:noFill/>
        </p:spPr>
        <p:txBody>
          <a:bodyPr wrap="square" rtlCol="0">
            <a:spAutoFit/>
          </a:bodyPr>
          <a:lstStyle/>
          <a:p>
            <a:r>
              <a:rPr lang="pt-BR" sz="1000"/>
              <a:t>CS7N-MS</a:t>
            </a:r>
          </a:p>
          <a:p>
            <a:r>
              <a:rPr lang="pt-BR" sz="1000"/>
              <a:t>CS7N-MB-AG</a:t>
            </a:r>
          </a:p>
          <a:p>
            <a:r>
              <a:rPr lang="pt-BR" sz="1000"/>
              <a:t>640 – 665 Wp</a:t>
            </a:r>
          </a:p>
        </p:txBody>
      </p:sp>
      <p:sp>
        <p:nvSpPr>
          <p:cNvPr id="13" name="CaixaDeTexto 12">
            <a:extLst>
              <a:ext uri="{FF2B5EF4-FFF2-40B4-BE49-F238E27FC236}">
                <a16:creationId xmlns:a16="http://schemas.microsoft.com/office/drawing/2014/main" id="{9B99CDA2-DAA5-4C08-B356-1086FCE80F6D}"/>
              </a:ext>
            </a:extLst>
          </p:cNvPr>
          <p:cNvSpPr txBox="1"/>
          <p:nvPr/>
        </p:nvSpPr>
        <p:spPr>
          <a:xfrm>
            <a:off x="434058" y="4307322"/>
            <a:ext cx="1522367" cy="553998"/>
          </a:xfrm>
          <a:prstGeom prst="rect">
            <a:avLst/>
          </a:prstGeom>
          <a:noFill/>
        </p:spPr>
        <p:txBody>
          <a:bodyPr wrap="square" rtlCol="0">
            <a:spAutoFit/>
          </a:bodyPr>
          <a:lstStyle/>
          <a:p>
            <a:r>
              <a:rPr lang="pt-BR" sz="1000"/>
              <a:t>CS7L-MS</a:t>
            </a:r>
          </a:p>
          <a:p>
            <a:r>
              <a:rPr lang="pt-BR" sz="1000"/>
              <a:t>CS7L-MB-AG</a:t>
            </a:r>
          </a:p>
          <a:p>
            <a:r>
              <a:rPr lang="pt-BR" sz="1000"/>
              <a:t>570 – 595 Wp</a:t>
            </a:r>
          </a:p>
        </p:txBody>
      </p:sp>
      <p:pic>
        <p:nvPicPr>
          <p:cNvPr id="32" name="Imagem 31" descr="Padrão do plano de fundo&#10;&#10;Descrição gerada automaticamente">
            <a:extLst>
              <a:ext uri="{FF2B5EF4-FFF2-40B4-BE49-F238E27FC236}">
                <a16:creationId xmlns:a16="http://schemas.microsoft.com/office/drawing/2014/main" id="{9D174604-C9E1-45E8-AAEB-D1C6C93D9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243" y="1106922"/>
            <a:ext cx="1752600" cy="3200400"/>
          </a:xfrm>
          <a:prstGeom prst="rect">
            <a:avLst/>
          </a:prstGeom>
        </p:spPr>
      </p:pic>
      <p:sp>
        <p:nvSpPr>
          <p:cNvPr id="34" name="矩形 13">
            <a:extLst>
              <a:ext uri="{FF2B5EF4-FFF2-40B4-BE49-F238E27FC236}">
                <a16:creationId xmlns:a16="http://schemas.microsoft.com/office/drawing/2014/main" id="{4AAC4B2E-8220-4452-A77D-5E1EEAD0D98B}"/>
              </a:ext>
            </a:extLst>
          </p:cNvPr>
          <p:cNvSpPr/>
          <p:nvPr/>
        </p:nvSpPr>
        <p:spPr>
          <a:xfrm rot="16200000">
            <a:off x="2124505" y="2580164"/>
            <a:ext cx="951784" cy="253916"/>
          </a:xfrm>
          <a:prstGeom prst="rect">
            <a:avLst/>
          </a:prstGeom>
        </p:spPr>
        <p:txBody>
          <a:bodyPr wrap="square">
            <a:spAutoFit/>
          </a:bodyPr>
          <a:lstStyle/>
          <a:p>
            <a:pPr algn="ctr"/>
            <a:r>
              <a:rPr lang="en-US" altLang="zh-CN" sz="1050">
                <a:solidFill>
                  <a:schemeClr val="tx1">
                    <a:lumMod val="85000"/>
                    <a:lumOff val="15000"/>
                  </a:schemeClr>
                </a:solidFill>
                <a:latin typeface="+mn-ea"/>
              </a:rPr>
              <a:t>2384 mm</a:t>
            </a:r>
            <a:endParaRPr lang="zh-CN" altLang="en-US" sz="1050">
              <a:solidFill>
                <a:schemeClr val="tx1">
                  <a:lumMod val="85000"/>
                  <a:lumOff val="15000"/>
                </a:schemeClr>
              </a:solidFill>
              <a:latin typeface="+mn-ea"/>
            </a:endParaRPr>
          </a:p>
        </p:txBody>
      </p:sp>
      <p:sp>
        <p:nvSpPr>
          <p:cNvPr id="36" name="矩形 14">
            <a:extLst>
              <a:ext uri="{FF2B5EF4-FFF2-40B4-BE49-F238E27FC236}">
                <a16:creationId xmlns:a16="http://schemas.microsoft.com/office/drawing/2014/main" id="{9B99FA7D-BAB9-4688-9D6B-C86DD4989F20}"/>
              </a:ext>
            </a:extLst>
          </p:cNvPr>
          <p:cNvSpPr/>
          <p:nvPr/>
        </p:nvSpPr>
        <p:spPr>
          <a:xfrm>
            <a:off x="3005201" y="900797"/>
            <a:ext cx="1109281" cy="253916"/>
          </a:xfrm>
          <a:prstGeom prst="rect">
            <a:avLst/>
          </a:prstGeom>
        </p:spPr>
        <p:txBody>
          <a:bodyPr wrap="square">
            <a:spAutoFit/>
          </a:bodyPr>
          <a:lstStyle/>
          <a:p>
            <a:pPr algn="ctr"/>
            <a:r>
              <a:rPr lang="en-US" altLang="zh-CN" sz="1050">
                <a:solidFill>
                  <a:schemeClr val="tx1">
                    <a:lumMod val="85000"/>
                    <a:lumOff val="15000"/>
                  </a:schemeClr>
                </a:solidFill>
                <a:latin typeface="+mn-ea"/>
              </a:rPr>
              <a:t>1303 mm </a:t>
            </a:r>
            <a:endParaRPr lang="zh-CN" altLang="en-US" sz="1050">
              <a:solidFill>
                <a:schemeClr val="tx1">
                  <a:lumMod val="85000"/>
                  <a:lumOff val="15000"/>
                </a:schemeClr>
              </a:solidFill>
              <a:latin typeface="+mn-ea"/>
            </a:endParaRPr>
          </a:p>
        </p:txBody>
      </p:sp>
      <p:sp>
        <p:nvSpPr>
          <p:cNvPr id="18" name="文本框 4">
            <a:extLst>
              <a:ext uri="{FF2B5EF4-FFF2-40B4-BE49-F238E27FC236}">
                <a16:creationId xmlns:a16="http://schemas.microsoft.com/office/drawing/2014/main" id="{75468851-90E4-49AB-A6CC-B9EE8546BFCA}"/>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665 Wp</a:t>
            </a:r>
          </a:p>
        </p:txBody>
      </p:sp>
      <p:sp>
        <p:nvSpPr>
          <p:cNvPr id="19" name="矩形 6">
            <a:extLst>
              <a:ext uri="{FF2B5EF4-FFF2-40B4-BE49-F238E27FC236}">
                <a16:creationId xmlns:a16="http://schemas.microsoft.com/office/drawing/2014/main" id="{F09664E2-F374-49C4-8C8E-1A82BF6F4461}"/>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21.4% </a:t>
            </a:r>
          </a:p>
        </p:txBody>
      </p:sp>
      <p:sp>
        <p:nvSpPr>
          <p:cNvPr id="20" name="文本框 7">
            <a:extLst>
              <a:ext uri="{FF2B5EF4-FFF2-40B4-BE49-F238E27FC236}">
                <a16:creationId xmlns:a16="http://schemas.microsoft.com/office/drawing/2014/main" id="{01521F09-95DA-40EF-93AA-D97160D4F3AD}"/>
              </a:ext>
            </a:extLst>
          </p:cNvPr>
          <p:cNvSpPr txBox="1"/>
          <p:nvPr/>
        </p:nvSpPr>
        <p:spPr>
          <a:xfrm>
            <a:off x="5139898" y="2028478"/>
            <a:ext cx="1627369" cy="300082"/>
          </a:xfrm>
          <a:prstGeom prst="rect">
            <a:avLst/>
          </a:prstGeom>
          <a:noFill/>
        </p:spPr>
        <p:txBody>
          <a:bodyPr wrap="none" rtlCol="0">
            <a:spAutoFit/>
          </a:bodyPr>
          <a:lstStyle/>
          <a:p>
            <a:pPr>
              <a:defRPr/>
            </a:pPr>
            <a:r>
              <a:rPr lang="es-ES" altLang="zh-CN" sz="1350">
                <a:solidFill>
                  <a:prstClr val="white">
                    <a:lumMod val="50000"/>
                  </a:prstClr>
                </a:solidFill>
                <a:latin typeface="+mn-ea"/>
              </a:rPr>
              <a:t>Potencia de Salida</a:t>
            </a:r>
          </a:p>
        </p:txBody>
      </p:sp>
      <p:sp>
        <p:nvSpPr>
          <p:cNvPr id="21" name="文本框 8">
            <a:extLst>
              <a:ext uri="{FF2B5EF4-FFF2-40B4-BE49-F238E27FC236}">
                <a16:creationId xmlns:a16="http://schemas.microsoft.com/office/drawing/2014/main" id="{23A33309-6EEB-4C32-97C7-B6635B952D2E}"/>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a:solidFill>
                  <a:prstClr val="white">
                    <a:lumMod val="50000"/>
                  </a:prstClr>
                </a:solidFill>
                <a:latin typeface="+mn-ea"/>
              </a:rPr>
              <a:t>Eficiencia</a:t>
            </a:r>
          </a:p>
        </p:txBody>
      </p:sp>
      <p:sp>
        <p:nvSpPr>
          <p:cNvPr id="22" name="文本框 9">
            <a:extLst>
              <a:ext uri="{FF2B5EF4-FFF2-40B4-BE49-F238E27FC236}">
                <a16:creationId xmlns:a16="http://schemas.microsoft.com/office/drawing/2014/main" id="{577C252E-3DF3-4EFF-B67C-3CB4DC889BD3}"/>
              </a:ext>
            </a:extLst>
          </p:cNvPr>
          <p:cNvSpPr txBox="1"/>
          <p:nvPr/>
        </p:nvSpPr>
        <p:spPr>
          <a:xfrm>
            <a:off x="5139898" y="2572792"/>
            <a:ext cx="3240360" cy="1434560"/>
          </a:xfrm>
          <a:prstGeom prst="rect">
            <a:avLst/>
          </a:prstGeom>
          <a:noFill/>
        </p:spPr>
        <p:txBody>
          <a:bodyPr wrap="square" numCol="1" rtlCol="0">
            <a:spAutoFit/>
          </a:bodyPr>
          <a:lstStyle/>
          <a:p>
            <a:pPr>
              <a:lnSpc>
                <a:spcPct val="150000"/>
              </a:lnSpc>
              <a:defRPr/>
            </a:pPr>
            <a:r>
              <a:rPr lang="es-ES" altLang="zh-CN" sz="1500">
                <a:latin typeface="+mn-ea"/>
              </a:rPr>
              <a:t>Células de </a:t>
            </a:r>
            <a:r>
              <a:rPr lang="es-ES" altLang="zh-CN" sz="1500" b="1" i="1">
                <a:latin typeface="+mn-ea"/>
              </a:rPr>
              <a:t>210 mm</a:t>
            </a:r>
          </a:p>
          <a:p>
            <a:pPr>
              <a:lnSpc>
                <a:spcPct val="150000"/>
              </a:lnSpc>
              <a:defRPr/>
            </a:pPr>
            <a:r>
              <a:rPr lang="es-ES" altLang="zh-CN" sz="1500">
                <a:latin typeface="+mn-ea"/>
              </a:rPr>
              <a:t>Tecnología “dual-</a:t>
            </a:r>
            <a:r>
              <a:rPr lang="es-ES" altLang="zh-CN" sz="1500" err="1">
                <a:latin typeface="+mn-ea"/>
              </a:rPr>
              <a:t>cell</a:t>
            </a:r>
            <a:r>
              <a:rPr lang="es-ES" altLang="zh-CN" sz="1500">
                <a:latin typeface="+mn-ea"/>
              </a:rPr>
              <a:t>” (o “half-cell”) Formato de 120 y 132 células</a:t>
            </a:r>
          </a:p>
          <a:p>
            <a:pPr>
              <a:lnSpc>
                <a:spcPct val="150000"/>
              </a:lnSpc>
              <a:defRPr/>
            </a:pPr>
            <a:r>
              <a:rPr lang="es-ES" altLang="zh-CN" sz="1500">
                <a:latin typeface="+mn-ea"/>
              </a:rPr>
              <a:t>Monofacial y Bifacial </a:t>
            </a:r>
          </a:p>
        </p:txBody>
      </p:sp>
      <p:sp>
        <p:nvSpPr>
          <p:cNvPr id="23" name="Título 1">
            <a:extLst>
              <a:ext uri="{FF2B5EF4-FFF2-40B4-BE49-F238E27FC236}">
                <a16:creationId xmlns:a16="http://schemas.microsoft.com/office/drawing/2014/main" id="{F3BEDC0E-772A-4047-BA05-CAF04E32486B}"/>
              </a:ext>
            </a:extLst>
          </p:cNvPr>
          <p:cNvSpPr>
            <a:spLocks noGrp="1"/>
          </p:cNvSpPr>
          <p:nvPr>
            <p:ph type="title"/>
          </p:nvPr>
        </p:nvSpPr>
        <p:spPr>
          <a:xfrm>
            <a:off x="539751" y="303611"/>
            <a:ext cx="5861049" cy="647960"/>
          </a:xfrm>
        </p:spPr>
        <p:txBody>
          <a:bodyPr/>
          <a:lstStyle/>
          <a:p>
            <a:r>
              <a:rPr lang="es-ES"/>
              <a:t>HiKu7 &amp; BiHiKu7</a:t>
            </a:r>
            <a:br>
              <a:rPr lang="es-ES"/>
            </a:br>
            <a:r>
              <a:rPr lang="es-ES" sz="1400"/>
              <a:t>Serie 7</a:t>
            </a:r>
            <a:endParaRPr lang="es-ES"/>
          </a:p>
        </p:txBody>
      </p:sp>
    </p:spTree>
    <p:extLst>
      <p:ext uri="{BB962C8B-B14F-4D97-AF65-F5344CB8AC3E}">
        <p14:creationId xmlns:p14="http://schemas.microsoft.com/office/powerpoint/2010/main" val="60044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83003662-DB62-41E2-9ADD-7B3D1B7095FA}"/>
              </a:ext>
            </a:extLst>
          </p:cNvPr>
          <p:cNvGrpSpPr/>
          <p:nvPr/>
        </p:nvGrpSpPr>
        <p:grpSpPr>
          <a:xfrm>
            <a:off x="1524000" y="1270339"/>
            <a:ext cx="4158314" cy="1721945"/>
            <a:chOff x="1547812" y="1522654"/>
            <a:chExt cx="4158314" cy="1721945"/>
          </a:xfrm>
        </p:grpSpPr>
        <p:sp>
          <p:nvSpPr>
            <p:cNvPr id="5" name="Richtungspfeil 20"/>
            <p:cNvSpPr>
              <a:spLocks noChangeArrowheads="1"/>
            </p:cNvSpPr>
            <p:nvPr/>
          </p:nvSpPr>
          <p:spPr bwMode="gray">
            <a:xfrm>
              <a:off x="1547812" y="1522654"/>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pPr>
                <a:defRPr/>
              </a:pPr>
              <a:r>
                <a:rPr lang="es-ES" sz="1200">
                  <a:solidFill>
                    <a:schemeClr val="bg1"/>
                  </a:solidFill>
                  <a:latin typeface="Noto Sans"/>
                  <a:ea typeface="ＭＳ Ｐゴシック" charset="0"/>
                  <a:cs typeface="Noto Sans" charset="0"/>
                </a:rPr>
                <a:t>Portfolio - Módulos</a:t>
              </a:r>
            </a:p>
          </p:txBody>
        </p:sp>
        <p:sp>
          <p:nvSpPr>
            <p:cNvPr id="7" name="Richtungspfeil 7"/>
            <p:cNvSpPr>
              <a:spLocks noChangeArrowheads="1"/>
            </p:cNvSpPr>
            <p:nvPr/>
          </p:nvSpPr>
          <p:spPr bwMode="gray">
            <a:xfrm>
              <a:off x="1547812" y="1958723"/>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Portfolio - Inversores</a:t>
              </a:r>
            </a:p>
          </p:txBody>
        </p:sp>
        <p:sp>
          <p:nvSpPr>
            <p:cNvPr id="4" name="Richtungspfeil 7">
              <a:extLst>
                <a:ext uri="{FF2B5EF4-FFF2-40B4-BE49-F238E27FC236}">
                  <a16:creationId xmlns:a16="http://schemas.microsoft.com/office/drawing/2014/main" id="{A17D783C-B4EB-4F52-A704-D3F15322ECC2}"/>
                </a:ext>
              </a:extLst>
            </p:cNvPr>
            <p:cNvSpPr>
              <a:spLocks noChangeArrowheads="1"/>
            </p:cNvSpPr>
            <p:nvPr/>
          </p:nvSpPr>
          <p:spPr bwMode="gray">
            <a:xfrm>
              <a:off x="1547812" y="2399161"/>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Dimensionamiento &amp; Optimización</a:t>
              </a:r>
            </a:p>
          </p:txBody>
        </p:sp>
        <p:sp>
          <p:nvSpPr>
            <p:cNvPr id="10" name="Richtungspfeil 7">
              <a:extLst>
                <a:ext uri="{FF2B5EF4-FFF2-40B4-BE49-F238E27FC236}">
                  <a16:creationId xmlns:a16="http://schemas.microsoft.com/office/drawing/2014/main" id="{43F0A9A2-5C48-4892-9FAF-86F74FDB7B6A}"/>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Conclusiones</a:t>
              </a:r>
            </a:p>
          </p:txBody>
        </p:sp>
      </p:grpSp>
      <p:sp>
        <p:nvSpPr>
          <p:cNvPr id="11" name="Titel 5">
            <a:extLst>
              <a:ext uri="{FF2B5EF4-FFF2-40B4-BE49-F238E27FC236}">
                <a16:creationId xmlns:a16="http://schemas.microsoft.com/office/drawing/2014/main" id="{93D26C59-2D5E-4942-9D7C-EEB81CDE3491}"/>
              </a:ext>
            </a:extLst>
          </p:cNvPr>
          <p:cNvSpPr>
            <a:spLocks noGrp="1"/>
          </p:cNvSpPr>
          <p:nvPr>
            <p:ph type="title"/>
          </p:nvPr>
        </p:nvSpPr>
        <p:spPr bwMode="gray">
          <a:xfrm>
            <a:off x="359533" y="303611"/>
            <a:ext cx="5965067" cy="647960"/>
          </a:xfrm>
        </p:spPr>
        <p:txBody>
          <a:bodyPr/>
          <a:lstStyle/>
          <a:p>
            <a:r>
              <a:rPr lang="es-ES"/>
              <a:t>Contenido</a:t>
            </a:r>
            <a:endParaRPr lang="pt-BR"/>
          </a:p>
        </p:txBody>
      </p:sp>
    </p:spTree>
    <p:extLst>
      <p:ext uri="{BB962C8B-B14F-4D97-AF65-F5344CB8AC3E}">
        <p14:creationId xmlns:p14="http://schemas.microsoft.com/office/powerpoint/2010/main" val="341033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9F58-5DD8-439D-B704-94D77E0B0E6A}"/>
              </a:ext>
            </a:extLst>
          </p:cNvPr>
          <p:cNvSpPr>
            <a:spLocks noGrp="1"/>
          </p:cNvSpPr>
          <p:nvPr>
            <p:ph type="title"/>
          </p:nvPr>
        </p:nvSpPr>
        <p:spPr>
          <a:xfrm>
            <a:off x="539751" y="265904"/>
            <a:ext cx="5861049" cy="647960"/>
          </a:xfrm>
        </p:spPr>
        <p:txBody>
          <a:bodyPr/>
          <a:lstStyle/>
          <a:p>
            <a:r>
              <a:rPr lang="es-ES"/>
              <a:t>Portfolio – Nueva generación</a:t>
            </a:r>
          </a:p>
        </p:txBody>
      </p:sp>
      <mc:AlternateContent xmlns:mc="http://schemas.openxmlformats.org/markup-compatibility/2006">
        <mc:Choice xmlns:psuz="http://schemas.microsoft.com/office/powerpoint/2016/summaryzoom" Requires="psuz">
          <p:graphicFrame>
            <p:nvGraphicFramePr>
              <p:cNvPr id="5" name="Zoom do Resumo 4">
                <a:extLst>
                  <a:ext uri="{FF2B5EF4-FFF2-40B4-BE49-F238E27FC236}">
                    <a16:creationId xmlns:a16="http://schemas.microsoft.com/office/drawing/2014/main" id="{07086A9C-ABDD-4335-97EE-BA7EF8A116BD}"/>
                  </a:ext>
                </a:extLst>
              </p:cNvPr>
              <p:cNvGraphicFramePr>
                <a:graphicFrameLocks noChangeAspect="1"/>
              </p:cNvGraphicFramePr>
              <p:nvPr>
                <p:extLst>
                  <p:ext uri="{D42A27DB-BD31-4B8C-83A1-F6EECF244321}">
                    <p14:modId xmlns:p14="http://schemas.microsoft.com/office/powerpoint/2010/main" val="3382655963"/>
                  </p:ext>
                </p:extLst>
              </p:nvPr>
            </p:nvGraphicFramePr>
            <p:xfrm>
              <a:off x="539750" y="1060450"/>
              <a:ext cx="8064500" cy="3617913"/>
            </p:xfrm>
            <a:graphic>
              <a:graphicData uri="http://schemas.microsoft.com/office/powerpoint/2016/summaryzoom">
                <psuz:summaryZm>
                  <psuz:summaryZmObj sectionId="{68522E1B-BA77-4593-A43D-9DBF97AD284F}" offsetFactorX="-12392" offsetFactorY="172">
                    <psuz:zmPr id="{9D05D48F-06E7-4F1D-BA3A-08296BAB5231}" returnToParent="0" transitionDur="1000">
                      <p166:blipFill xmlns:p166="http://schemas.microsoft.com/office/powerpoint/2016/6/main">
                        <a:blip r:embed="rId2"/>
                        <a:stretch>
                          <a:fillRect/>
                        </a:stretch>
                      </p166:blipFill>
                      <p166:spPr xmlns:p166="http://schemas.microsoft.com/office/powerpoint/2016/6/main">
                        <a:xfrm>
                          <a:off x="12695" y="405051"/>
                          <a:ext cx="2419349" cy="1360884"/>
                        </a:xfrm>
                        <a:prstGeom prst="rect">
                          <a:avLst/>
                        </a:prstGeom>
                        <a:ln w="3175">
                          <a:solidFill>
                            <a:prstClr val="ltGray"/>
                          </a:solidFill>
                        </a:ln>
                      </p166:spPr>
                    </psuz:zmPr>
                  </psuz:summaryZmObj>
                  <psuz:summaryZmObj sectionId="{688A0C3F-F086-44BA-9380-FD25096A9501}">
                    <psuz:zmPr id="{DC49FB9A-F679-4CED-91BB-9AEAB23CC560}" returnToParent="0" transitionDur="1000">
                      <p166:blipFill xmlns:p166="http://schemas.microsoft.com/office/powerpoint/2016/6/main">
                        <a:blip r:embed="rId3"/>
                        <a:stretch>
                          <a:fillRect/>
                        </a:stretch>
                      </p166:blipFill>
                      <p166:spPr xmlns:p166="http://schemas.microsoft.com/office/powerpoint/2016/6/main">
                        <a:xfrm>
                          <a:off x="2822576" y="402710"/>
                          <a:ext cx="2419349" cy="1360884"/>
                        </a:xfrm>
                        <a:prstGeom prst="rect">
                          <a:avLst/>
                        </a:prstGeom>
                        <a:ln w="3175">
                          <a:solidFill>
                            <a:prstClr val="ltGray"/>
                          </a:solidFill>
                        </a:ln>
                      </p166:spPr>
                    </psuz:zmPr>
                  </psuz:summaryZmObj>
                  <psuz:summaryZmObj sectionId="{A29F6CC1-DC79-40D2-B1FA-4DAACFC9F0FA}" offsetFactorX="12917" offsetFactorY="-870">
                    <psuz:zmPr id="{B92B93AF-3581-44B2-AC20-73CCF803D511}" returnToParent="0" transitionDur="1000">
                      <p166:blipFill xmlns:p166="http://schemas.microsoft.com/office/powerpoint/2016/6/main">
                        <a:blip r:embed="rId4"/>
                        <a:stretch>
                          <a:fillRect/>
                        </a:stretch>
                      </p166:blipFill>
                      <p166:spPr xmlns:p166="http://schemas.microsoft.com/office/powerpoint/2016/6/main">
                        <a:xfrm>
                          <a:off x="5645151" y="390870"/>
                          <a:ext cx="2419349" cy="1360884"/>
                        </a:xfrm>
                        <a:prstGeom prst="rect">
                          <a:avLst/>
                        </a:prstGeom>
                        <a:ln w="3175">
                          <a:solidFill>
                            <a:prstClr val="ltGray"/>
                          </a:solidFill>
                        </a:ln>
                      </p166:spPr>
                    </psuz:zmPr>
                  </psuz:summaryZmObj>
                  <psuz:summaryZmObj sectionId="{45A82406-41B4-4923-AFE1-7107E2635F9C}" offsetFactorX="-12917" offsetFactorY="29592">
                    <psuz:zmPr id="{88CF699F-6D56-4AB6-92D6-58644AD3C98E}" returnToParent="0" transitionDur="1000">
                      <p166:blipFill xmlns:p166="http://schemas.microsoft.com/office/powerpoint/2016/6/main">
                        <a:blip r:embed="rId5"/>
                        <a:stretch>
                          <a:fillRect/>
                        </a:stretch>
                      </p166:blipFill>
                      <p166:spPr xmlns:p166="http://schemas.microsoft.com/office/powerpoint/2016/6/main">
                        <a:xfrm>
                          <a:off x="0" y="2257029"/>
                          <a:ext cx="2419349" cy="1360884"/>
                        </a:xfrm>
                        <a:prstGeom prst="rect">
                          <a:avLst/>
                        </a:prstGeom>
                        <a:ln w="3175">
                          <a:solidFill>
                            <a:prstClr val="ltGray"/>
                          </a:solidFill>
                        </a:ln>
                      </p166:spPr>
                    </psuz:zmPr>
                  </psuz:summaryZmObj>
                  <psuz:summaryZmObj sectionId="{E204097F-F45F-4DE3-BD63-B3D704FB642C}" offsetFactorX="-262" offsetFactorY="28134">
                    <psuz:zmPr id="{C37627B2-A05B-4A7B-8DA3-605D6F405269}" returnToParent="0" transitionDur="1000">
                      <p166:blipFill xmlns:p166="http://schemas.microsoft.com/office/powerpoint/2016/6/main">
                        <a:blip r:embed="rId6"/>
                        <a:stretch>
                          <a:fillRect/>
                        </a:stretch>
                      </p166:blipFill>
                      <p166:spPr xmlns:p166="http://schemas.microsoft.com/office/powerpoint/2016/6/main">
                        <a:xfrm>
                          <a:off x="2816237" y="2237191"/>
                          <a:ext cx="2419349" cy="1360884"/>
                        </a:xfrm>
                        <a:prstGeom prst="rect">
                          <a:avLst/>
                        </a:prstGeom>
                        <a:ln w="3175">
                          <a:solidFill>
                            <a:prstClr val="ltGray"/>
                          </a:solidFill>
                        </a:ln>
                      </p166:spPr>
                    </psuz:zmPr>
                  </psuz:summaryZmObj>
                  <psuz:gridLayout/>
                </psuz:summaryZm>
              </a:graphicData>
            </a:graphic>
          </p:graphicFrame>
        </mc:Choice>
        <mc:Fallback>
          <p:grpSp>
            <p:nvGrpSpPr>
              <p:cNvPr id="5" name="Zoom do Resumo 4">
                <a:extLst>
                  <a:ext uri="{FF2B5EF4-FFF2-40B4-BE49-F238E27FC236}">
                    <a16:creationId xmlns:a16="http://schemas.microsoft.com/office/drawing/2014/main" id="{07086A9C-ABDD-4335-97EE-BA7EF8A116BD}"/>
                  </a:ext>
                </a:extLst>
              </p:cNvPr>
              <p:cNvGrpSpPr>
                <a:grpSpLocks noGrp="1" noUngrp="1" noRot="1" noChangeAspect="1" noMove="1" noResize="1"/>
              </p:cNvGrpSpPr>
              <p:nvPr/>
            </p:nvGrpSpPr>
            <p:grpSpPr>
              <a:xfrm>
                <a:off x="539750" y="1060450"/>
                <a:ext cx="8064500" cy="3617913"/>
                <a:chOff x="539750" y="1060450"/>
                <a:chExt cx="8064500" cy="3617913"/>
              </a:xfrm>
            </p:grpSpPr>
            <p:pic>
              <p:nvPicPr>
                <p:cNvPr id="3" name="Imagem 3">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552445" y="1465501"/>
                  <a:ext cx="2419349" cy="1360884"/>
                </a:xfrm>
                <a:prstGeom prst="rect">
                  <a:avLst/>
                </a:prstGeom>
                <a:ln w="3175">
                  <a:solidFill>
                    <a:prstClr val="ltGray"/>
                  </a:solidFill>
                </a:ln>
              </p:spPr>
            </p:pic>
            <p:pic>
              <p:nvPicPr>
                <p:cNvPr id="4" name="Imagem 4">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362326" y="1463160"/>
                  <a:ext cx="2419349" cy="1360884"/>
                </a:xfrm>
                <a:prstGeom prst="rect">
                  <a:avLst/>
                </a:prstGeom>
                <a:ln w="3175">
                  <a:solidFill>
                    <a:prstClr val="ltGray"/>
                  </a:solidFill>
                </a:ln>
              </p:spPr>
            </p:pic>
            <p:pic>
              <p:nvPicPr>
                <p:cNvPr id="11" name="Imagem 11">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184901" y="1451320"/>
                  <a:ext cx="2419349" cy="1360884"/>
                </a:xfrm>
                <a:prstGeom prst="rect">
                  <a:avLst/>
                </a:prstGeom>
                <a:ln w="3175">
                  <a:solidFill>
                    <a:prstClr val="ltGray"/>
                  </a:solidFill>
                </a:ln>
              </p:spPr>
            </p:pic>
            <p:pic>
              <p:nvPicPr>
                <p:cNvPr id="12" name="Imagem 12">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539750" y="3317479"/>
                  <a:ext cx="2419349" cy="1360884"/>
                </a:xfrm>
                <a:prstGeom prst="rect">
                  <a:avLst/>
                </a:prstGeom>
                <a:ln w="3175">
                  <a:solidFill>
                    <a:prstClr val="ltGray"/>
                  </a:solidFill>
                </a:ln>
              </p:spPr>
            </p:pic>
            <p:pic>
              <p:nvPicPr>
                <p:cNvPr id="13" name="Imagem 13">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3355987" y="3297641"/>
                  <a:ext cx="2419349" cy="1360884"/>
                </a:xfrm>
                <a:prstGeom prst="rect">
                  <a:avLst/>
                </a:prstGeom>
                <a:ln w="3175">
                  <a:solidFill>
                    <a:prstClr val="ltGray"/>
                  </a:solidFill>
                </a:ln>
              </p:spPr>
            </p:pic>
          </p:grpSp>
        </mc:Fallback>
      </mc:AlternateContent>
      <p:sp>
        <p:nvSpPr>
          <p:cNvPr id="6" name="CaixaDeTexto 5">
            <a:extLst>
              <a:ext uri="{FF2B5EF4-FFF2-40B4-BE49-F238E27FC236}">
                <a16:creationId xmlns:a16="http://schemas.microsoft.com/office/drawing/2014/main" id="{7A945C92-E3F1-4F4B-AEFB-044049C9261A}"/>
              </a:ext>
            </a:extLst>
          </p:cNvPr>
          <p:cNvSpPr txBox="1"/>
          <p:nvPr/>
        </p:nvSpPr>
        <p:spPr>
          <a:xfrm>
            <a:off x="539751" y="1105836"/>
            <a:ext cx="2432049" cy="307777"/>
          </a:xfrm>
          <a:prstGeom prst="rect">
            <a:avLst/>
          </a:prstGeom>
          <a:noFill/>
        </p:spPr>
        <p:txBody>
          <a:bodyPr wrap="square" rtlCol="0">
            <a:spAutoFit/>
          </a:bodyPr>
          <a:lstStyle/>
          <a:p>
            <a:pPr algn="ctr"/>
            <a:r>
              <a:rPr lang="es-ES">
                <a:solidFill>
                  <a:schemeClr val="bg2"/>
                </a:solidFill>
              </a:rPr>
              <a:t>Residencial</a:t>
            </a:r>
          </a:p>
        </p:txBody>
      </p:sp>
      <p:sp>
        <p:nvSpPr>
          <p:cNvPr id="7" name="CaixaDeTexto 6">
            <a:extLst>
              <a:ext uri="{FF2B5EF4-FFF2-40B4-BE49-F238E27FC236}">
                <a16:creationId xmlns:a16="http://schemas.microsoft.com/office/drawing/2014/main" id="{48BBFB4C-C0EC-459A-B1B7-912A4E9337C8}"/>
              </a:ext>
            </a:extLst>
          </p:cNvPr>
          <p:cNvSpPr txBox="1"/>
          <p:nvPr/>
        </p:nvSpPr>
        <p:spPr>
          <a:xfrm>
            <a:off x="3355976" y="1102539"/>
            <a:ext cx="2432049" cy="300082"/>
          </a:xfrm>
          <a:prstGeom prst="rect">
            <a:avLst/>
          </a:prstGeom>
          <a:noFill/>
        </p:spPr>
        <p:txBody>
          <a:bodyPr wrap="square" rtlCol="0">
            <a:spAutoFit/>
          </a:bodyPr>
          <a:lstStyle/>
          <a:p>
            <a:pPr algn="ctr"/>
            <a:r>
              <a:rPr lang="es-ES">
                <a:solidFill>
                  <a:schemeClr val="bg2"/>
                </a:solidFill>
              </a:rPr>
              <a:t>Comercial</a:t>
            </a:r>
          </a:p>
        </p:txBody>
      </p:sp>
      <p:sp>
        <p:nvSpPr>
          <p:cNvPr id="8" name="CaixaDeTexto 7">
            <a:extLst>
              <a:ext uri="{FF2B5EF4-FFF2-40B4-BE49-F238E27FC236}">
                <a16:creationId xmlns:a16="http://schemas.microsoft.com/office/drawing/2014/main" id="{06711584-68DD-400B-8491-65B892A4835D}"/>
              </a:ext>
            </a:extLst>
          </p:cNvPr>
          <p:cNvSpPr txBox="1"/>
          <p:nvPr/>
        </p:nvSpPr>
        <p:spPr>
          <a:xfrm>
            <a:off x="6172200" y="1098585"/>
            <a:ext cx="2432048" cy="300082"/>
          </a:xfrm>
          <a:prstGeom prst="rect">
            <a:avLst/>
          </a:prstGeom>
          <a:noFill/>
        </p:spPr>
        <p:txBody>
          <a:bodyPr wrap="square" rtlCol="0">
            <a:spAutoFit/>
          </a:bodyPr>
          <a:lstStyle/>
          <a:p>
            <a:pPr algn="ctr"/>
            <a:r>
              <a:rPr lang="es-ES">
                <a:solidFill>
                  <a:schemeClr val="bg2"/>
                </a:solidFill>
              </a:rPr>
              <a:t>Industrial</a:t>
            </a:r>
          </a:p>
        </p:txBody>
      </p:sp>
      <p:sp>
        <p:nvSpPr>
          <p:cNvPr id="9" name="CaixaDeTexto 8">
            <a:extLst>
              <a:ext uri="{FF2B5EF4-FFF2-40B4-BE49-F238E27FC236}">
                <a16:creationId xmlns:a16="http://schemas.microsoft.com/office/drawing/2014/main" id="{5235CAE0-6F74-4F79-AC04-24C3EE052E17}"/>
              </a:ext>
            </a:extLst>
          </p:cNvPr>
          <p:cNvSpPr txBox="1"/>
          <p:nvPr/>
        </p:nvSpPr>
        <p:spPr>
          <a:xfrm>
            <a:off x="539749" y="2959855"/>
            <a:ext cx="2432049" cy="300082"/>
          </a:xfrm>
          <a:prstGeom prst="rect">
            <a:avLst/>
          </a:prstGeom>
          <a:noFill/>
        </p:spPr>
        <p:txBody>
          <a:bodyPr wrap="square" rtlCol="0">
            <a:spAutoFit/>
          </a:bodyPr>
          <a:lstStyle/>
          <a:p>
            <a:pPr algn="ctr"/>
            <a:r>
              <a:rPr lang="es-ES">
                <a:solidFill>
                  <a:schemeClr val="bg2"/>
                </a:solidFill>
              </a:rPr>
              <a:t>Industrial &amp; Huertas</a:t>
            </a:r>
          </a:p>
        </p:txBody>
      </p:sp>
      <p:sp>
        <p:nvSpPr>
          <p:cNvPr id="10" name="CaixaDeTexto 9">
            <a:extLst>
              <a:ext uri="{FF2B5EF4-FFF2-40B4-BE49-F238E27FC236}">
                <a16:creationId xmlns:a16="http://schemas.microsoft.com/office/drawing/2014/main" id="{DB57839A-DF60-40BB-8CD0-212ADC3FFCEA}"/>
              </a:ext>
            </a:extLst>
          </p:cNvPr>
          <p:cNvSpPr txBox="1"/>
          <p:nvPr/>
        </p:nvSpPr>
        <p:spPr>
          <a:xfrm>
            <a:off x="3355976" y="2959855"/>
            <a:ext cx="2432049" cy="300082"/>
          </a:xfrm>
          <a:prstGeom prst="rect">
            <a:avLst/>
          </a:prstGeom>
          <a:noFill/>
        </p:spPr>
        <p:txBody>
          <a:bodyPr wrap="square" rtlCol="0">
            <a:spAutoFit/>
          </a:bodyPr>
          <a:lstStyle/>
          <a:p>
            <a:pPr algn="ctr"/>
            <a:r>
              <a:rPr lang="es-ES">
                <a:solidFill>
                  <a:schemeClr val="bg2"/>
                </a:solidFill>
              </a:rPr>
              <a:t>Huertas solares</a:t>
            </a:r>
          </a:p>
        </p:txBody>
      </p:sp>
    </p:spTree>
    <p:extLst>
      <p:ext uri="{BB962C8B-B14F-4D97-AF65-F5344CB8AC3E}">
        <p14:creationId xmlns:p14="http://schemas.microsoft.com/office/powerpoint/2010/main" val="426497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bwMode="gray"/>
        <p:txBody>
          <a:bodyPr/>
          <a:lstStyle/>
          <a:p>
            <a:r>
              <a:rPr lang="es-ES" altLang="de-DE"/>
              <a:t>Canadian Solar Inc. </a:t>
            </a:r>
          </a:p>
        </p:txBody>
      </p:sp>
      <p:sp>
        <p:nvSpPr>
          <p:cNvPr id="8" name="Inhaltsplatzhalter 7"/>
          <p:cNvSpPr>
            <a:spLocks noGrp="1"/>
          </p:cNvSpPr>
          <p:nvPr>
            <p:ph idx="1"/>
          </p:nvPr>
        </p:nvSpPr>
        <p:spPr bwMode="gray"/>
        <p:txBody>
          <a:bodyPr/>
          <a:lstStyle/>
          <a:p>
            <a:pPr lvl="1" algn="just"/>
            <a:r>
              <a:rPr lang="es-ES" altLang="zh-CN" noProof="0"/>
              <a:t>Fundada en el 2001 en Canadá, Canadian Solar Inc., (NASDAQ:CSIQ) es una de las mayores </a:t>
            </a:r>
            <a:r>
              <a:rPr lang="es-ES" altLang="zh-CN"/>
              <a:t>y</a:t>
            </a:r>
            <a:r>
              <a:rPr lang="es-ES" altLang="zh-CN" noProof="0"/>
              <a:t> más importantes empresas de energía solar del mundo. Actualmente es uno de los principales fabricantes de módulos solares y proyectos fotovoltaicos.</a:t>
            </a:r>
          </a:p>
        </p:txBody>
      </p:sp>
      <p:grpSp>
        <p:nvGrpSpPr>
          <p:cNvPr id="30" name="Agrupar 29">
            <a:extLst>
              <a:ext uri="{FF2B5EF4-FFF2-40B4-BE49-F238E27FC236}">
                <a16:creationId xmlns:a16="http://schemas.microsoft.com/office/drawing/2014/main" id="{D4E4C057-32EF-4C56-A004-CD13FA5D00C2}"/>
              </a:ext>
            </a:extLst>
          </p:cNvPr>
          <p:cNvGrpSpPr/>
          <p:nvPr/>
        </p:nvGrpSpPr>
        <p:grpSpPr>
          <a:xfrm>
            <a:off x="956665" y="1809750"/>
            <a:ext cx="7148514" cy="2310601"/>
            <a:chOff x="1009648" y="1762125"/>
            <a:chExt cx="7148514" cy="2310601"/>
          </a:xfrm>
        </p:grpSpPr>
        <p:pic>
          <p:nvPicPr>
            <p:cNvPr id="4" name="Imagem 3">
              <a:extLst>
                <a:ext uri="{FF2B5EF4-FFF2-40B4-BE49-F238E27FC236}">
                  <a16:creationId xmlns:a16="http://schemas.microsoft.com/office/drawing/2014/main" id="{174D89E7-7110-4F4B-B9CE-AEFE036696EF}"/>
                </a:ext>
              </a:extLst>
            </p:cNvPr>
            <p:cNvPicPr>
              <a:picLocks noChangeAspect="1"/>
            </p:cNvPicPr>
            <p:nvPr/>
          </p:nvPicPr>
          <p:blipFill>
            <a:blip r:embed="rId3"/>
            <a:stretch>
              <a:fillRect/>
            </a:stretch>
          </p:blipFill>
          <p:spPr>
            <a:xfrm>
              <a:off x="1009648" y="1762125"/>
              <a:ext cx="1143000" cy="895350"/>
            </a:xfrm>
            <a:prstGeom prst="rect">
              <a:avLst/>
            </a:prstGeom>
          </p:spPr>
        </p:pic>
        <p:pic>
          <p:nvPicPr>
            <p:cNvPr id="6" name="Imagem 5">
              <a:extLst>
                <a:ext uri="{FF2B5EF4-FFF2-40B4-BE49-F238E27FC236}">
                  <a16:creationId xmlns:a16="http://schemas.microsoft.com/office/drawing/2014/main" id="{058F80F1-D73E-4166-96B3-A15A9D06254E}"/>
                </a:ext>
              </a:extLst>
            </p:cNvPr>
            <p:cNvPicPr>
              <a:picLocks noChangeAspect="1"/>
            </p:cNvPicPr>
            <p:nvPr/>
          </p:nvPicPr>
          <p:blipFill>
            <a:blip r:embed="rId4"/>
            <a:stretch>
              <a:fillRect/>
            </a:stretch>
          </p:blipFill>
          <p:spPr>
            <a:xfrm>
              <a:off x="4114800" y="1809750"/>
              <a:ext cx="914400" cy="800100"/>
            </a:xfrm>
            <a:prstGeom prst="rect">
              <a:avLst/>
            </a:prstGeom>
          </p:spPr>
        </p:pic>
        <p:pic>
          <p:nvPicPr>
            <p:cNvPr id="10" name="Imagem 9">
              <a:extLst>
                <a:ext uri="{FF2B5EF4-FFF2-40B4-BE49-F238E27FC236}">
                  <a16:creationId xmlns:a16="http://schemas.microsoft.com/office/drawing/2014/main" id="{77909B76-4264-4C59-B6C0-E8E957615A80}"/>
                </a:ext>
              </a:extLst>
            </p:cNvPr>
            <p:cNvPicPr>
              <a:picLocks noChangeAspect="1"/>
            </p:cNvPicPr>
            <p:nvPr/>
          </p:nvPicPr>
          <p:blipFill>
            <a:blip r:embed="rId5"/>
            <a:stretch>
              <a:fillRect/>
            </a:stretch>
          </p:blipFill>
          <p:spPr>
            <a:xfrm>
              <a:off x="7191375" y="1790700"/>
              <a:ext cx="885825" cy="838200"/>
            </a:xfrm>
            <a:prstGeom prst="rect">
              <a:avLst/>
            </a:prstGeom>
          </p:spPr>
        </p:pic>
        <p:pic>
          <p:nvPicPr>
            <p:cNvPr id="12" name="Imagem 11">
              <a:extLst>
                <a:ext uri="{FF2B5EF4-FFF2-40B4-BE49-F238E27FC236}">
                  <a16:creationId xmlns:a16="http://schemas.microsoft.com/office/drawing/2014/main" id="{23C3C16D-0D9F-4C6A-8479-33047EAF8F6C}"/>
                </a:ext>
              </a:extLst>
            </p:cNvPr>
            <p:cNvPicPr>
              <a:picLocks noChangeAspect="1"/>
            </p:cNvPicPr>
            <p:nvPr/>
          </p:nvPicPr>
          <p:blipFill>
            <a:blip r:embed="rId6"/>
            <a:stretch>
              <a:fillRect/>
            </a:stretch>
          </p:blipFill>
          <p:spPr>
            <a:xfrm>
              <a:off x="1100136" y="3167852"/>
              <a:ext cx="962025" cy="838200"/>
            </a:xfrm>
            <a:prstGeom prst="rect">
              <a:avLst/>
            </a:prstGeom>
          </p:spPr>
        </p:pic>
        <p:pic>
          <p:nvPicPr>
            <p:cNvPr id="14" name="Imagem 13">
              <a:extLst>
                <a:ext uri="{FF2B5EF4-FFF2-40B4-BE49-F238E27FC236}">
                  <a16:creationId xmlns:a16="http://schemas.microsoft.com/office/drawing/2014/main" id="{9699346B-9FC9-4323-A40A-49DEA4D669EF}"/>
                </a:ext>
              </a:extLst>
            </p:cNvPr>
            <p:cNvPicPr>
              <a:picLocks noChangeAspect="1"/>
            </p:cNvPicPr>
            <p:nvPr/>
          </p:nvPicPr>
          <p:blipFill>
            <a:blip r:embed="rId7"/>
            <a:stretch>
              <a:fillRect/>
            </a:stretch>
          </p:blipFill>
          <p:spPr>
            <a:xfrm>
              <a:off x="4076700" y="3167852"/>
              <a:ext cx="990600" cy="885825"/>
            </a:xfrm>
            <a:prstGeom prst="rect">
              <a:avLst/>
            </a:prstGeom>
          </p:spPr>
        </p:pic>
        <p:pic>
          <p:nvPicPr>
            <p:cNvPr id="16" name="Imagem 15">
              <a:extLst>
                <a:ext uri="{FF2B5EF4-FFF2-40B4-BE49-F238E27FC236}">
                  <a16:creationId xmlns:a16="http://schemas.microsoft.com/office/drawing/2014/main" id="{D2E0D381-7EE5-4F1D-8018-FFA8A0DDF911}"/>
                </a:ext>
              </a:extLst>
            </p:cNvPr>
            <p:cNvPicPr>
              <a:picLocks noChangeAspect="1"/>
            </p:cNvPicPr>
            <p:nvPr/>
          </p:nvPicPr>
          <p:blipFill>
            <a:blip r:embed="rId8"/>
            <a:stretch>
              <a:fillRect/>
            </a:stretch>
          </p:blipFill>
          <p:spPr>
            <a:xfrm>
              <a:off x="7110412" y="3148801"/>
              <a:ext cx="1047750" cy="923925"/>
            </a:xfrm>
            <a:prstGeom prst="rect">
              <a:avLst/>
            </a:prstGeom>
          </p:spPr>
        </p:pic>
      </p:grpSp>
      <p:sp>
        <p:nvSpPr>
          <p:cNvPr id="15" name="Inhaltsplatzhalter 7">
            <a:extLst>
              <a:ext uri="{FF2B5EF4-FFF2-40B4-BE49-F238E27FC236}">
                <a16:creationId xmlns:a16="http://schemas.microsoft.com/office/drawing/2014/main" id="{9ECA4A42-B951-459E-90E8-F57B755F9CFE}"/>
              </a:ext>
            </a:extLst>
          </p:cNvPr>
          <p:cNvSpPr txBox="1">
            <a:spLocks/>
          </p:cNvSpPr>
          <p:nvPr/>
        </p:nvSpPr>
        <p:spPr bwMode="gray">
          <a:xfrm>
            <a:off x="823316" y="2451421"/>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Más de 50 GW de módulos solares enviados</a:t>
            </a:r>
          </a:p>
        </p:txBody>
      </p:sp>
      <p:sp>
        <p:nvSpPr>
          <p:cNvPr id="28" name="Inhaltsplatzhalter 7">
            <a:extLst>
              <a:ext uri="{FF2B5EF4-FFF2-40B4-BE49-F238E27FC236}">
                <a16:creationId xmlns:a16="http://schemas.microsoft.com/office/drawing/2014/main" id="{E118FF21-FA28-42E5-A560-15DA8BD5EDE0}"/>
              </a:ext>
            </a:extLst>
          </p:cNvPr>
          <p:cNvSpPr txBox="1">
            <a:spLocks/>
          </p:cNvSpPr>
          <p:nvPr/>
        </p:nvSpPr>
        <p:spPr bwMode="gray">
          <a:xfrm>
            <a:off x="3737967" y="2439991"/>
            <a:ext cx="1562100"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Más de 15 GW de proyectos en todo el mundo</a:t>
            </a:r>
          </a:p>
        </p:txBody>
      </p:sp>
      <p:sp>
        <p:nvSpPr>
          <p:cNvPr id="34" name="Inhaltsplatzhalter 7">
            <a:extLst>
              <a:ext uri="{FF2B5EF4-FFF2-40B4-BE49-F238E27FC236}">
                <a16:creationId xmlns:a16="http://schemas.microsoft.com/office/drawing/2014/main" id="{4F562D7A-0900-40DA-9A8C-A2C8F9AAF064}"/>
              </a:ext>
            </a:extLst>
          </p:cNvPr>
          <p:cNvSpPr txBox="1">
            <a:spLocks/>
          </p:cNvSpPr>
          <p:nvPr/>
        </p:nvSpPr>
        <p:spPr bwMode="gray">
          <a:xfrm>
            <a:off x="6758583" y="2451421"/>
            <a:ext cx="1562100"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Capacidad de Producción: ~16 GW (módulos) y </a:t>
            </a:r>
          </a:p>
          <a:p>
            <a:pPr lvl="1" algn="ctr"/>
            <a:r>
              <a:rPr lang="es-ES" altLang="zh-CN" sz="1000">
                <a:solidFill>
                  <a:schemeClr val="bg2"/>
                </a:solidFill>
              </a:rPr>
              <a:t>~10 GW (células)</a:t>
            </a:r>
          </a:p>
        </p:txBody>
      </p:sp>
      <p:sp>
        <p:nvSpPr>
          <p:cNvPr id="36" name="Inhaltsplatzhalter 7">
            <a:extLst>
              <a:ext uri="{FF2B5EF4-FFF2-40B4-BE49-F238E27FC236}">
                <a16:creationId xmlns:a16="http://schemas.microsoft.com/office/drawing/2014/main" id="{A7E68640-FCA6-4E64-A337-E5E025B89166}"/>
              </a:ext>
            </a:extLst>
          </p:cNvPr>
          <p:cNvSpPr txBox="1">
            <a:spLocks/>
          </p:cNvSpPr>
          <p:nvPr/>
        </p:nvSpPr>
        <p:spPr bwMode="gray">
          <a:xfrm>
            <a:off x="823316" y="3788058"/>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Clientes en más de 160 países</a:t>
            </a:r>
          </a:p>
        </p:txBody>
      </p:sp>
      <p:sp>
        <p:nvSpPr>
          <p:cNvPr id="38" name="Inhaltsplatzhalter 7">
            <a:extLst>
              <a:ext uri="{FF2B5EF4-FFF2-40B4-BE49-F238E27FC236}">
                <a16:creationId xmlns:a16="http://schemas.microsoft.com/office/drawing/2014/main" id="{DAF3EEA6-D46F-4F84-9784-2B875AFD3311}"/>
              </a:ext>
            </a:extLst>
          </p:cNvPr>
          <p:cNvSpPr txBox="1">
            <a:spLocks/>
          </p:cNvSpPr>
          <p:nvPr/>
        </p:nvSpPr>
        <p:spPr bwMode="gray">
          <a:xfrm>
            <a:off x="3814166" y="3788058"/>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Subsidiarias en </a:t>
            </a:r>
          </a:p>
          <a:p>
            <a:pPr lvl="1" algn="ctr"/>
            <a:r>
              <a:rPr lang="es-ES" altLang="zh-CN" sz="1000">
                <a:solidFill>
                  <a:schemeClr val="bg2"/>
                </a:solidFill>
              </a:rPr>
              <a:t>20 países &amp; regiones de los 06 continentes</a:t>
            </a:r>
          </a:p>
        </p:txBody>
      </p:sp>
      <p:sp>
        <p:nvSpPr>
          <p:cNvPr id="40" name="Inhaltsplatzhalter 7">
            <a:extLst>
              <a:ext uri="{FF2B5EF4-FFF2-40B4-BE49-F238E27FC236}">
                <a16:creationId xmlns:a16="http://schemas.microsoft.com/office/drawing/2014/main" id="{30BE8D92-8BFB-4FF8-AA5A-FED81212FD83}"/>
              </a:ext>
            </a:extLst>
          </p:cNvPr>
          <p:cNvSpPr txBox="1">
            <a:spLocks/>
          </p:cNvSpPr>
          <p:nvPr/>
        </p:nvSpPr>
        <p:spPr bwMode="gray">
          <a:xfrm>
            <a:off x="6990158" y="3904459"/>
            <a:ext cx="1182292"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a:p>
          <a:p>
            <a:pPr lvl="1" algn="ctr"/>
            <a:r>
              <a:rPr lang="es-ES" altLang="zh-CN" sz="1000">
                <a:solidFill>
                  <a:schemeClr val="bg2"/>
                </a:solidFill>
              </a:rPr>
              <a:t>17 fábricas</a:t>
            </a:r>
          </a:p>
          <a:p>
            <a:pPr lvl="1" algn="ctr"/>
            <a:r>
              <a:rPr lang="es-ES" altLang="zh-CN" sz="1000">
                <a:solidFill>
                  <a:schemeClr val="bg2"/>
                </a:solidFill>
              </a:rPr>
              <a:t>(Asia &amp; América)</a:t>
            </a:r>
          </a:p>
        </p:txBody>
      </p:sp>
    </p:spTree>
    <p:extLst>
      <p:ext uri="{BB962C8B-B14F-4D97-AF65-F5344CB8AC3E}">
        <p14:creationId xmlns:p14="http://schemas.microsoft.com/office/powerpoint/2010/main" val="991609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8B3137D8-42CD-4236-948E-874FE4FD9AA8}"/>
              </a:ext>
            </a:extLst>
          </p:cNvPr>
          <p:cNvGraphicFramePr>
            <a:graphicFrameLocks noGrp="1"/>
          </p:cNvGraphicFramePr>
          <p:nvPr>
            <p:extLst>
              <p:ext uri="{D42A27DB-BD31-4B8C-83A1-F6EECF244321}">
                <p14:modId xmlns:p14="http://schemas.microsoft.com/office/powerpoint/2010/main" val="465973122"/>
              </p:ext>
            </p:extLst>
          </p:nvPr>
        </p:nvGraphicFramePr>
        <p:xfrm>
          <a:off x="514351" y="1059657"/>
          <a:ext cx="5886450" cy="1550680"/>
        </p:xfrm>
        <a:graphic>
          <a:graphicData uri="http://schemas.openxmlformats.org/drawingml/2006/table">
            <a:tbl>
              <a:tblPr firstRow="1" bandRow="1">
                <a:tableStyleId>{93296810-A885-4BE3-A3E7-6D5BEEA58F35}</a:tableStyleId>
              </a:tblPr>
              <a:tblGrid>
                <a:gridCol w="1111870">
                  <a:extLst>
                    <a:ext uri="{9D8B030D-6E8A-4147-A177-3AD203B41FA5}">
                      <a16:colId xmlns:a16="http://schemas.microsoft.com/office/drawing/2014/main" val="2153517729"/>
                    </a:ext>
                  </a:extLst>
                </a:gridCol>
                <a:gridCol w="869896">
                  <a:extLst>
                    <a:ext uri="{9D8B030D-6E8A-4147-A177-3AD203B41FA5}">
                      <a16:colId xmlns:a16="http://schemas.microsoft.com/office/drawing/2014/main" val="3202265662"/>
                    </a:ext>
                  </a:extLst>
                </a:gridCol>
                <a:gridCol w="869896">
                  <a:extLst>
                    <a:ext uri="{9D8B030D-6E8A-4147-A177-3AD203B41FA5}">
                      <a16:colId xmlns:a16="http://schemas.microsoft.com/office/drawing/2014/main" val="3600050429"/>
                    </a:ext>
                  </a:extLst>
                </a:gridCol>
                <a:gridCol w="650772">
                  <a:extLst>
                    <a:ext uri="{9D8B030D-6E8A-4147-A177-3AD203B41FA5}">
                      <a16:colId xmlns:a16="http://schemas.microsoft.com/office/drawing/2014/main" val="2007744010"/>
                    </a:ext>
                  </a:extLst>
                </a:gridCol>
                <a:gridCol w="794672">
                  <a:extLst>
                    <a:ext uri="{9D8B030D-6E8A-4147-A177-3AD203B41FA5}">
                      <a16:colId xmlns:a16="http://schemas.microsoft.com/office/drawing/2014/main" val="714335122"/>
                    </a:ext>
                  </a:extLst>
                </a:gridCol>
                <a:gridCol w="794672">
                  <a:extLst>
                    <a:ext uri="{9D8B030D-6E8A-4147-A177-3AD203B41FA5}">
                      <a16:colId xmlns:a16="http://schemas.microsoft.com/office/drawing/2014/main" val="205485863"/>
                    </a:ext>
                  </a:extLst>
                </a:gridCol>
                <a:gridCol w="794672">
                  <a:extLst>
                    <a:ext uri="{9D8B030D-6E8A-4147-A177-3AD203B41FA5}">
                      <a16:colId xmlns:a16="http://schemas.microsoft.com/office/drawing/2014/main" val="3503928038"/>
                    </a:ext>
                  </a:extLst>
                </a:gridCol>
              </a:tblGrid>
              <a:tr h="346712">
                <a:tc>
                  <a:txBody>
                    <a:bodyPr/>
                    <a:lstStyle/>
                    <a:p>
                      <a:pPr algn="ctr">
                        <a:spcAft>
                          <a:spcPts val="600"/>
                        </a:spcAft>
                      </a:pPr>
                      <a:r>
                        <a:rPr lang="pt-BR" sz="900" b="0" err="1">
                          <a:effectLst/>
                        </a:rPr>
                        <a:t>Modoo</a:t>
                      </a:r>
                      <a:endParaRPr lang="pt-BR" sz="900" b="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b="0">
                          <a:effectLst/>
                        </a:rPr>
                        <a:t>Potencia (kW)</a:t>
                      </a:r>
                      <a:endParaRPr lang="pt-BR" sz="900" b="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b="0">
                          <a:effectLst/>
                        </a:rPr>
                        <a:t>MPPT/Input</a:t>
                      </a:r>
                      <a:endParaRPr lang="pt-BR" sz="900" b="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b="0" noProof="0" err="1">
                          <a:effectLst/>
                        </a:rPr>
                        <a:t>Diseño</a:t>
                      </a:r>
                      <a:r>
                        <a:rPr lang="pt-BR" sz="900" b="0" noProof="0">
                          <a:effectLst/>
                        </a:rPr>
                        <a:t> Compacto</a:t>
                      </a:r>
                      <a:endParaRPr lang="pt-BR"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n-US" sz="900" b="0">
                          <a:effectLst/>
                        </a:rPr>
                        <a:t>Config. Smartphone</a:t>
                      </a:r>
                      <a:endParaRPr lang="pt-BR" sz="900" b="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n-US" sz="900" b="0" noProof="0" err="1">
                          <a:effectLst/>
                        </a:rPr>
                        <a:t>Fuseless</a:t>
                      </a:r>
                      <a:endParaRPr lang="en-U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b="0" noProof="0">
                          <a:effectLst/>
                        </a:rPr>
                        <a:t>DPS CC Integrado</a:t>
                      </a:r>
                      <a:endParaRPr lang="pt-BR" sz="900" b="0" noProof="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42888566"/>
                  </a:ext>
                </a:extLst>
              </a:tr>
              <a:tr h="300992">
                <a:tc>
                  <a:txBody>
                    <a:bodyPr/>
                    <a:lstStyle/>
                    <a:p>
                      <a:pPr>
                        <a:spcAft>
                          <a:spcPts val="600"/>
                        </a:spcAft>
                      </a:pPr>
                      <a:r>
                        <a:rPr kumimoji="0" lang="pt-BR" sz="900" b="1" u="none" strike="noStrike" kern="1200" cap="none" spc="0" normalizeH="0" baseline="0" noProof="0">
                          <a:ln>
                            <a:noFill/>
                          </a:ln>
                          <a:solidFill>
                            <a:schemeClr val="tx1"/>
                          </a:solidFill>
                          <a:effectLst/>
                          <a:uLnTx/>
                          <a:uFillTx/>
                        </a:rPr>
                        <a:t>CSI-3K-S22002-ED</a:t>
                      </a:r>
                      <a:endParaRPr lang="pt-BR" sz="90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3</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1/1</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4" gridSpan="4">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4"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4"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4"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767417653"/>
                  </a:ext>
                </a:extLst>
              </a:tr>
              <a:tr h="300992">
                <a:tc>
                  <a:txBody>
                    <a:bodyPr/>
                    <a:lstStyle/>
                    <a:p>
                      <a:pPr>
                        <a:spcAft>
                          <a:spcPts val="600"/>
                        </a:spcAft>
                      </a:pPr>
                      <a:r>
                        <a:rPr kumimoji="0" lang="pt-BR" sz="900" b="1" u="none" strike="noStrike" kern="1200" cap="none" spc="0" normalizeH="0" baseline="0" noProof="0">
                          <a:ln>
                            <a:noFill/>
                          </a:ln>
                          <a:solidFill>
                            <a:schemeClr val="tx1"/>
                          </a:solidFill>
                          <a:effectLst/>
                          <a:uLnTx/>
                          <a:uFillTx/>
                        </a:rPr>
                        <a:t>CSI-5K-S22002-ED</a:t>
                      </a:r>
                      <a:endParaRPr lang="pt-BR" sz="90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5</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2/2</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gridSpan="4"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3567994911"/>
                  </a:ext>
                </a:extLst>
              </a:tr>
              <a:tr h="300992">
                <a:tc>
                  <a:txBody>
                    <a:bodyPr/>
                    <a:lstStyle/>
                    <a:p>
                      <a:pPr>
                        <a:spcAft>
                          <a:spcPts val="600"/>
                        </a:spcAft>
                      </a:pPr>
                      <a:r>
                        <a:rPr kumimoji="0" lang="pt-BR" sz="900" b="1" u="none" strike="noStrike" kern="1200" cap="none" spc="0" normalizeH="0" baseline="0" noProof="0">
                          <a:ln>
                            <a:noFill/>
                          </a:ln>
                          <a:solidFill>
                            <a:schemeClr val="tx1"/>
                          </a:solidFill>
                          <a:effectLst/>
                          <a:uLnTx/>
                          <a:uFillTx/>
                        </a:rPr>
                        <a:t>CSI-7K-S22002-ED</a:t>
                      </a:r>
                      <a:endParaRPr lang="pt-BR" sz="90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7</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2">
                  <a:txBody>
                    <a:bodyPr/>
                    <a:lstStyle/>
                    <a:p>
                      <a:pPr algn="ctr">
                        <a:spcAft>
                          <a:spcPts val="600"/>
                        </a:spcAft>
                      </a:pPr>
                      <a:r>
                        <a:rPr lang="pt-BR" sz="900">
                          <a:effectLst/>
                        </a:rPr>
                        <a:t>2/3</a:t>
                      </a:r>
                    </a:p>
                  </a:txBody>
                  <a:tcPr marL="33338" marR="33338" marT="0" marB="0" anchor="ctr"/>
                </a:tc>
                <a:tc gridSpan="4"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911066694"/>
                  </a:ext>
                </a:extLst>
              </a:tr>
              <a:tr h="300992">
                <a:tc>
                  <a:txBody>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pt-BR" sz="900" b="1" u="none" strike="noStrike" kern="1200" cap="none" spc="0" normalizeH="0" baseline="0" noProof="0">
                          <a:ln>
                            <a:noFill/>
                          </a:ln>
                          <a:solidFill>
                            <a:schemeClr val="tx1"/>
                          </a:solidFill>
                          <a:effectLst/>
                          <a:uLnTx/>
                          <a:uFillTx/>
                        </a:rPr>
                        <a:t>CSI-9K-S22002-ED</a:t>
                      </a:r>
                      <a:endParaRPr lang="pt-BR" sz="90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pt-BR" sz="900">
                          <a:effectLst/>
                        </a:rPr>
                        <a:t>9</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vMerge="1">
                  <a:txBody>
                    <a:bodyPr/>
                    <a:lstStyle/>
                    <a:p>
                      <a:pPr algn="ctr">
                        <a:spcAft>
                          <a:spcPts val="600"/>
                        </a:spcAft>
                      </a:pPr>
                      <a:r>
                        <a:rPr lang="en-US" sz="900">
                          <a:effectLst/>
                          <a:latin typeface="+mn-lt"/>
                          <a:ea typeface="Calibri" panose="020F0502020204030204" pitchFamily="34" charset="0"/>
                          <a:cs typeface="Calibri" panose="020F0502020204030204" pitchFamily="34" charset="0"/>
                        </a:rPr>
                        <a:t>2/3</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gridSpan="4" vMerge="1">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176970696"/>
                  </a:ext>
                </a:extLst>
              </a:tr>
            </a:tbl>
          </a:graphicData>
        </a:graphic>
      </p:graphicFrame>
      <p:pic>
        <p:nvPicPr>
          <p:cNvPr id="4" name="Imagem 3">
            <a:extLst>
              <a:ext uri="{FF2B5EF4-FFF2-40B4-BE49-F238E27FC236}">
                <a16:creationId xmlns:a16="http://schemas.microsoft.com/office/drawing/2014/main" id="{3E2469E7-B6DF-41BC-895D-C99FD3F19EC1}"/>
              </a:ext>
            </a:extLst>
          </p:cNvPr>
          <p:cNvPicPr>
            <a:picLocks noChangeAspect="1"/>
          </p:cNvPicPr>
          <p:nvPr/>
        </p:nvPicPr>
        <p:blipFill rotWithShape="1">
          <a:blip r:embed="rId3"/>
          <a:srcRect l="17796" t="9603" r="21950"/>
          <a:stretch/>
        </p:blipFill>
        <p:spPr>
          <a:xfrm>
            <a:off x="6851269" y="2423845"/>
            <a:ext cx="1524000" cy="2271281"/>
          </a:xfrm>
          <a:prstGeom prst="rect">
            <a:avLst/>
          </a:prstGeom>
        </p:spPr>
      </p:pic>
      <p:sp>
        <p:nvSpPr>
          <p:cNvPr id="6" name="Título 5">
            <a:extLst>
              <a:ext uri="{FF2B5EF4-FFF2-40B4-BE49-F238E27FC236}">
                <a16:creationId xmlns:a16="http://schemas.microsoft.com/office/drawing/2014/main" id="{E64BEA7E-FD31-4C34-8793-F6277FDB492C}"/>
              </a:ext>
            </a:extLst>
          </p:cNvPr>
          <p:cNvSpPr>
            <a:spLocks noGrp="1"/>
          </p:cNvSpPr>
          <p:nvPr>
            <p:ph type="title"/>
          </p:nvPr>
        </p:nvSpPr>
        <p:spPr/>
        <p:txBody>
          <a:bodyPr/>
          <a:lstStyle/>
          <a:p>
            <a:r>
              <a:rPr lang="es-ES"/>
              <a:t>Inversores Monofásicos (220V) – Nueva generación</a:t>
            </a:r>
            <a:br>
              <a:rPr lang="es-ES"/>
            </a:br>
            <a:r>
              <a:rPr lang="es-ES" sz="1400"/>
              <a:t>Residencias y Comercios</a:t>
            </a:r>
            <a:endParaRPr lang="es-ES"/>
          </a:p>
        </p:txBody>
      </p:sp>
      <p:sp>
        <p:nvSpPr>
          <p:cNvPr id="14" name="Espaço Reservado para Conteúdo 13">
            <a:extLst>
              <a:ext uri="{FF2B5EF4-FFF2-40B4-BE49-F238E27FC236}">
                <a16:creationId xmlns:a16="http://schemas.microsoft.com/office/drawing/2014/main" id="{347B9A16-298D-46E6-83BA-2BA9F01E0EFB}"/>
              </a:ext>
            </a:extLst>
          </p:cNvPr>
          <p:cNvSpPr>
            <a:spLocks noGrp="1"/>
          </p:cNvSpPr>
          <p:nvPr>
            <p:ph sz="half" idx="1"/>
          </p:nvPr>
        </p:nvSpPr>
        <p:spPr>
          <a:xfrm>
            <a:off x="514350" y="2800350"/>
            <a:ext cx="4438650" cy="1894776"/>
          </a:xfrm>
        </p:spPr>
        <p:txBody>
          <a:bodyPr/>
          <a:lstStyle/>
          <a:p>
            <a:pPr lvl="1"/>
            <a:r>
              <a:rPr lang="es-ES"/>
              <a:t>String Box CC integrada</a:t>
            </a:r>
          </a:p>
          <a:p>
            <a:pPr lvl="1"/>
            <a:endParaRPr lang="es-ES"/>
          </a:p>
          <a:p>
            <a:pPr lvl="1"/>
            <a:r>
              <a:rPr lang="es-ES"/>
              <a:t>Convección Natural (más silencioso y fiable)</a:t>
            </a:r>
          </a:p>
          <a:p>
            <a:pPr lvl="1"/>
            <a:endParaRPr lang="es-ES"/>
          </a:p>
          <a:p>
            <a:pPr lvl="1"/>
            <a:r>
              <a:rPr lang="es-ES"/>
              <a:t>IP65 (instalación exterior)</a:t>
            </a:r>
          </a:p>
          <a:p>
            <a:pPr lvl="1"/>
            <a:endParaRPr lang="es-ES"/>
          </a:p>
          <a:p>
            <a:pPr lvl="1"/>
            <a:r>
              <a:rPr lang="es-ES"/>
              <a:t>Soporta la configuración del inversor con un “</a:t>
            </a:r>
            <a:r>
              <a:rPr lang="es-ES" err="1"/>
              <a:t>click</a:t>
            </a:r>
            <a:r>
              <a:rPr lang="es-ES"/>
              <a:t>”</a:t>
            </a:r>
          </a:p>
          <a:p>
            <a:pPr lvl="1"/>
            <a:endParaRPr lang="es-ES"/>
          </a:p>
          <a:p>
            <a:pPr lvl="1"/>
            <a:r>
              <a:rPr lang="es-ES"/>
              <a:t>05 años de garantía estándar, extensión hasta 10 años</a:t>
            </a:r>
          </a:p>
        </p:txBody>
      </p:sp>
      <p:pic>
        <p:nvPicPr>
          <p:cNvPr id="19" name="Gráfico 18" descr="Marca de seleção">
            <a:extLst>
              <a:ext uri="{FF2B5EF4-FFF2-40B4-BE49-F238E27FC236}">
                <a16:creationId xmlns:a16="http://schemas.microsoft.com/office/drawing/2014/main" id="{13803865-DDDA-4820-B63E-4D9D5F32CA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8021" y="1723008"/>
            <a:ext cx="477474" cy="477474"/>
          </a:xfrm>
          <a:prstGeom prst="rect">
            <a:avLst/>
          </a:prstGeom>
        </p:spPr>
      </p:pic>
      <p:pic>
        <p:nvPicPr>
          <p:cNvPr id="8" name="Picture 2" descr="Image result for iec">
            <a:extLst>
              <a:ext uri="{FF2B5EF4-FFF2-40B4-BE49-F238E27FC236}">
                <a16:creationId xmlns:a16="http://schemas.microsoft.com/office/drawing/2014/main" id="{720D8C88-A3F9-4BD0-BB09-407D61A353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369" y="1380108"/>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Conteúdo 10">
            <a:extLst>
              <a:ext uri="{FF2B5EF4-FFF2-40B4-BE49-F238E27FC236}">
                <a16:creationId xmlns:a16="http://schemas.microsoft.com/office/drawing/2014/main" id="{4B6FA4DC-5FB6-47D8-B799-967A29F028EB}"/>
              </a:ext>
            </a:extLst>
          </p:cNvPr>
          <p:cNvSpPr>
            <a:spLocks noGrp="1"/>
          </p:cNvSpPr>
          <p:nvPr>
            <p:ph sz="half" idx="1"/>
          </p:nvPr>
        </p:nvSpPr>
        <p:spPr>
          <a:xfrm>
            <a:off x="539749" y="2186697"/>
            <a:ext cx="5556251" cy="2491270"/>
          </a:xfrm>
        </p:spPr>
        <p:txBody>
          <a:bodyPr/>
          <a:lstStyle/>
          <a:p>
            <a:pPr lvl="1"/>
            <a:endParaRPr lang="es-ES"/>
          </a:p>
          <a:p>
            <a:pPr lvl="1"/>
            <a:r>
              <a:rPr lang="es-ES"/>
              <a:t>Amplio rango de tensión de los </a:t>
            </a:r>
            <a:r>
              <a:rPr lang="es-ES" err="1"/>
              <a:t>MPPTs</a:t>
            </a:r>
            <a:r>
              <a:rPr lang="es-ES"/>
              <a:t> que permite flexibilidad en los proyectos</a:t>
            </a:r>
          </a:p>
          <a:p>
            <a:pPr lvl="1"/>
            <a:endParaRPr lang="es-ES"/>
          </a:p>
          <a:p>
            <a:pPr lvl="1"/>
            <a:r>
              <a:rPr lang="es-ES"/>
              <a:t>Enfriamiento inteligente redundante por ventilador</a:t>
            </a:r>
          </a:p>
          <a:p>
            <a:pPr lvl="1"/>
            <a:endParaRPr lang="es-ES"/>
          </a:p>
          <a:p>
            <a:pPr lvl="1"/>
            <a:r>
              <a:rPr lang="es-ES"/>
              <a:t>IP65 (instalación exterior)</a:t>
            </a:r>
          </a:p>
          <a:p>
            <a:pPr lvl="1"/>
            <a:endParaRPr lang="es-ES"/>
          </a:p>
          <a:p>
            <a:pPr lvl="1"/>
            <a:r>
              <a:rPr lang="es-ES"/>
              <a:t>Protección contra polaridad invertida CC y corto-circuito CA</a:t>
            </a:r>
          </a:p>
          <a:p>
            <a:pPr lvl="1"/>
            <a:endParaRPr lang="es-ES"/>
          </a:p>
          <a:p>
            <a:pPr lvl="1"/>
            <a:r>
              <a:rPr lang="es-ES"/>
              <a:t>Más leve: 18,9 kg / 19,8 kg</a:t>
            </a:r>
          </a:p>
          <a:p>
            <a:pPr lvl="1"/>
            <a:endParaRPr lang="es-ES"/>
          </a:p>
        </p:txBody>
      </p:sp>
      <p:pic>
        <p:nvPicPr>
          <p:cNvPr id="12" name="Picture 2" descr="Image result for iec">
            <a:extLst>
              <a:ext uri="{FF2B5EF4-FFF2-40B4-BE49-F238E27FC236}">
                <a16:creationId xmlns:a16="http://schemas.microsoft.com/office/drawing/2014/main" id="{31CE8D94-8020-4127-8728-0E55F5C0F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499" y="1304319"/>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22E19CD9-E08A-44B8-B42A-D59437862E1A}"/>
              </a:ext>
            </a:extLst>
          </p:cNvPr>
          <p:cNvPicPr>
            <a:picLocks noChangeAspect="1"/>
          </p:cNvPicPr>
          <p:nvPr/>
        </p:nvPicPr>
        <p:blipFill>
          <a:blip r:embed="rId4"/>
          <a:stretch>
            <a:fillRect/>
          </a:stretch>
        </p:blipFill>
        <p:spPr>
          <a:xfrm>
            <a:off x="6982709" y="2125944"/>
            <a:ext cx="1579381" cy="2541440"/>
          </a:xfrm>
          <a:prstGeom prst="rect">
            <a:avLst/>
          </a:prstGeom>
        </p:spPr>
      </p:pic>
      <p:sp>
        <p:nvSpPr>
          <p:cNvPr id="4" name="Título 3">
            <a:extLst>
              <a:ext uri="{FF2B5EF4-FFF2-40B4-BE49-F238E27FC236}">
                <a16:creationId xmlns:a16="http://schemas.microsoft.com/office/drawing/2014/main" id="{D29F5FF5-33B2-49E6-8645-F2C3710B75AF}"/>
              </a:ext>
            </a:extLst>
          </p:cNvPr>
          <p:cNvSpPr>
            <a:spLocks noGrp="1"/>
          </p:cNvSpPr>
          <p:nvPr>
            <p:ph type="title"/>
          </p:nvPr>
        </p:nvSpPr>
        <p:spPr/>
        <p:txBody>
          <a:bodyPr/>
          <a:lstStyle/>
          <a:p>
            <a:r>
              <a:rPr lang="es-ES"/>
              <a:t>Inversores Trifásicos (380V) – Nueva generación</a:t>
            </a:r>
            <a:br>
              <a:rPr lang="es-ES"/>
            </a:br>
            <a:r>
              <a:rPr lang="es-ES" sz="1400"/>
              <a:t>Comercios e Industrias</a:t>
            </a:r>
            <a:endParaRPr lang="es-ES"/>
          </a:p>
        </p:txBody>
      </p:sp>
      <p:graphicFrame>
        <p:nvGraphicFramePr>
          <p:cNvPr id="5" name="Tabela 4">
            <a:extLst>
              <a:ext uri="{FF2B5EF4-FFF2-40B4-BE49-F238E27FC236}">
                <a16:creationId xmlns:a16="http://schemas.microsoft.com/office/drawing/2014/main" id="{69AAF435-1847-4B09-947F-A0096F793C86}"/>
              </a:ext>
            </a:extLst>
          </p:cNvPr>
          <p:cNvGraphicFramePr>
            <a:graphicFrameLocks noGrp="1"/>
          </p:cNvGraphicFramePr>
          <p:nvPr>
            <p:extLst>
              <p:ext uri="{D42A27DB-BD31-4B8C-83A1-F6EECF244321}">
                <p14:modId xmlns:p14="http://schemas.microsoft.com/office/powerpoint/2010/main" val="2895245718"/>
              </p:ext>
            </p:extLst>
          </p:nvPr>
        </p:nvGraphicFramePr>
        <p:xfrm>
          <a:off x="539749" y="1094786"/>
          <a:ext cx="5556252" cy="948696"/>
        </p:xfrm>
        <a:graphic>
          <a:graphicData uri="http://schemas.openxmlformats.org/drawingml/2006/table">
            <a:tbl>
              <a:tblPr firstRow="1" bandRow="1">
                <a:tableStyleId>{93296810-A885-4BE3-A3E7-6D5BEEA58F35}</a:tableStyleId>
              </a:tblPr>
              <a:tblGrid>
                <a:gridCol w="1246002">
                  <a:extLst>
                    <a:ext uri="{9D8B030D-6E8A-4147-A177-3AD203B41FA5}">
                      <a16:colId xmlns:a16="http://schemas.microsoft.com/office/drawing/2014/main" val="2153517729"/>
                    </a:ext>
                  </a:extLst>
                </a:gridCol>
                <a:gridCol w="890539">
                  <a:extLst>
                    <a:ext uri="{9D8B030D-6E8A-4147-A177-3AD203B41FA5}">
                      <a16:colId xmlns:a16="http://schemas.microsoft.com/office/drawing/2014/main" val="3600050429"/>
                    </a:ext>
                  </a:extLst>
                </a:gridCol>
                <a:gridCol w="890539">
                  <a:extLst>
                    <a:ext uri="{9D8B030D-6E8A-4147-A177-3AD203B41FA5}">
                      <a16:colId xmlns:a16="http://schemas.microsoft.com/office/drawing/2014/main" val="3961435565"/>
                    </a:ext>
                  </a:extLst>
                </a:gridCol>
                <a:gridCol w="651003">
                  <a:extLst>
                    <a:ext uri="{9D8B030D-6E8A-4147-A177-3AD203B41FA5}">
                      <a16:colId xmlns:a16="http://schemas.microsoft.com/office/drawing/2014/main" val="2007744010"/>
                    </a:ext>
                  </a:extLst>
                </a:gridCol>
                <a:gridCol w="722373">
                  <a:extLst>
                    <a:ext uri="{9D8B030D-6E8A-4147-A177-3AD203B41FA5}">
                      <a16:colId xmlns:a16="http://schemas.microsoft.com/office/drawing/2014/main" val="3830917679"/>
                    </a:ext>
                  </a:extLst>
                </a:gridCol>
                <a:gridCol w="1155796">
                  <a:extLst>
                    <a:ext uri="{9D8B030D-6E8A-4147-A177-3AD203B41FA5}">
                      <a16:colId xmlns:a16="http://schemas.microsoft.com/office/drawing/2014/main" val="205485863"/>
                    </a:ext>
                  </a:extLst>
                </a:gridCol>
              </a:tblGrid>
              <a:tr h="346712">
                <a:tc>
                  <a:txBody>
                    <a:bodyPr/>
                    <a:lstStyle/>
                    <a:p>
                      <a:pPr algn="ctr">
                        <a:spcAft>
                          <a:spcPts val="600"/>
                        </a:spcAft>
                      </a:pPr>
                      <a:r>
                        <a:rPr lang="es-ES" sz="900" b="0" noProof="0" err="1">
                          <a:effectLst/>
                        </a:rPr>
                        <a:t>Modoo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Potencia (kW)</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MPPT/Input</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Diseño Compacto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marL="0" marR="0" lvl="0" indent="0" algn="ctr" defTabSz="685800" rtl="0" eaLnBrk="1" fontAlgn="auto" latinLnBrk="0" hangingPunct="1">
                        <a:lnSpc>
                          <a:spcPct val="100000"/>
                        </a:lnSpc>
                        <a:spcBef>
                          <a:spcPts val="0"/>
                        </a:spcBef>
                        <a:spcAft>
                          <a:spcPts val="600"/>
                        </a:spcAft>
                        <a:buClrTx/>
                        <a:buSzTx/>
                        <a:buFontTx/>
                        <a:buNone/>
                        <a:tabLst/>
                        <a:defRPr/>
                      </a:pPr>
                      <a:r>
                        <a:rPr lang="es-ES" sz="900" b="0" noProof="0">
                          <a:effectLst/>
                        </a:rPr>
                        <a:t>Fuseless</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latin typeface="+mn-lt"/>
                          <a:ea typeface="Calibri" panose="020F0502020204030204" pitchFamily="34" charset="0"/>
                          <a:cs typeface="Calibri" panose="020F0502020204030204" pitchFamily="34" charset="0"/>
                        </a:rPr>
                        <a:t>Módulos de Alta Corriente</a:t>
                      </a:r>
                    </a:p>
                  </a:txBody>
                  <a:tcPr marL="33338" marR="33338" marT="0" marB="0" anchor="ctr"/>
                </a:tc>
                <a:extLst>
                  <a:ext uri="{0D108BD9-81ED-4DB2-BD59-A6C34878D82A}">
                    <a16:rowId xmlns:a16="http://schemas.microsoft.com/office/drawing/2014/main" val="242888566"/>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CSI-15K-T400GL01-E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15</a:t>
                      </a:r>
                    </a:p>
                  </a:txBody>
                  <a:tcPr marL="33338" marR="33338" marT="0" marB="0" anchor="ctr"/>
                </a:tc>
                <a:tc rowSpan="2">
                  <a:txBody>
                    <a:bodyPr/>
                    <a:lstStyle/>
                    <a:p>
                      <a:pPr algn="ctr">
                        <a:spcAft>
                          <a:spcPts val="600"/>
                        </a:spcAft>
                      </a:pPr>
                      <a:r>
                        <a:rPr lang="es-ES" sz="900" noProof="0">
                          <a:effectLst/>
                        </a:rPr>
                        <a:t>2/4</a:t>
                      </a:r>
                    </a:p>
                  </a:txBody>
                  <a:tcPr marL="33338" marR="33338" marT="0" marB="0" anchor="ctr"/>
                </a:tc>
                <a:tc rowSpan="2" gridSpan="3">
                  <a:txBody>
                    <a:bodyPr/>
                    <a:lstStyle/>
                    <a:p>
                      <a:pPr algn="ctr">
                        <a:spcAft>
                          <a:spcPts val="600"/>
                        </a:spcAft>
                      </a:pP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rowSpan="2" hMerge="1">
                  <a:txBody>
                    <a:bodyPr/>
                    <a:lstStyle/>
                    <a:p>
                      <a:endParaRPr lang="pt-BR"/>
                    </a:p>
                  </a:txBody>
                  <a:tcPr/>
                </a:tc>
                <a:tc rowSpan="2"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767417653"/>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CSI-20K-T400GL01-E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rPr>
                        <a:t>20</a:t>
                      </a: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vMerge="1">
                  <a:txBody>
                    <a:bodyPr/>
                    <a:lstStyle/>
                    <a:p>
                      <a:pPr algn="ctr">
                        <a:spcAft>
                          <a:spcPts val="600"/>
                        </a:spcAft>
                      </a:pPr>
                      <a:r>
                        <a:rPr lang="pt-BR" sz="900">
                          <a:effectLst/>
                        </a:rPr>
                        <a:t>2/4</a:t>
                      </a:r>
                      <a:endParaRPr lang="pt-BR" sz="900">
                        <a:effectLst/>
                        <a:latin typeface="+mn-lt"/>
                        <a:ea typeface="Calibri" panose="020F0502020204030204" pitchFamily="34" charset="0"/>
                        <a:cs typeface="Calibri" panose="020F0502020204030204" pitchFamily="34" charset="0"/>
                      </a:endParaRPr>
                    </a:p>
                  </a:txBody>
                  <a:tcPr marL="33338" marR="33338" marT="0" marB="0" anchor="ctr"/>
                </a:tc>
                <a:tc gridSpan="3"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endParaRPr lang="pt-BR"/>
                    </a:p>
                  </a:txBody>
                  <a:tcP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3567994911"/>
                  </a:ext>
                </a:extLst>
              </a:tr>
            </a:tbl>
          </a:graphicData>
        </a:graphic>
      </p:graphicFrame>
      <p:pic>
        <p:nvPicPr>
          <p:cNvPr id="6" name="Gráfico 5" descr="Marca de seleção">
            <a:extLst>
              <a:ext uri="{FF2B5EF4-FFF2-40B4-BE49-F238E27FC236}">
                <a16:creationId xmlns:a16="http://schemas.microsoft.com/office/drawing/2014/main" id="{27AB26C0-7118-4E14-9E4A-02CE2E90E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7926" y="1514762"/>
            <a:ext cx="477474" cy="477474"/>
          </a:xfrm>
          <a:prstGeom prst="rect">
            <a:avLst/>
          </a:prstGeom>
        </p:spPr>
      </p:pic>
    </p:spTree>
    <p:extLst>
      <p:ext uri="{BB962C8B-B14F-4D97-AF65-F5344CB8AC3E}">
        <p14:creationId xmlns:p14="http://schemas.microsoft.com/office/powerpoint/2010/main" val="390474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10">
            <a:extLst>
              <a:ext uri="{FF2B5EF4-FFF2-40B4-BE49-F238E27FC236}">
                <a16:creationId xmlns:a16="http://schemas.microsoft.com/office/drawing/2014/main" id="{A5211625-7DCF-4229-99EE-621116E4B5B2}"/>
              </a:ext>
            </a:extLst>
          </p:cNvPr>
          <p:cNvSpPr txBox="1">
            <a:spLocks/>
          </p:cNvSpPr>
          <p:nvPr/>
        </p:nvSpPr>
        <p:spPr bwMode="gray">
          <a:xfrm>
            <a:off x="539749" y="2476367"/>
            <a:ext cx="5556251" cy="249127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lvl="1"/>
            <a:endParaRPr lang="es-ES"/>
          </a:p>
          <a:p>
            <a:pPr lvl="1"/>
            <a:r>
              <a:rPr lang="es-ES"/>
              <a:t>Amplio rango de tensión de los </a:t>
            </a:r>
            <a:r>
              <a:rPr lang="es-ES" err="1"/>
              <a:t>MPPTs</a:t>
            </a:r>
            <a:r>
              <a:rPr lang="es-ES"/>
              <a:t> que permite flexibilidad en los proyectos</a:t>
            </a:r>
          </a:p>
          <a:p>
            <a:pPr lvl="1"/>
            <a:endParaRPr lang="es-ES"/>
          </a:p>
          <a:p>
            <a:pPr lvl="1"/>
            <a:r>
              <a:rPr lang="es-ES"/>
              <a:t>Enfriamiento inteligente redundante por ventilador</a:t>
            </a:r>
          </a:p>
          <a:p>
            <a:pPr lvl="1"/>
            <a:endParaRPr lang="es-ES"/>
          </a:p>
          <a:p>
            <a:pPr lvl="1"/>
            <a:r>
              <a:rPr lang="es-ES"/>
              <a:t>IP65 (instalación exterior)</a:t>
            </a:r>
          </a:p>
          <a:p>
            <a:pPr lvl="1"/>
            <a:endParaRPr lang="es-ES"/>
          </a:p>
          <a:p>
            <a:pPr lvl="1"/>
            <a:r>
              <a:rPr lang="es-ES"/>
              <a:t>Protección contra polaridad invertida CC y corto-circuito CA</a:t>
            </a:r>
          </a:p>
        </p:txBody>
      </p:sp>
      <p:pic>
        <p:nvPicPr>
          <p:cNvPr id="12" name="Picture 2" descr="Image result for iec">
            <a:extLst>
              <a:ext uri="{FF2B5EF4-FFF2-40B4-BE49-F238E27FC236}">
                <a16:creationId xmlns:a16="http://schemas.microsoft.com/office/drawing/2014/main" id="{31CE8D94-8020-4127-8728-0E55F5C0F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145188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29F5FF5-33B2-49E6-8645-F2C3710B75AF}"/>
              </a:ext>
            </a:extLst>
          </p:cNvPr>
          <p:cNvSpPr>
            <a:spLocks noGrp="1"/>
          </p:cNvSpPr>
          <p:nvPr>
            <p:ph type="title"/>
          </p:nvPr>
        </p:nvSpPr>
        <p:spPr/>
        <p:txBody>
          <a:bodyPr/>
          <a:lstStyle/>
          <a:p>
            <a:r>
              <a:rPr lang="es-ES"/>
              <a:t>Inversores Trifásicos (380V) – Nueva generación</a:t>
            </a:r>
            <a:br>
              <a:rPr lang="es-ES"/>
            </a:br>
            <a:r>
              <a:rPr lang="es-ES" sz="1400"/>
              <a:t>Industrias</a:t>
            </a:r>
            <a:endParaRPr lang="es-ES"/>
          </a:p>
        </p:txBody>
      </p:sp>
      <p:graphicFrame>
        <p:nvGraphicFramePr>
          <p:cNvPr id="2" name="Tabela 1">
            <a:extLst>
              <a:ext uri="{FF2B5EF4-FFF2-40B4-BE49-F238E27FC236}">
                <a16:creationId xmlns:a16="http://schemas.microsoft.com/office/drawing/2014/main" id="{6D2D8B1E-4F36-452E-9245-84D634DA4966}"/>
              </a:ext>
            </a:extLst>
          </p:cNvPr>
          <p:cNvGraphicFramePr>
            <a:graphicFrameLocks noGrp="1"/>
          </p:cNvGraphicFramePr>
          <p:nvPr>
            <p:extLst>
              <p:ext uri="{D42A27DB-BD31-4B8C-83A1-F6EECF244321}">
                <p14:modId xmlns:p14="http://schemas.microsoft.com/office/powerpoint/2010/main" val="2575604835"/>
              </p:ext>
            </p:extLst>
          </p:nvPr>
        </p:nvGraphicFramePr>
        <p:xfrm>
          <a:off x="531283" y="1106295"/>
          <a:ext cx="5488518" cy="1249688"/>
        </p:xfrm>
        <a:graphic>
          <a:graphicData uri="http://schemas.openxmlformats.org/drawingml/2006/table">
            <a:tbl>
              <a:tblPr firstRow="1" bandRow="1">
                <a:tableStyleId>{93296810-A885-4BE3-A3E7-6D5BEEA58F35}</a:tableStyleId>
              </a:tblPr>
              <a:tblGrid>
                <a:gridCol w="1221317">
                  <a:extLst>
                    <a:ext uri="{9D8B030D-6E8A-4147-A177-3AD203B41FA5}">
                      <a16:colId xmlns:a16="http://schemas.microsoft.com/office/drawing/2014/main" val="2153517729"/>
                    </a:ext>
                  </a:extLst>
                </a:gridCol>
                <a:gridCol w="609600">
                  <a:extLst>
                    <a:ext uri="{9D8B030D-6E8A-4147-A177-3AD203B41FA5}">
                      <a16:colId xmlns:a16="http://schemas.microsoft.com/office/drawing/2014/main" val="3600050429"/>
                    </a:ext>
                  </a:extLst>
                </a:gridCol>
                <a:gridCol w="762000">
                  <a:extLst>
                    <a:ext uri="{9D8B030D-6E8A-4147-A177-3AD203B41FA5}">
                      <a16:colId xmlns:a16="http://schemas.microsoft.com/office/drawing/2014/main" val="281752359"/>
                    </a:ext>
                  </a:extLst>
                </a:gridCol>
                <a:gridCol w="685800">
                  <a:extLst>
                    <a:ext uri="{9D8B030D-6E8A-4147-A177-3AD203B41FA5}">
                      <a16:colId xmlns:a16="http://schemas.microsoft.com/office/drawing/2014/main" val="3616635949"/>
                    </a:ext>
                  </a:extLst>
                </a:gridCol>
                <a:gridCol w="533400">
                  <a:extLst>
                    <a:ext uri="{9D8B030D-6E8A-4147-A177-3AD203B41FA5}">
                      <a16:colId xmlns:a16="http://schemas.microsoft.com/office/drawing/2014/main" val="714335122"/>
                    </a:ext>
                  </a:extLst>
                </a:gridCol>
                <a:gridCol w="685800">
                  <a:extLst>
                    <a:ext uri="{9D8B030D-6E8A-4147-A177-3AD203B41FA5}">
                      <a16:colId xmlns:a16="http://schemas.microsoft.com/office/drawing/2014/main" val="205485863"/>
                    </a:ext>
                  </a:extLst>
                </a:gridCol>
                <a:gridCol w="990601">
                  <a:extLst>
                    <a:ext uri="{9D8B030D-6E8A-4147-A177-3AD203B41FA5}">
                      <a16:colId xmlns:a16="http://schemas.microsoft.com/office/drawing/2014/main" val="3503928038"/>
                    </a:ext>
                  </a:extLst>
                </a:gridCol>
              </a:tblGrid>
              <a:tr h="346712">
                <a:tc>
                  <a:txBody>
                    <a:bodyPr/>
                    <a:lstStyle/>
                    <a:p>
                      <a:pPr algn="ctr">
                        <a:spcAft>
                          <a:spcPts val="600"/>
                        </a:spcAft>
                      </a:pPr>
                      <a:r>
                        <a:rPr lang="es-ES" sz="900" b="0" noProof="0" err="1">
                          <a:effectLst/>
                        </a:rPr>
                        <a:t>Modoo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Potencia (kW)</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latin typeface="+mn-lt"/>
                          <a:ea typeface="Calibri" panose="020F0502020204030204" pitchFamily="34" charset="0"/>
                          <a:cs typeface="Calibri" panose="020F0502020204030204" pitchFamily="34" charset="0"/>
                        </a:rPr>
                        <a:t>MPPT/Input</a:t>
                      </a:r>
                    </a:p>
                  </a:txBody>
                  <a:tcPr marL="33338" marR="33338" marT="0" marB="0" anchor="ctr"/>
                </a:tc>
                <a:tc>
                  <a:txBody>
                    <a:bodyPr/>
                    <a:lstStyle/>
                    <a:p>
                      <a:pPr algn="ctr">
                        <a:spcAft>
                          <a:spcPts val="600"/>
                        </a:spcAft>
                      </a:pPr>
                      <a:r>
                        <a:rPr lang="es-ES" sz="900" b="0" noProof="0">
                          <a:effectLst/>
                        </a:rPr>
                        <a:t>Diseño Compacto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Fuseless</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DPS CC/CA Integrado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Módulos de Alta Corriente</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42888566"/>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CSI-25K-T400GL02-E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25</a:t>
                      </a: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3/6</a:t>
                      </a:r>
                    </a:p>
                  </a:txBody>
                  <a:tcPr marL="33338" marR="33338" marT="0" marB="0" anchor="ctr"/>
                </a:tc>
                <a:tc rowSpan="3" gridSpan="4">
                  <a:txBody>
                    <a:bodyPr/>
                    <a:lstStyle/>
                    <a:p>
                      <a:pPr algn="ctr">
                        <a:spcAft>
                          <a:spcPts val="600"/>
                        </a:spcAft>
                      </a:pP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rowSpan="3"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3"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3"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767417653"/>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CSI-30K-T400GL02-E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rPr>
                        <a:t>30</a:t>
                      </a: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3/6</a:t>
                      </a:r>
                    </a:p>
                  </a:txBody>
                  <a:tcPr marL="33338" marR="33338" marT="0" marB="0" anchor="ctr"/>
                </a:tc>
                <a:tc gridSpan="4"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3567994911"/>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CSI-40K-T400GL02-E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rPr>
                        <a:t>40</a:t>
                      </a: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4/8</a:t>
                      </a:r>
                    </a:p>
                  </a:txBody>
                  <a:tcPr marL="33338" marR="33338" marT="0" marB="0" anchor="ctr"/>
                </a:tc>
                <a:tc gridSpan="4"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911066694"/>
                  </a:ext>
                </a:extLst>
              </a:tr>
            </a:tbl>
          </a:graphicData>
        </a:graphic>
      </p:graphicFrame>
      <p:pic>
        <p:nvPicPr>
          <p:cNvPr id="7" name="Picture 3">
            <a:extLst>
              <a:ext uri="{FF2B5EF4-FFF2-40B4-BE49-F238E27FC236}">
                <a16:creationId xmlns:a16="http://schemas.microsoft.com/office/drawing/2014/main" id="{5323B700-62A5-4EA9-AB06-FDC933CCB949}"/>
              </a:ext>
            </a:extLst>
          </p:cNvPr>
          <p:cNvPicPr>
            <a:picLocks noGrp="1" noChangeAspect="1"/>
          </p:cNvPicPr>
          <p:nvPr>
            <p:ph sz="half" idx="1"/>
          </p:nvPr>
        </p:nvPicPr>
        <p:blipFill>
          <a:blip r:embed="rId4"/>
          <a:stretch>
            <a:fillRect/>
          </a:stretch>
        </p:blipFill>
        <p:spPr>
          <a:xfrm>
            <a:off x="6248400" y="2476368"/>
            <a:ext cx="2438400" cy="2120264"/>
          </a:xfrm>
          <a:prstGeom prst="rect">
            <a:avLst/>
          </a:prstGeom>
        </p:spPr>
      </p:pic>
      <p:pic>
        <p:nvPicPr>
          <p:cNvPr id="6" name="Gráfico 5" descr="Marca de seleção">
            <a:extLst>
              <a:ext uri="{FF2B5EF4-FFF2-40B4-BE49-F238E27FC236}">
                <a16:creationId xmlns:a16="http://schemas.microsoft.com/office/drawing/2014/main" id="{27AB26C0-7118-4E14-9E4A-02CE2E90E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33263" y="1660206"/>
            <a:ext cx="477474" cy="477474"/>
          </a:xfrm>
          <a:prstGeom prst="rect">
            <a:avLst/>
          </a:prstGeom>
        </p:spPr>
      </p:pic>
    </p:spTree>
    <p:extLst>
      <p:ext uri="{BB962C8B-B14F-4D97-AF65-F5344CB8AC3E}">
        <p14:creationId xmlns:p14="http://schemas.microsoft.com/office/powerpoint/2010/main" val="371225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iec">
            <a:extLst>
              <a:ext uri="{FF2B5EF4-FFF2-40B4-BE49-F238E27FC236}">
                <a16:creationId xmlns:a16="http://schemas.microsoft.com/office/drawing/2014/main" id="{31CE8D94-8020-4127-8728-0E55F5C0F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272605"/>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29F5FF5-33B2-49E6-8645-F2C3710B75AF}"/>
              </a:ext>
            </a:extLst>
          </p:cNvPr>
          <p:cNvSpPr>
            <a:spLocks noGrp="1"/>
          </p:cNvSpPr>
          <p:nvPr>
            <p:ph type="title"/>
          </p:nvPr>
        </p:nvSpPr>
        <p:spPr/>
        <p:txBody>
          <a:bodyPr/>
          <a:lstStyle/>
          <a:p>
            <a:r>
              <a:rPr lang="es-ES"/>
              <a:t>Inversores Trifásicos (380V) – Nueva generación</a:t>
            </a:r>
            <a:br>
              <a:rPr lang="es-ES"/>
            </a:br>
            <a:r>
              <a:rPr lang="es-ES" sz="1400"/>
              <a:t>Industrias y Huertas solares</a:t>
            </a:r>
            <a:endParaRPr lang="es-ES"/>
          </a:p>
        </p:txBody>
      </p:sp>
      <p:graphicFrame>
        <p:nvGraphicFramePr>
          <p:cNvPr id="2" name="Tabela 1">
            <a:extLst>
              <a:ext uri="{FF2B5EF4-FFF2-40B4-BE49-F238E27FC236}">
                <a16:creationId xmlns:a16="http://schemas.microsoft.com/office/drawing/2014/main" id="{6D2D8B1E-4F36-452E-9245-84D634DA4966}"/>
              </a:ext>
            </a:extLst>
          </p:cNvPr>
          <p:cNvGraphicFramePr>
            <a:graphicFrameLocks noGrp="1"/>
          </p:cNvGraphicFramePr>
          <p:nvPr>
            <p:extLst>
              <p:ext uri="{D42A27DB-BD31-4B8C-83A1-F6EECF244321}">
                <p14:modId xmlns:p14="http://schemas.microsoft.com/office/powerpoint/2010/main" val="1494763512"/>
              </p:ext>
            </p:extLst>
          </p:nvPr>
        </p:nvGraphicFramePr>
        <p:xfrm>
          <a:off x="531282" y="1106295"/>
          <a:ext cx="5640918" cy="948696"/>
        </p:xfrm>
        <a:graphic>
          <a:graphicData uri="http://schemas.openxmlformats.org/drawingml/2006/table">
            <a:tbl>
              <a:tblPr firstRow="1" bandRow="1">
                <a:tableStyleId>{93296810-A885-4BE3-A3E7-6D5BEEA58F35}</a:tableStyleId>
              </a:tblPr>
              <a:tblGrid>
                <a:gridCol w="1333545">
                  <a:extLst>
                    <a:ext uri="{9D8B030D-6E8A-4147-A177-3AD203B41FA5}">
                      <a16:colId xmlns:a16="http://schemas.microsoft.com/office/drawing/2014/main" val="2153517729"/>
                    </a:ext>
                  </a:extLst>
                </a:gridCol>
                <a:gridCol w="626527">
                  <a:extLst>
                    <a:ext uri="{9D8B030D-6E8A-4147-A177-3AD203B41FA5}">
                      <a16:colId xmlns:a16="http://schemas.microsoft.com/office/drawing/2014/main" val="3600050429"/>
                    </a:ext>
                  </a:extLst>
                </a:gridCol>
                <a:gridCol w="783158">
                  <a:extLst>
                    <a:ext uri="{9D8B030D-6E8A-4147-A177-3AD203B41FA5}">
                      <a16:colId xmlns:a16="http://schemas.microsoft.com/office/drawing/2014/main" val="281752359"/>
                    </a:ext>
                  </a:extLst>
                </a:gridCol>
                <a:gridCol w="626527">
                  <a:extLst>
                    <a:ext uri="{9D8B030D-6E8A-4147-A177-3AD203B41FA5}">
                      <a16:colId xmlns:a16="http://schemas.microsoft.com/office/drawing/2014/main" val="3616635949"/>
                    </a:ext>
                  </a:extLst>
                </a:gridCol>
                <a:gridCol w="548211">
                  <a:extLst>
                    <a:ext uri="{9D8B030D-6E8A-4147-A177-3AD203B41FA5}">
                      <a16:colId xmlns:a16="http://schemas.microsoft.com/office/drawing/2014/main" val="714335122"/>
                    </a:ext>
                  </a:extLst>
                </a:gridCol>
                <a:gridCol w="704843">
                  <a:extLst>
                    <a:ext uri="{9D8B030D-6E8A-4147-A177-3AD203B41FA5}">
                      <a16:colId xmlns:a16="http://schemas.microsoft.com/office/drawing/2014/main" val="205485863"/>
                    </a:ext>
                  </a:extLst>
                </a:gridCol>
                <a:gridCol w="1018107">
                  <a:extLst>
                    <a:ext uri="{9D8B030D-6E8A-4147-A177-3AD203B41FA5}">
                      <a16:colId xmlns:a16="http://schemas.microsoft.com/office/drawing/2014/main" val="3503928038"/>
                    </a:ext>
                  </a:extLst>
                </a:gridCol>
              </a:tblGrid>
              <a:tr h="346712">
                <a:tc>
                  <a:txBody>
                    <a:bodyPr/>
                    <a:lstStyle/>
                    <a:p>
                      <a:pPr algn="ctr">
                        <a:spcAft>
                          <a:spcPts val="600"/>
                        </a:spcAft>
                      </a:pPr>
                      <a:r>
                        <a:rPr lang="es-ES" sz="900" b="0" noProof="0" err="1">
                          <a:effectLst/>
                        </a:rPr>
                        <a:t>Modoo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Potencia (kW)</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latin typeface="+mn-lt"/>
                          <a:ea typeface="Calibri" panose="020F0502020204030204" pitchFamily="34" charset="0"/>
                          <a:cs typeface="Calibri" panose="020F0502020204030204" pitchFamily="34" charset="0"/>
                        </a:rPr>
                        <a:t>MPPT/Input</a:t>
                      </a:r>
                    </a:p>
                  </a:txBody>
                  <a:tcPr marL="33338" marR="33338" marT="0" marB="0" anchor="ctr"/>
                </a:tc>
                <a:tc>
                  <a:txBody>
                    <a:bodyPr/>
                    <a:lstStyle/>
                    <a:p>
                      <a:pPr algn="ctr">
                        <a:spcAft>
                          <a:spcPts val="600"/>
                        </a:spcAft>
                      </a:pPr>
                      <a:r>
                        <a:rPr lang="es-ES" sz="900" b="0" noProof="0">
                          <a:effectLst/>
                        </a:rPr>
                        <a:t>Diseño Compacto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Fuseless</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DPS CC/CA Integrado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Módulos de Alta Corriente</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42888566"/>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CSI-75K-T400GL02-E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75</a:t>
                      </a: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9/18</a:t>
                      </a:r>
                    </a:p>
                  </a:txBody>
                  <a:tcPr marL="33338" marR="33338" marT="0" marB="0" anchor="ctr"/>
                </a:tc>
                <a:tc rowSpan="2" gridSpan="4">
                  <a:txBody>
                    <a:bodyPr/>
                    <a:lstStyle/>
                    <a:p>
                      <a:pPr algn="ctr">
                        <a:spcAft>
                          <a:spcPts val="600"/>
                        </a:spcAft>
                      </a:pP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rowSpan="2"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2"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rowSpan="2"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767417653"/>
                  </a:ext>
                </a:extLst>
              </a:tr>
              <a:tr h="300992">
                <a:tc>
                  <a:txBody>
                    <a:bodyPr/>
                    <a:lstStyle/>
                    <a:p>
                      <a:pPr>
                        <a:spcAft>
                          <a:spcPts val="600"/>
                        </a:spcAft>
                      </a:pPr>
                      <a:r>
                        <a:rPr kumimoji="0" lang="es-ES" sz="900" b="1" u="none" strike="noStrike" kern="1200" cap="none" spc="0" normalizeH="0" baseline="0" noProof="0">
                          <a:ln>
                            <a:noFill/>
                          </a:ln>
                          <a:solidFill>
                            <a:schemeClr val="tx1"/>
                          </a:solidFill>
                          <a:effectLst/>
                          <a:uLnTx/>
                          <a:uFillTx/>
                        </a:rPr>
                        <a:t>CSI-100K-T400GL02-E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rPr>
                        <a:t>100</a:t>
                      </a: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10/20</a:t>
                      </a:r>
                    </a:p>
                  </a:txBody>
                  <a:tcPr marL="33338" marR="33338" marT="0" marB="0" anchor="ctr"/>
                </a:tc>
                <a:tc gridSpan="4"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v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3567994911"/>
                  </a:ext>
                </a:extLst>
              </a:tr>
            </a:tbl>
          </a:graphicData>
        </a:graphic>
      </p:graphicFrame>
      <p:pic>
        <p:nvPicPr>
          <p:cNvPr id="6" name="Gráfico 5" descr="Marca de seleção">
            <a:extLst>
              <a:ext uri="{FF2B5EF4-FFF2-40B4-BE49-F238E27FC236}">
                <a16:creationId xmlns:a16="http://schemas.microsoft.com/office/drawing/2014/main" id="{27AB26C0-7118-4E14-9E4A-02CE2E90EE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7365" y="1520960"/>
            <a:ext cx="477474" cy="477474"/>
          </a:xfrm>
          <a:prstGeom prst="rect">
            <a:avLst/>
          </a:prstGeom>
        </p:spPr>
      </p:pic>
      <p:sp>
        <p:nvSpPr>
          <p:cNvPr id="5" name="Espaço Reservado para Conteúdo 4">
            <a:extLst>
              <a:ext uri="{FF2B5EF4-FFF2-40B4-BE49-F238E27FC236}">
                <a16:creationId xmlns:a16="http://schemas.microsoft.com/office/drawing/2014/main" id="{88D7AB3B-00DE-42E9-960E-28EDEF2731BA}"/>
              </a:ext>
            </a:extLst>
          </p:cNvPr>
          <p:cNvSpPr>
            <a:spLocks noGrp="1"/>
          </p:cNvSpPr>
          <p:nvPr>
            <p:ph sz="half" idx="1"/>
          </p:nvPr>
        </p:nvSpPr>
        <p:spPr>
          <a:xfrm>
            <a:off x="539750" y="2571750"/>
            <a:ext cx="3888234" cy="1862549"/>
          </a:xfrm>
        </p:spPr>
        <p:txBody>
          <a:bodyPr/>
          <a:lstStyle/>
          <a:p>
            <a:pPr lvl="1"/>
            <a:r>
              <a:rPr lang="es-ES"/>
              <a:t>Perfecto para conectar en redes de 380V</a:t>
            </a:r>
          </a:p>
          <a:p>
            <a:pPr lvl="1"/>
            <a:endParaRPr lang="es-ES"/>
          </a:p>
          <a:p>
            <a:pPr lvl="1" algn="just"/>
            <a:r>
              <a:rPr lang="es-ES"/>
              <a:t>Monitoreo por string</a:t>
            </a:r>
          </a:p>
          <a:p>
            <a:pPr lvl="1" algn="just"/>
            <a:endParaRPr lang="es-ES"/>
          </a:p>
          <a:p>
            <a:pPr lvl="1" algn="just"/>
            <a:r>
              <a:rPr lang="es-ES"/>
              <a:t>Permite ajustes remotos (Ex: fator de potencia)</a:t>
            </a:r>
          </a:p>
          <a:p>
            <a:pPr lvl="1" algn="just"/>
            <a:endParaRPr lang="es-ES"/>
          </a:p>
          <a:p>
            <a:pPr lvl="1" algn="just"/>
            <a:r>
              <a:rPr lang="es-ES"/>
              <a:t>Soporta actualización remota del firmware</a:t>
            </a:r>
          </a:p>
          <a:p>
            <a:pPr lvl="1" algn="just"/>
            <a:endParaRPr lang="es-ES"/>
          </a:p>
          <a:p>
            <a:pPr lvl="1" algn="just"/>
            <a:r>
              <a:rPr lang="es-ES"/>
              <a:t>Excelente granularidad en la generación</a:t>
            </a:r>
          </a:p>
        </p:txBody>
      </p:sp>
      <p:pic>
        <p:nvPicPr>
          <p:cNvPr id="8" name="Imagem 7">
            <a:extLst>
              <a:ext uri="{FF2B5EF4-FFF2-40B4-BE49-F238E27FC236}">
                <a16:creationId xmlns:a16="http://schemas.microsoft.com/office/drawing/2014/main" id="{68BE4936-E130-4A77-957D-6A414CBA09E9}"/>
              </a:ext>
            </a:extLst>
          </p:cNvPr>
          <p:cNvPicPr>
            <a:picLocks noChangeAspect="1"/>
          </p:cNvPicPr>
          <p:nvPr/>
        </p:nvPicPr>
        <p:blipFill>
          <a:blip r:embed="rId6"/>
          <a:stretch>
            <a:fillRect/>
          </a:stretch>
        </p:blipFill>
        <p:spPr>
          <a:xfrm>
            <a:off x="4638254" y="2469656"/>
            <a:ext cx="3991396" cy="2014949"/>
          </a:xfrm>
          <a:prstGeom prst="rect">
            <a:avLst/>
          </a:prstGeom>
        </p:spPr>
      </p:pic>
    </p:spTree>
    <p:extLst>
      <p:ext uri="{BB962C8B-B14F-4D97-AF65-F5344CB8AC3E}">
        <p14:creationId xmlns:p14="http://schemas.microsoft.com/office/powerpoint/2010/main" val="28898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iec">
            <a:extLst>
              <a:ext uri="{FF2B5EF4-FFF2-40B4-BE49-F238E27FC236}">
                <a16:creationId xmlns:a16="http://schemas.microsoft.com/office/drawing/2014/main" id="{31CE8D94-8020-4127-8728-0E55F5C0F3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272605"/>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D29F5FF5-33B2-49E6-8645-F2C3710B75AF}"/>
              </a:ext>
            </a:extLst>
          </p:cNvPr>
          <p:cNvSpPr>
            <a:spLocks noGrp="1"/>
          </p:cNvSpPr>
          <p:nvPr>
            <p:ph type="title"/>
          </p:nvPr>
        </p:nvSpPr>
        <p:spPr/>
        <p:txBody>
          <a:bodyPr/>
          <a:lstStyle/>
          <a:p>
            <a:r>
              <a:rPr lang="es-ES"/>
              <a:t>Inversores Trifásicos (600V)</a:t>
            </a:r>
            <a:br>
              <a:rPr lang="es-ES"/>
            </a:br>
            <a:r>
              <a:rPr lang="es-ES" sz="1400"/>
              <a:t>Huertas Solares</a:t>
            </a:r>
            <a:endParaRPr lang="es-ES"/>
          </a:p>
        </p:txBody>
      </p:sp>
      <p:graphicFrame>
        <p:nvGraphicFramePr>
          <p:cNvPr id="2" name="Tabela 1">
            <a:extLst>
              <a:ext uri="{FF2B5EF4-FFF2-40B4-BE49-F238E27FC236}">
                <a16:creationId xmlns:a16="http://schemas.microsoft.com/office/drawing/2014/main" id="{6D2D8B1E-4F36-452E-9245-84D634DA4966}"/>
              </a:ext>
            </a:extLst>
          </p:cNvPr>
          <p:cNvGraphicFramePr>
            <a:graphicFrameLocks noGrp="1"/>
          </p:cNvGraphicFramePr>
          <p:nvPr>
            <p:extLst>
              <p:ext uri="{D42A27DB-BD31-4B8C-83A1-F6EECF244321}">
                <p14:modId xmlns:p14="http://schemas.microsoft.com/office/powerpoint/2010/main" val="2828324781"/>
              </p:ext>
            </p:extLst>
          </p:nvPr>
        </p:nvGraphicFramePr>
        <p:xfrm>
          <a:off x="531281" y="1106294"/>
          <a:ext cx="5861050" cy="1008256"/>
        </p:xfrm>
        <a:graphic>
          <a:graphicData uri="http://schemas.openxmlformats.org/drawingml/2006/table">
            <a:tbl>
              <a:tblPr firstRow="1" bandRow="1">
                <a:tableStyleId>{93296810-A885-4BE3-A3E7-6D5BEEA58F35}</a:tableStyleId>
              </a:tblPr>
              <a:tblGrid>
                <a:gridCol w="1068919">
                  <a:extLst>
                    <a:ext uri="{9D8B030D-6E8A-4147-A177-3AD203B41FA5}">
                      <a16:colId xmlns:a16="http://schemas.microsoft.com/office/drawing/2014/main" val="2153517729"/>
                    </a:ext>
                  </a:extLst>
                </a:gridCol>
                <a:gridCol w="685800">
                  <a:extLst>
                    <a:ext uri="{9D8B030D-6E8A-4147-A177-3AD203B41FA5}">
                      <a16:colId xmlns:a16="http://schemas.microsoft.com/office/drawing/2014/main" val="3600050429"/>
                    </a:ext>
                  </a:extLst>
                </a:gridCol>
                <a:gridCol w="762000">
                  <a:extLst>
                    <a:ext uri="{9D8B030D-6E8A-4147-A177-3AD203B41FA5}">
                      <a16:colId xmlns:a16="http://schemas.microsoft.com/office/drawing/2014/main" val="281752359"/>
                    </a:ext>
                  </a:extLst>
                </a:gridCol>
                <a:gridCol w="762000">
                  <a:extLst>
                    <a:ext uri="{9D8B030D-6E8A-4147-A177-3AD203B41FA5}">
                      <a16:colId xmlns:a16="http://schemas.microsoft.com/office/drawing/2014/main" val="3616635949"/>
                    </a:ext>
                  </a:extLst>
                </a:gridCol>
                <a:gridCol w="792144">
                  <a:extLst>
                    <a:ext uri="{9D8B030D-6E8A-4147-A177-3AD203B41FA5}">
                      <a16:colId xmlns:a16="http://schemas.microsoft.com/office/drawing/2014/main" val="714335122"/>
                    </a:ext>
                  </a:extLst>
                </a:gridCol>
                <a:gridCol w="732349">
                  <a:extLst>
                    <a:ext uri="{9D8B030D-6E8A-4147-A177-3AD203B41FA5}">
                      <a16:colId xmlns:a16="http://schemas.microsoft.com/office/drawing/2014/main" val="205485863"/>
                    </a:ext>
                  </a:extLst>
                </a:gridCol>
                <a:gridCol w="1057838">
                  <a:extLst>
                    <a:ext uri="{9D8B030D-6E8A-4147-A177-3AD203B41FA5}">
                      <a16:colId xmlns:a16="http://schemas.microsoft.com/office/drawing/2014/main" val="3503928038"/>
                    </a:ext>
                  </a:extLst>
                </a:gridCol>
              </a:tblGrid>
              <a:tr h="617101">
                <a:tc>
                  <a:txBody>
                    <a:bodyPr/>
                    <a:lstStyle/>
                    <a:p>
                      <a:pPr algn="ctr">
                        <a:spcAft>
                          <a:spcPts val="600"/>
                        </a:spcAft>
                      </a:pPr>
                      <a:r>
                        <a:rPr lang="es-ES" sz="900" b="0" noProof="0" err="1">
                          <a:effectLst/>
                        </a:rPr>
                        <a:t>Modoo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Potencia (kW)</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latin typeface="+mn-lt"/>
                          <a:ea typeface="Calibri" panose="020F0502020204030204" pitchFamily="34" charset="0"/>
                          <a:cs typeface="Calibri" panose="020F0502020204030204" pitchFamily="34" charset="0"/>
                        </a:rPr>
                        <a:t>MPPT/Input</a:t>
                      </a:r>
                    </a:p>
                  </a:txBody>
                  <a:tcPr marL="33338" marR="33338" marT="0" marB="0" anchor="ctr"/>
                </a:tc>
                <a:tc>
                  <a:txBody>
                    <a:bodyPr/>
                    <a:lstStyle/>
                    <a:p>
                      <a:pPr algn="ctr">
                        <a:spcAft>
                          <a:spcPts val="600"/>
                        </a:spcAft>
                      </a:pPr>
                      <a:r>
                        <a:rPr lang="es-ES" sz="900" b="0" noProof="0">
                          <a:effectLst/>
                        </a:rPr>
                        <a:t>Diseño Compacto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Fusibles Integrados</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DPS CC/CA Integrado</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b="0" noProof="0">
                          <a:effectLst/>
                        </a:rPr>
                        <a:t>Módulos de Alta Corriente</a:t>
                      </a:r>
                      <a:endParaRPr lang="es-ES" sz="900" b="0" noProof="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42888566"/>
                  </a:ext>
                </a:extLst>
              </a:tr>
              <a:tr h="391155">
                <a:tc>
                  <a:txBody>
                    <a:bodyPr/>
                    <a:lstStyle/>
                    <a:p>
                      <a:pPr>
                        <a:spcAft>
                          <a:spcPts val="600"/>
                        </a:spcAft>
                      </a:pPr>
                      <a:r>
                        <a:rPr kumimoji="0" lang="es-ES" sz="900" b="1" u="none" strike="noStrike" kern="1200" cap="none" spc="0" normalizeH="0" baseline="0" noProof="0">
                          <a:ln>
                            <a:noFill/>
                          </a:ln>
                          <a:solidFill>
                            <a:schemeClr val="tx1"/>
                          </a:solidFill>
                          <a:effectLst/>
                          <a:uLnTx/>
                          <a:uFillTx/>
                        </a:rPr>
                        <a:t>CSI-125KTL-GI-E</a:t>
                      </a:r>
                      <a:endParaRPr lang="es-ES" sz="900" noProof="0">
                        <a:solidFill>
                          <a:schemeClr val="tx1"/>
                        </a:solidFill>
                        <a:effectLst/>
                        <a:latin typeface="+mn-lt"/>
                        <a:ea typeface="Calibri" panose="020F0502020204030204" pitchFamily="34" charset="0"/>
                        <a:cs typeface="Calibri" panose="020F0502020204030204" pitchFamily="34" charset="0"/>
                      </a:endParaRP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125</a:t>
                      </a:r>
                    </a:p>
                  </a:txBody>
                  <a:tcPr marL="33338" marR="33338" marT="0" marB="0" anchor="ctr"/>
                </a:tc>
                <a:tc>
                  <a:txBody>
                    <a:bodyPr/>
                    <a:lstStyle/>
                    <a:p>
                      <a:pPr algn="ctr">
                        <a:spcAft>
                          <a:spcPts val="600"/>
                        </a:spcAft>
                      </a:pPr>
                      <a:r>
                        <a:rPr lang="es-ES" sz="900" noProof="0">
                          <a:effectLst/>
                          <a:latin typeface="+mn-lt"/>
                          <a:ea typeface="Calibri" panose="020F0502020204030204" pitchFamily="34" charset="0"/>
                          <a:cs typeface="Calibri" panose="020F0502020204030204" pitchFamily="34" charset="0"/>
                        </a:rPr>
                        <a:t>1/20</a:t>
                      </a:r>
                    </a:p>
                  </a:txBody>
                  <a:tcPr marL="33338" marR="33338" marT="0" marB="0" anchor="ctr"/>
                </a:tc>
                <a:tc gridSpan="4">
                  <a:txBody>
                    <a:bodyPr/>
                    <a:lstStyle/>
                    <a:p>
                      <a:pPr algn="ctr">
                        <a:spcAft>
                          <a:spcPts val="600"/>
                        </a:spcAft>
                      </a:pPr>
                      <a:endParaRPr lang="es-ES" sz="900" noProof="0">
                        <a:effectLst/>
                        <a:latin typeface="+mn-lt"/>
                        <a:ea typeface="Calibri" panose="020F0502020204030204" pitchFamily="34" charset="0"/>
                        <a:cs typeface="Calibri" panose="020F0502020204030204" pitchFamily="34" charset="0"/>
                      </a:endParaRPr>
                    </a:p>
                  </a:txBody>
                  <a:tcPr marL="33338" marR="33338" marT="0" marB="0" anchor="ctr"/>
                </a:tc>
                <a:tc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tc hMerge="1">
                  <a:txBody>
                    <a:bodyPr/>
                    <a:lstStyle/>
                    <a:p>
                      <a:pPr algn="ctr">
                        <a:spcAft>
                          <a:spcPts val="600"/>
                        </a:spcAft>
                      </a:pPr>
                      <a:endParaRPr lang="pt-BR" sz="900">
                        <a:effectLst/>
                        <a:latin typeface="+mn-lt"/>
                        <a:ea typeface="Calibri" panose="020F0502020204030204" pitchFamily="34" charset="0"/>
                        <a:cs typeface="Calibri" panose="020F0502020204030204" pitchFamily="34" charset="0"/>
                      </a:endParaRPr>
                    </a:p>
                  </a:txBody>
                  <a:tcPr marL="33338" marR="33338" marT="0" marB="0" anchor="ctr"/>
                </a:tc>
                <a:extLst>
                  <a:ext uri="{0D108BD9-81ED-4DB2-BD59-A6C34878D82A}">
                    <a16:rowId xmlns:a16="http://schemas.microsoft.com/office/drawing/2014/main" val="2767417653"/>
                  </a:ext>
                </a:extLst>
              </a:tr>
            </a:tbl>
          </a:graphicData>
        </a:graphic>
      </p:graphicFrame>
      <p:pic>
        <p:nvPicPr>
          <p:cNvPr id="6" name="Gráfico 5" descr="Marca de seleção">
            <a:extLst>
              <a:ext uri="{FF2B5EF4-FFF2-40B4-BE49-F238E27FC236}">
                <a16:creationId xmlns:a16="http://schemas.microsoft.com/office/drawing/2014/main" id="{27AB26C0-7118-4E14-9E4A-02CE2E90EE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9517" y="1678886"/>
            <a:ext cx="477474" cy="477474"/>
          </a:xfrm>
          <a:prstGeom prst="rect">
            <a:avLst/>
          </a:prstGeom>
        </p:spPr>
      </p:pic>
      <p:sp>
        <p:nvSpPr>
          <p:cNvPr id="5" name="Espaço Reservado para Conteúdo 4">
            <a:extLst>
              <a:ext uri="{FF2B5EF4-FFF2-40B4-BE49-F238E27FC236}">
                <a16:creationId xmlns:a16="http://schemas.microsoft.com/office/drawing/2014/main" id="{88D7AB3B-00DE-42E9-960E-28EDEF2731BA}"/>
              </a:ext>
            </a:extLst>
          </p:cNvPr>
          <p:cNvSpPr>
            <a:spLocks noGrp="1"/>
          </p:cNvSpPr>
          <p:nvPr>
            <p:ph sz="half" idx="1"/>
          </p:nvPr>
        </p:nvSpPr>
        <p:spPr>
          <a:xfrm>
            <a:off x="539750" y="2571750"/>
            <a:ext cx="5099050" cy="1862549"/>
          </a:xfrm>
        </p:spPr>
        <p:txBody>
          <a:bodyPr/>
          <a:lstStyle/>
          <a:p>
            <a:pPr lvl="1" algn="just"/>
            <a:r>
              <a:rPr lang="es-ES"/>
              <a:t>Un único MPPT que aumenta la eficiencia de la conversión</a:t>
            </a:r>
          </a:p>
          <a:p>
            <a:pPr lvl="1" algn="just"/>
            <a:endParaRPr lang="es-ES"/>
          </a:p>
          <a:p>
            <a:pPr lvl="1" algn="just"/>
            <a:r>
              <a:rPr lang="es-ES"/>
              <a:t>Capacidad para mitigar el PID</a:t>
            </a:r>
          </a:p>
          <a:p>
            <a:pPr lvl="1" algn="just"/>
            <a:endParaRPr lang="es-ES"/>
          </a:p>
          <a:p>
            <a:pPr lvl="1" algn="just"/>
            <a:r>
              <a:rPr lang="es-ES"/>
              <a:t>Diseño térmico avanzado, con ventiladores de velocidad variable</a:t>
            </a:r>
          </a:p>
          <a:p>
            <a:pPr lvl="1" algn="just"/>
            <a:endParaRPr lang="es-ES"/>
          </a:p>
          <a:p>
            <a:pPr lvl="1" algn="just"/>
            <a:r>
              <a:rPr lang="es-ES"/>
              <a:t>Circuito de interrupción con detección de fallas a tierra</a:t>
            </a:r>
          </a:p>
          <a:p>
            <a:pPr lvl="1" algn="just"/>
            <a:endParaRPr lang="es-ES"/>
          </a:p>
          <a:p>
            <a:pPr lvl="1" algn="just"/>
            <a:r>
              <a:rPr lang="es-ES"/>
              <a:t>Consolidado en el mercado</a:t>
            </a:r>
          </a:p>
        </p:txBody>
      </p:sp>
      <p:pic>
        <p:nvPicPr>
          <p:cNvPr id="3" name="Picture 8">
            <a:extLst>
              <a:ext uri="{FF2B5EF4-FFF2-40B4-BE49-F238E27FC236}">
                <a16:creationId xmlns:a16="http://schemas.microsoft.com/office/drawing/2014/main" id="{62277E36-F012-46EA-9DFF-847C492946D0}"/>
              </a:ext>
            </a:extLst>
          </p:cNvPr>
          <p:cNvPicPr>
            <a:picLocks noChangeAspect="1"/>
          </p:cNvPicPr>
          <p:nvPr/>
        </p:nvPicPr>
        <p:blipFill>
          <a:blip r:embed="rId6"/>
          <a:stretch>
            <a:fillRect/>
          </a:stretch>
        </p:blipFill>
        <p:spPr>
          <a:xfrm>
            <a:off x="6029405" y="2374916"/>
            <a:ext cx="2574845" cy="2256216"/>
          </a:xfrm>
          <a:prstGeom prst="rect">
            <a:avLst/>
          </a:prstGeom>
        </p:spPr>
      </p:pic>
    </p:spTree>
    <p:extLst>
      <p:ext uri="{BB962C8B-B14F-4D97-AF65-F5344CB8AC3E}">
        <p14:creationId xmlns:p14="http://schemas.microsoft.com/office/powerpoint/2010/main" val="300779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D8BA5D8-7169-4529-89B3-B6068C42CB61}"/>
              </a:ext>
            </a:extLst>
          </p:cNvPr>
          <p:cNvSpPr>
            <a:spLocks noGrp="1"/>
          </p:cNvSpPr>
          <p:nvPr>
            <p:ph type="title"/>
          </p:nvPr>
        </p:nvSpPr>
        <p:spPr/>
        <p:txBody>
          <a:bodyPr/>
          <a:lstStyle/>
          <a:p>
            <a:r>
              <a:rPr lang="es-ES"/>
              <a:t>Monitoreo - Estructura de comunicación</a:t>
            </a:r>
          </a:p>
        </p:txBody>
      </p:sp>
      <p:grpSp>
        <p:nvGrpSpPr>
          <p:cNvPr id="85" name="Agrupar 84">
            <a:extLst>
              <a:ext uri="{FF2B5EF4-FFF2-40B4-BE49-F238E27FC236}">
                <a16:creationId xmlns:a16="http://schemas.microsoft.com/office/drawing/2014/main" id="{902D7942-3360-49FF-A3A0-29C1A1328743}"/>
              </a:ext>
            </a:extLst>
          </p:cNvPr>
          <p:cNvGrpSpPr/>
          <p:nvPr/>
        </p:nvGrpSpPr>
        <p:grpSpPr>
          <a:xfrm>
            <a:off x="660885" y="875178"/>
            <a:ext cx="7822230" cy="3393143"/>
            <a:chOff x="957920" y="1080753"/>
            <a:chExt cx="7822230" cy="3393143"/>
          </a:xfrm>
        </p:grpSpPr>
        <p:pic>
          <p:nvPicPr>
            <p:cNvPr id="5" name="Picture 5">
              <a:extLst>
                <a:ext uri="{FF2B5EF4-FFF2-40B4-BE49-F238E27FC236}">
                  <a16:creationId xmlns:a16="http://schemas.microsoft.com/office/drawing/2014/main" id="{746F3CDD-1255-4534-AC2B-B951C385D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67" t="14878" r="28666" b="12927"/>
            <a:stretch/>
          </p:blipFill>
          <p:spPr>
            <a:xfrm>
              <a:off x="7004747" y="3843936"/>
              <a:ext cx="681038" cy="629960"/>
            </a:xfrm>
            <a:prstGeom prst="rect">
              <a:avLst/>
            </a:prstGeom>
          </p:spPr>
        </p:pic>
        <p:sp>
          <p:nvSpPr>
            <p:cNvPr id="25" name="CaixaDeTexto 24">
              <a:extLst>
                <a:ext uri="{FF2B5EF4-FFF2-40B4-BE49-F238E27FC236}">
                  <a16:creationId xmlns:a16="http://schemas.microsoft.com/office/drawing/2014/main" id="{80155A72-D616-4DD6-8617-041C00D252F9}"/>
                </a:ext>
              </a:extLst>
            </p:cNvPr>
            <p:cNvSpPr txBox="1"/>
            <p:nvPr/>
          </p:nvSpPr>
          <p:spPr>
            <a:xfrm>
              <a:off x="3376307" y="1524382"/>
              <a:ext cx="1168447" cy="246221"/>
            </a:xfrm>
            <a:prstGeom prst="rect">
              <a:avLst/>
            </a:prstGeom>
            <a:noFill/>
          </p:spPr>
          <p:txBody>
            <a:bodyPr wrap="square" rtlCol="0" anchor="ctr">
              <a:spAutoFit/>
            </a:bodyPr>
            <a:lstStyle/>
            <a:p>
              <a:pPr algn="ctr"/>
              <a:r>
                <a:rPr lang="es-ES" sz="1000"/>
                <a:t>Modem</a:t>
              </a:r>
            </a:p>
          </p:txBody>
        </p:sp>
        <p:sp>
          <p:nvSpPr>
            <p:cNvPr id="33" name="CaixaDeTexto 32">
              <a:extLst>
                <a:ext uri="{FF2B5EF4-FFF2-40B4-BE49-F238E27FC236}">
                  <a16:creationId xmlns:a16="http://schemas.microsoft.com/office/drawing/2014/main" id="{46875A77-D678-46E4-9AA2-1295DAF162EB}"/>
                </a:ext>
              </a:extLst>
            </p:cNvPr>
            <p:cNvSpPr txBox="1"/>
            <p:nvPr/>
          </p:nvSpPr>
          <p:spPr>
            <a:xfrm>
              <a:off x="4937886" y="1524381"/>
              <a:ext cx="914760" cy="246221"/>
            </a:xfrm>
            <a:prstGeom prst="rect">
              <a:avLst/>
            </a:prstGeom>
            <a:noFill/>
          </p:spPr>
          <p:txBody>
            <a:bodyPr wrap="square" rtlCol="0" anchor="ctr">
              <a:spAutoFit/>
            </a:bodyPr>
            <a:lstStyle/>
            <a:p>
              <a:pPr algn="ctr"/>
              <a:r>
                <a:rPr lang="es-ES" sz="1000"/>
                <a:t>Internet</a:t>
              </a:r>
            </a:p>
          </p:txBody>
        </p:sp>
        <p:sp>
          <p:nvSpPr>
            <p:cNvPr id="34" name="CaixaDeTexto 33">
              <a:extLst>
                <a:ext uri="{FF2B5EF4-FFF2-40B4-BE49-F238E27FC236}">
                  <a16:creationId xmlns:a16="http://schemas.microsoft.com/office/drawing/2014/main" id="{A52AA09A-7E6C-4694-B82E-7618EB7332C7}"/>
                </a:ext>
              </a:extLst>
            </p:cNvPr>
            <p:cNvSpPr txBox="1"/>
            <p:nvPr/>
          </p:nvSpPr>
          <p:spPr>
            <a:xfrm>
              <a:off x="6887886" y="1525156"/>
              <a:ext cx="914760" cy="246221"/>
            </a:xfrm>
            <a:prstGeom prst="rect">
              <a:avLst/>
            </a:prstGeom>
            <a:noFill/>
          </p:spPr>
          <p:txBody>
            <a:bodyPr wrap="square" rtlCol="0" anchor="ctr">
              <a:spAutoFit/>
            </a:bodyPr>
            <a:lstStyle/>
            <a:p>
              <a:pPr algn="ctr"/>
              <a:r>
                <a:rPr lang="es-ES" sz="1000"/>
                <a:t>CSI Cloud</a:t>
              </a:r>
            </a:p>
          </p:txBody>
        </p:sp>
        <p:pic>
          <p:nvPicPr>
            <p:cNvPr id="3" name="Picture 2"/>
            <p:cNvPicPr>
              <a:picLocks noChangeAspect="1"/>
            </p:cNvPicPr>
            <p:nvPr/>
          </p:nvPicPr>
          <p:blipFill>
            <a:blip r:embed="rId4"/>
            <a:stretch>
              <a:fillRect/>
            </a:stretch>
          </p:blipFill>
          <p:spPr>
            <a:xfrm>
              <a:off x="6504453" y="1832460"/>
              <a:ext cx="1681626" cy="1252940"/>
            </a:xfrm>
            <a:prstGeom prst="rect">
              <a:avLst/>
            </a:prstGeom>
            <a:ln>
              <a:noFill/>
            </a:ln>
            <a:effectLst>
              <a:outerShdw blurRad="292100" dist="139700" dir="2700000" algn="tl" rotWithShape="0">
                <a:srgbClr val="333333">
                  <a:alpha val="65000"/>
                </a:srgbClr>
              </a:outerShdw>
            </a:effectLst>
          </p:spPr>
        </p:pic>
        <p:grpSp>
          <p:nvGrpSpPr>
            <p:cNvPr id="47" name="Gráfico 9" descr="Roteador sem fio">
              <a:extLst>
                <a:ext uri="{FF2B5EF4-FFF2-40B4-BE49-F238E27FC236}">
                  <a16:creationId xmlns:a16="http://schemas.microsoft.com/office/drawing/2014/main" id="{C388E5D1-0FAD-488F-B3EA-737BC1805603}"/>
                </a:ext>
              </a:extLst>
            </p:cNvPr>
            <p:cNvGrpSpPr/>
            <p:nvPr/>
          </p:nvGrpSpPr>
          <p:grpSpPr>
            <a:xfrm>
              <a:off x="3636681" y="2145557"/>
              <a:ext cx="647700" cy="645795"/>
              <a:chOff x="2466229" y="2248852"/>
              <a:chExt cx="647700" cy="645795"/>
            </a:xfrm>
            <a:solidFill>
              <a:srgbClr val="000000"/>
            </a:solidFill>
          </p:grpSpPr>
          <p:sp>
            <p:nvSpPr>
              <p:cNvPr id="48" name="Forma Livre: Forma 47">
                <a:extLst>
                  <a:ext uri="{FF2B5EF4-FFF2-40B4-BE49-F238E27FC236}">
                    <a16:creationId xmlns:a16="http://schemas.microsoft.com/office/drawing/2014/main" id="{33657D03-AFBB-46BD-A8B3-E2B7E93030CA}"/>
                  </a:ext>
                </a:extLst>
              </p:cNvPr>
              <p:cNvSpPr/>
              <p:nvPr/>
            </p:nvSpPr>
            <p:spPr>
              <a:xfrm>
                <a:off x="2675779" y="2356484"/>
                <a:ext cx="60007" cy="161925"/>
              </a:xfrm>
              <a:custGeom>
                <a:avLst/>
                <a:gdLst>
                  <a:gd name="connsiteX0" fmla="*/ 33338 w 60007"/>
                  <a:gd name="connsiteY0" fmla="*/ 161925 h 161925"/>
                  <a:gd name="connsiteX1" fmla="*/ 60007 w 60007"/>
                  <a:gd name="connsiteY1" fmla="*/ 135255 h 161925"/>
                  <a:gd name="connsiteX2" fmla="*/ 38100 w 60007"/>
                  <a:gd name="connsiteY2" fmla="*/ 80963 h 161925"/>
                  <a:gd name="connsiteX3" fmla="*/ 60007 w 60007"/>
                  <a:gd name="connsiteY3" fmla="*/ 26670 h 161925"/>
                  <a:gd name="connsiteX4" fmla="*/ 33338 w 60007"/>
                  <a:gd name="connsiteY4" fmla="*/ 0 h 161925"/>
                  <a:gd name="connsiteX5" fmla="*/ 0 w 60007"/>
                  <a:gd name="connsiteY5" fmla="*/ 80963 h 161925"/>
                  <a:gd name="connsiteX6" fmla="*/ 33338 w 60007"/>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 h="161925">
                    <a:moveTo>
                      <a:pt x="33338" y="161925"/>
                    </a:moveTo>
                    <a:lnTo>
                      <a:pt x="60007" y="135255"/>
                    </a:lnTo>
                    <a:cubicBezTo>
                      <a:pt x="46673" y="120967"/>
                      <a:pt x="38100" y="101917"/>
                      <a:pt x="38100" y="80963"/>
                    </a:cubicBezTo>
                    <a:cubicBezTo>
                      <a:pt x="38100" y="60008"/>
                      <a:pt x="46673" y="40958"/>
                      <a:pt x="60007" y="26670"/>
                    </a:cubicBezTo>
                    <a:lnTo>
                      <a:pt x="33338" y="0"/>
                    </a:lnTo>
                    <a:cubicBezTo>
                      <a:pt x="12382" y="20955"/>
                      <a:pt x="0" y="49530"/>
                      <a:pt x="0" y="80963"/>
                    </a:cubicBezTo>
                    <a:cubicBezTo>
                      <a:pt x="0" y="112395"/>
                      <a:pt x="12382" y="140970"/>
                      <a:pt x="33338" y="161925"/>
                    </a:cubicBezTo>
                    <a:close/>
                  </a:path>
                </a:pathLst>
              </a:custGeom>
              <a:solidFill>
                <a:srgbClr val="000000"/>
              </a:solidFill>
              <a:ln w="9525" cap="flat">
                <a:noFill/>
                <a:prstDash val="solid"/>
                <a:miter/>
              </a:ln>
            </p:spPr>
            <p:txBody>
              <a:bodyPr rtlCol="0" anchor="ctr"/>
              <a:lstStyle/>
              <a:p>
                <a:endParaRPr lang="es-ES"/>
              </a:p>
            </p:txBody>
          </p:sp>
          <p:sp>
            <p:nvSpPr>
              <p:cNvPr id="49" name="Forma Livre: Forma 48">
                <a:extLst>
                  <a:ext uri="{FF2B5EF4-FFF2-40B4-BE49-F238E27FC236}">
                    <a16:creationId xmlns:a16="http://schemas.microsoft.com/office/drawing/2014/main" id="{C9650275-4767-4CC6-BC85-C1492361BBF8}"/>
                  </a:ext>
                </a:extLst>
              </p:cNvPr>
              <p:cNvSpPr/>
              <p:nvPr/>
            </p:nvSpPr>
            <p:spPr>
              <a:xfrm>
                <a:off x="2599579" y="2303144"/>
                <a:ext cx="82867" cy="268605"/>
              </a:xfrm>
              <a:custGeom>
                <a:avLst/>
                <a:gdLst>
                  <a:gd name="connsiteX0" fmla="*/ 56198 w 82867"/>
                  <a:gd name="connsiteY0" fmla="*/ 268605 h 268605"/>
                  <a:gd name="connsiteX1" fmla="*/ 82868 w 82867"/>
                  <a:gd name="connsiteY1" fmla="*/ 241935 h 268605"/>
                  <a:gd name="connsiteX2" fmla="*/ 38100 w 82867"/>
                  <a:gd name="connsiteY2" fmla="*/ 134303 h 268605"/>
                  <a:gd name="connsiteX3" fmla="*/ 82868 w 82867"/>
                  <a:gd name="connsiteY3" fmla="*/ 26670 h 268605"/>
                  <a:gd name="connsiteX4" fmla="*/ 56198 w 82867"/>
                  <a:gd name="connsiteY4" fmla="*/ 0 h 268605"/>
                  <a:gd name="connsiteX5" fmla="*/ 0 w 82867"/>
                  <a:gd name="connsiteY5" fmla="*/ 134303 h 268605"/>
                  <a:gd name="connsiteX6" fmla="*/ 56198 w 82867"/>
                  <a:gd name="connsiteY6" fmla="*/ 268605 h 26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 h="268605">
                    <a:moveTo>
                      <a:pt x="56198" y="268605"/>
                    </a:moveTo>
                    <a:lnTo>
                      <a:pt x="82868" y="241935"/>
                    </a:lnTo>
                    <a:cubicBezTo>
                      <a:pt x="55245" y="214313"/>
                      <a:pt x="38100" y="176213"/>
                      <a:pt x="38100" y="134303"/>
                    </a:cubicBezTo>
                    <a:cubicBezTo>
                      <a:pt x="38100" y="92393"/>
                      <a:pt x="55245" y="54293"/>
                      <a:pt x="82868" y="26670"/>
                    </a:cubicBezTo>
                    <a:lnTo>
                      <a:pt x="56198" y="0"/>
                    </a:lnTo>
                    <a:cubicBezTo>
                      <a:pt x="20955" y="34290"/>
                      <a:pt x="0" y="81915"/>
                      <a:pt x="0" y="134303"/>
                    </a:cubicBezTo>
                    <a:cubicBezTo>
                      <a:pt x="0" y="186690"/>
                      <a:pt x="20955" y="234315"/>
                      <a:pt x="56198" y="268605"/>
                    </a:cubicBezTo>
                    <a:close/>
                  </a:path>
                </a:pathLst>
              </a:custGeom>
              <a:solidFill>
                <a:srgbClr val="000000"/>
              </a:solidFill>
              <a:ln w="9525" cap="flat">
                <a:noFill/>
                <a:prstDash val="solid"/>
                <a:miter/>
              </a:ln>
            </p:spPr>
            <p:txBody>
              <a:bodyPr rtlCol="0" anchor="ctr"/>
              <a:lstStyle/>
              <a:p>
                <a:endParaRPr lang="es-ES"/>
              </a:p>
            </p:txBody>
          </p:sp>
          <p:sp>
            <p:nvSpPr>
              <p:cNvPr id="50" name="Forma Livre: Forma 49">
                <a:extLst>
                  <a:ext uri="{FF2B5EF4-FFF2-40B4-BE49-F238E27FC236}">
                    <a16:creationId xmlns:a16="http://schemas.microsoft.com/office/drawing/2014/main" id="{D70D9206-2351-463B-8EA9-1E292953849C}"/>
                  </a:ext>
                </a:extLst>
              </p:cNvPr>
              <p:cNvSpPr/>
              <p:nvPr/>
            </p:nvSpPr>
            <p:spPr>
              <a:xfrm>
                <a:off x="2523379" y="2248852"/>
                <a:ext cx="104775" cy="377190"/>
              </a:xfrm>
              <a:custGeom>
                <a:avLst/>
                <a:gdLst>
                  <a:gd name="connsiteX0" fmla="*/ 104775 w 104775"/>
                  <a:gd name="connsiteY0" fmla="*/ 350520 h 377190"/>
                  <a:gd name="connsiteX1" fmla="*/ 38100 w 104775"/>
                  <a:gd name="connsiteY1" fmla="*/ 188595 h 377190"/>
                  <a:gd name="connsiteX2" fmla="*/ 104775 w 104775"/>
                  <a:gd name="connsiteY2" fmla="*/ 26670 h 377190"/>
                  <a:gd name="connsiteX3" fmla="*/ 78105 w 104775"/>
                  <a:gd name="connsiteY3" fmla="*/ 0 h 377190"/>
                  <a:gd name="connsiteX4" fmla="*/ 0 w 104775"/>
                  <a:gd name="connsiteY4" fmla="*/ 188595 h 377190"/>
                  <a:gd name="connsiteX5" fmla="*/ 78105 w 104775"/>
                  <a:gd name="connsiteY5" fmla="*/ 377190 h 377190"/>
                  <a:gd name="connsiteX6" fmla="*/ 104775 w 104775"/>
                  <a:gd name="connsiteY6" fmla="*/ 35052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77190">
                    <a:moveTo>
                      <a:pt x="104775" y="350520"/>
                    </a:moveTo>
                    <a:cubicBezTo>
                      <a:pt x="63818" y="309562"/>
                      <a:pt x="38100" y="252412"/>
                      <a:pt x="38100" y="188595"/>
                    </a:cubicBezTo>
                    <a:cubicBezTo>
                      <a:pt x="38100" y="124778"/>
                      <a:pt x="63818" y="68580"/>
                      <a:pt x="104775" y="26670"/>
                    </a:cubicBezTo>
                    <a:lnTo>
                      <a:pt x="78105" y="0"/>
                    </a:lnTo>
                    <a:cubicBezTo>
                      <a:pt x="29528" y="48578"/>
                      <a:pt x="0" y="115253"/>
                      <a:pt x="0" y="188595"/>
                    </a:cubicBezTo>
                    <a:cubicBezTo>
                      <a:pt x="0" y="261937"/>
                      <a:pt x="29528" y="328612"/>
                      <a:pt x="78105" y="377190"/>
                    </a:cubicBezTo>
                    <a:lnTo>
                      <a:pt x="104775" y="350520"/>
                    </a:lnTo>
                    <a:close/>
                  </a:path>
                </a:pathLst>
              </a:custGeom>
              <a:solidFill>
                <a:srgbClr val="000000"/>
              </a:solidFill>
              <a:ln w="9525" cap="flat">
                <a:noFill/>
                <a:prstDash val="solid"/>
                <a:miter/>
              </a:ln>
            </p:spPr>
            <p:txBody>
              <a:bodyPr rtlCol="0" anchor="ctr"/>
              <a:lstStyle/>
              <a:p>
                <a:endParaRPr lang="es-ES"/>
              </a:p>
            </p:txBody>
          </p:sp>
          <p:sp>
            <p:nvSpPr>
              <p:cNvPr id="51" name="Forma Livre: Forma 50">
                <a:extLst>
                  <a:ext uri="{FF2B5EF4-FFF2-40B4-BE49-F238E27FC236}">
                    <a16:creationId xmlns:a16="http://schemas.microsoft.com/office/drawing/2014/main" id="{31B70539-B1D4-420C-A93E-BE9C76AE6648}"/>
                  </a:ext>
                </a:extLst>
              </p:cNvPr>
              <p:cNvSpPr/>
              <p:nvPr/>
            </p:nvSpPr>
            <p:spPr>
              <a:xfrm>
                <a:off x="2844371" y="2356484"/>
                <a:ext cx="60007" cy="161925"/>
              </a:xfrm>
              <a:custGeom>
                <a:avLst/>
                <a:gdLst>
                  <a:gd name="connsiteX0" fmla="*/ 26670 w 60007"/>
                  <a:gd name="connsiteY0" fmla="*/ 161925 h 161925"/>
                  <a:gd name="connsiteX1" fmla="*/ 60007 w 60007"/>
                  <a:gd name="connsiteY1" fmla="*/ 80963 h 161925"/>
                  <a:gd name="connsiteX2" fmla="*/ 26670 w 60007"/>
                  <a:gd name="connsiteY2" fmla="*/ 0 h 161925"/>
                  <a:gd name="connsiteX3" fmla="*/ 0 w 60007"/>
                  <a:gd name="connsiteY3" fmla="*/ 26670 h 161925"/>
                  <a:gd name="connsiteX4" fmla="*/ 21907 w 60007"/>
                  <a:gd name="connsiteY4" fmla="*/ 80963 h 161925"/>
                  <a:gd name="connsiteX5" fmla="*/ 0 w 60007"/>
                  <a:gd name="connsiteY5" fmla="*/ 135255 h 161925"/>
                  <a:gd name="connsiteX6" fmla="*/ 26670 w 60007"/>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 h="161925">
                    <a:moveTo>
                      <a:pt x="26670" y="161925"/>
                    </a:moveTo>
                    <a:cubicBezTo>
                      <a:pt x="47625" y="140970"/>
                      <a:pt x="60007" y="112395"/>
                      <a:pt x="60007" y="80963"/>
                    </a:cubicBezTo>
                    <a:cubicBezTo>
                      <a:pt x="60007" y="49530"/>
                      <a:pt x="47625" y="20955"/>
                      <a:pt x="26670" y="0"/>
                    </a:cubicBezTo>
                    <a:lnTo>
                      <a:pt x="0" y="26670"/>
                    </a:lnTo>
                    <a:cubicBezTo>
                      <a:pt x="13335" y="40005"/>
                      <a:pt x="21907" y="59055"/>
                      <a:pt x="21907" y="80963"/>
                    </a:cubicBezTo>
                    <a:cubicBezTo>
                      <a:pt x="21907" y="102870"/>
                      <a:pt x="13335" y="120967"/>
                      <a:pt x="0" y="135255"/>
                    </a:cubicBezTo>
                    <a:lnTo>
                      <a:pt x="26670" y="161925"/>
                    </a:lnTo>
                    <a:close/>
                  </a:path>
                </a:pathLst>
              </a:custGeom>
              <a:solidFill>
                <a:srgbClr val="000000"/>
              </a:solidFill>
              <a:ln w="9525" cap="flat">
                <a:noFill/>
                <a:prstDash val="solid"/>
                <a:miter/>
              </a:ln>
            </p:spPr>
            <p:txBody>
              <a:bodyPr rtlCol="0" anchor="ctr"/>
              <a:lstStyle/>
              <a:p>
                <a:endParaRPr lang="es-ES"/>
              </a:p>
            </p:txBody>
          </p:sp>
          <p:sp>
            <p:nvSpPr>
              <p:cNvPr id="52" name="Forma Livre: Forma 51">
                <a:extLst>
                  <a:ext uri="{FF2B5EF4-FFF2-40B4-BE49-F238E27FC236}">
                    <a16:creationId xmlns:a16="http://schemas.microsoft.com/office/drawing/2014/main" id="{4D2BFEFB-61D2-4AC4-B318-25ECEF0015A5}"/>
                  </a:ext>
                </a:extLst>
              </p:cNvPr>
              <p:cNvSpPr/>
              <p:nvPr/>
            </p:nvSpPr>
            <p:spPr>
              <a:xfrm>
                <a:off x="2897711" y="2303144"/>
                <a:ext cx="82867" cy="268605"/>
              </a:xfrm>
              <a:custGeom>
                <a:avLst/>
                <a:gdLst>
                  <a:gd name="connsiteX0" fmla="*/ 0 w 82867"/>
                  <a:gd name="connsiteY0" fmla="*/ 241935 h 268605"/>
                  <a:gd name="connsiteX1" fmla="*/ 26670 w 82867"/>
                  <a:gd name="connsiteY1" fmla="*/ 268605 h 268605"/>
                  <a:gd name="connsiteX2" fmla="*/ 82868 w 82867"/>
                  <a:gd name="connsiteY2" fmla="*/ 134303 h 268605"/>
                  <a:gd name="connsiteX3" fmla="*/ 26670 w 82867"/>
                  <a:gd name="connsiteY3" fmla="*/ 0 h 268605"/>
                  <a:gd name="connsiteX4" fmla="*/ 0 w 82867"/>
                  <a:gd name="connsiteY4" fmla="*/ 26670 h 268605"/>
                  <a:gd name="connsiteX5" fmla="*/ 44768 w 82867"/>
                  <a:gd name="connsiteY5" fmla="*/ 134303 h 268605"/>
                  <a:gd name="connsiteX6" fmla="*/ 0 w 82867"/>
                  <a:gd name="connsiteY6" fmla="*/ 241935 h 26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 h="268605">
                    <a:moveTo>
                      <a:pt x="0" y="241935"/>
                    </a:moveTo>
                    <a:lnTo>
                      <a:pt x="26670" y="268605"/>
                    </a:lnTo>
                    <a:cubicBezTo>
                      <a:pt x="61913" y="234315"/>
                      <a:pt x="82868" y="186690"/>
                      <a:pt x="82868" y="134303"/>
                    </a:cubicBezTo>
                    <a:cubicBezTo>
                      <a:pt x="82868" y="81915"/>
                      <a:pt x="61913" y="34290"/>
                      <a:pt x="26670" y="0"/>
                    </a:cubicBezTo>
                    <a:lnTo>
                      <a:pt x="0" y="26670"/>
                    </a:lnTo>
                    <a:cubicBezTo>
                      <a:pt x="27623" y="54293"/>
                      <a:pt x="44768" y="92393"/>
                      <a:pt x="44768" y="134303"/>
                    </a:cubicBezTo>
                    <a:cubicBezTo>
                      <a:pt x="44768" y="176213"/>
                      <a:pt x="27623" y="214313"/>
                      <a:pt x="0" y="241935"/>
                    </a:cubicBezTo>
                    <a:close/>
                  </a:path>
                </a:pathLst>
              </a:custGeom>
              <a:solidFill>
                <a:srgbClr val="000000"/>
              </a:solidFill>
              <a:ln w="9525" cap="flat">
                <a:noFill/>
                <a:prstDash val="solid"/>
                <a:miter/>
              </a:ln>
            </p:spPr>
            <p:txBody>
              <a:bodyPr rtlCol="0" anchor="ctr"/>
              <a:lstStyle/>
              <a:p>
                <a:endParaRPr lang="es-ES"/>
              </a:p>
            </p:txBody>
          </p:sp>
          <p:sp>
            <p:nvSpPr>
              <p:cNvPr id="53" name="Forma Livre: Forma 52">
                <a:extLst>
                  <a:ext uri="{FF2B5EF4-FFF2-40B4-BE49-F238E27FC236}">
                    <a16:creationId xmlns:a16="http://schemas.microsoft.com/office/drawing/2014/main" id="{6AE0AFBE-3169-430E-AE6E-C48B7CDED527}"/>
                  </a:ext>
                </a:extLst>
              </p:cNvPr>
              <p:cNvSpPr/>
              <p:nvPr/>
            </p:nvSpPr>
            <p:spPr>
              <a:xfrm>
                <a:off x="2952004" y="2248852"/>
                <a:ext cx="104775" cy="377190"/>
              </a:xfrm>
              <a:custGeom>
                <a:avLst/>
                <a:gdLst>
                  <a:gd name="connsiteX0" fmla="*/ 0 w 104775"/>
                  <a:gd name="connsiteY0" fmla="*/ 350520 h 377190"/>
                  <a:gd name="connsiteX1" fmla="*/ 26670 w 104775"/>
                  <a:gd name="connsiteY1" fmla="*/ 377190 h 377190"/>
                  <a:gd name="connsiteX2" fmla="*/ 104775 w 104775"/>
                  <a:gd name="connsiteY2" fmla="*/ 188595 h 377190"/>
                  <a:gd name="connsiteX3" fmla="*/ 26670 w 104775"/>
                  <a:gd name="connsiteY3" fmla="*/ 0 h 377190"/>
                  <a:gd name="connsiteX4" fmla="*/ 0 w 104775"/>
                  <a:gd name="connsiteY4" fmla="*/ 26670 h 377190"/>
                  <a:gd name="connsiteX5" fmla="*/ 66675 w 104775"/>
                  <a:gd name="connsiteY5" fmla="*/ 188595 h 377190"/>
                  <a:gd name="connsiteX6" fmla="*/ 0 w 104775"/>
                  <a:gd name="connsiteY6" fmla="*/ 350520 h 3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377190">
                    <a:moveTo>
                      <a:pt x="0" y="350520"/>
                    </a:moveTo>
                    <a:lnTo>
                      <a:pt x="26670" y="377190"/>
                    </a:lnTo>
                    <a:cubicBezTo>
                      <a:pt x="75248" y="328612"/>
                      <a:pt x="104775" y="261937"/>
                      <a:pt x="104775" y="188595"/>
                    </a:cubicBezTo>
                    <a:cubicBezTo>
                      <a:pt x="104775" y="115253"/>
                      <a:pt x="75248" y="48578"/>
                      <a:pt x="26670" y="0"/>
                    </a:cubicBezTo>
                    <a:lnTo>
                      <a:pt x="0" y="26670"/>
                    </a:lnTo>
                    <a:cubicBezTo>
                      <a:pt x="40958" y="67628"/>
                      <a:pt x="66675" y="124778"/>
                      <a:pt x="66675" y="188595"/>
                    </a:cubicBezTo>
                    <a:cubicBezTo>
                      <a:pt x="66675" y="252412"/>
                      <a:pt x="40958" y="308610"/>
                      <a:pt x="0" y="350520"/>
                    </a:cubicBezTo>
                    <a:close/>
                  </a:path>
                </a:pathLst>
              </a:custGeom>
              <a:solidFill>
                <a:srgbClr val="000000"/>
              </a:solidFill>
              <a:ln w="9525" cap="flat">
                <a:noFill/>
                <a:prstDash val="solid"/>
                <a:miter/>
              </a:ln>
            </p:spPr>
            <p:txBody>
              <a:bodyPr rtlCol="0" anchor="ctr"/>
              <a:lstStyle/>
              <a:p>
                <a:endParaRPr lang="es-ES"/>
              </a:p>
            </p:txBody>
          </p:sp>
          <p:sp>
            <p:nvSpPr>
              <p:cNvPr id="54" name="Forma Livre: Forma 53">
                <a:extLst>
                  <a:ext uri="{FF2B5EF4-FFF2-40B4-BE49-F238E27FC236}">
                    <a16:creationId xmlns:a16="http://schemas.microsoft.com/office/drawing/2014/main" id="{D983F6F1-E3A8-4BB5-A1B0-36B7286D3528}"/>
                  </a:ext>
                </a:extLst>
              </p:cNvPr>
              <p:cNvSpPr/>
              <p:nvPr/>
            </p:nvSpPr>
            <p:spPr>
              <a:xfrm>
                <a:off x="2466229" y="2399347"/>
                <a:ext cx="647700" cy="495300"/>
              </a:xfrm>
              <a:custGeom>
                <a:avLst/>
                <a:gdLst>
                  <a:gd name="connsiteX0" fmla="*/ 571500 w 647700"/>
                  <a:gd name="connsiteY0" fmla="*/ 419100 h 495300"/>
                  <a:gd name="connsiteX1" fmla="*/ 552450 w 647700"/>
                  <a:gd name="connsiteY1" fmla="*/ 400050 h 495300"/>
                  <a:gd name="connsiteX2" fmla="*/ 571500 w 647700"/>
                  <a:gd name="connsiteY2" fmla="*/ 381000 h 495300"/>
                  <a:gd name="connsiteX3" fmla="*/ 590550 w 647700"/>
                  <a:gd name="connsiteY3" fmla="*/ 400050 h 495300"/>
                  <a:gd name="connsiteX4" fmla="*/ 571500 w 647700"/>
                  <a:gd name="connsiteY4" fmla="*/ 419100 h 495300"/>
                  <a:gd name="connsiteX5" fmla="*/ 476250 w 647700"/>
                  <a:gd name="connsiteY5" fmla="*/ 419100 h 495300"/>
                  <a:gd name="connsiteX6" fmla="*/ 457200 w 647700"/>
                  <a:gd name="connsiteY6" fmla="*/ 400050 h 495300"/>
                  <a:gd name="connsiteX7" fmla="*/ 476250 w 647700"/>
                  <a:gd name="connsiteY7" fmla="*/ 381000 h 495300"/>
                  <a:gd name="connsiteX8" fmla="*/ 495300 w 647700"/>
                  <a:gd name="connsiteY8" fmla="*/ 400050 h 495300"/>
                  <a:gd name="connsiteX9" fmla="*/ 476250 w 647700"/>
                  <a:gd name="connsiteY9" fmla="*/ 419100 h 495300"/>
                  <a:gd name="connsiteX10" fmla="*/ 381000 w 647700"/>
                  <a:gd name="connsiteY10" fmla="*/ 419100 h 495300"/>
                  <a:gd name="connsiteX11" fmla="*/ 361950 w 647700"/>
                  <a:gd name="connsiteY11" fmla="*/ 400050 h 495300"/>
                  <a:gd name="connsiteX12" fmla="*/ 381000 w 647700"/>
                  <a:gd name="connsiteY12" fmla="*/ 381000 h 495300"/>
                  <a:gd name="connsiteX13" fmla="*/ 400050 w 647700"/>
                  <a:gd name="connsiteY13" fmla="*/ 400050 h 495300"/>
                  <a:gd name="connsiteX14" fmla="*/ 381000 w 647700"/>
                  <a:gd name="connsiteY14" fmla="*/ 419100 h 495300"/>
                  <a:gd name="connsiteX15" fmla="*/ 285750 w 647700"/>
                  <a:gd name="connsiteY15" fmla="*/ 419100 h 495300"/>
                  <a:gd name="connsiteX16" fmla="*/ 266700 w 647700"/>
                  <a:gd name="connsiteY16" fmla="*/ 400050 h 495300"/>
                  <a:gd name="connsiteX17" fmla="*/ 285750 w 647700"/>
                  <a:gd name="connsiteY17" fmla="*/ 381000 h 495300"/>
                  <a:gd name="connsiteX18" fmla="*/ 304800 w 647700"/>
                  <a:gd name="connsiteY18" fmla="*/ 400050 h 495300"/>
                  <a:gd name="connsiteX19" fmla="*/ 285750 w 647700"/>
                  <a:gd name="connsiteY19" fmla="*/ 419100 h 495300"/>
                  <a:gd name="connsiteX20" fmla="*/ 95250 w 647700"/>
                  <a:gd name="connsiteY20" fmla="*/ 438150 h 495300"/>
                  <a:gd name="connsiteX21" fmla="*/ 57150 w 647700"/>
                  <a:gd name="connsiteY21" fmla="*/ 400050 h 495300"/>
                  <a:gd name="connsiteX22" fmla="*/ 95250 w 647700"/>
                  <a:gd name="connsiteY22" fmla="*/ 361950 h 495300"/>
                  <a:gd name="connsiteX23" fmla="*/ 133350 w 647700"/>
                  <a:gd name="connsiteY23" fmla="*/ 400050 h 495300"/>
                  <a:gd name="connsiteX24" fmla="*/ 95250 w 647700"/>
                  <a:gd name="connsiteY24" fmla="*/ 438150 h 495300"/>
                  <a:gd name="connsiteX25" fmla="*/ 609600 w 647700"/>
                  <a:gd name="connsiteY25" fmla="*/ 304800 h 495300"/>
                  <a:gd name="connsiteX26" fmla="*/ 342900 w 647700"/>
                  <a:gd name="connsiteY26" fmla="*/ 304800 h 495300"/>
                  <a:gd name="connsiteX27" fmla="*/ 342900 w 647700"/>
                  <a:gd name="connsiteY27" fmla="*/ 70485 h 495300"/>
                  <a:gd name="connsiteX28" fmla="*/ 361950 w 647700"/>
                  <a:gd name="connsiteY28" fmla="*/ 38100 h 495300"/>
                  <a:gd name="connsiteX29" fmla="*/ 323850 w 647700"/>
                  <a:gd name="connsiteY29" fmla="*/ 0 h 495300"/>
                  <a:gd name="connsiteX30" fmla="*/ 285750 w 647700"/>
                  <a:gd name="connsiteY30" fmla="*/ 38100 h 495300"/>
                  <a:gd name="connsiteX31" fmla="*/ 304800 w 647700"/>
                  <a:gd name="connsiteY31" fmla="*/ 70485 h 495300"/>
                  <a:gd name="connsiteX32" fmla="*/ 304800 w 647700"/>
                  <a:gd name="connsiteY32" fmla="*/ 304800 h 495300"/>
                  <a:gd name="connsiteX33" fmla="*/ 38100 w 647700"/>
                  <a:gd name="connsiteY33" fmla="*/ 304800 h 495300"/>
                  <a:gd name="connsiteX34" fmla="*/ 0 w 647700"/>
                  <a:gd name="connsiteY34" fmla="*/ 342900 h 495300"/>
                  <a:gd name="connsiteX35" fmla="*/ 0 w 647700"/>
                  <a:gd name="connsiteY35" fmla="*/ 457200 h 495300"/>
                  <a:gd name="connsiteX36" fmla="*/ 38100 w 647700"/>
                  <a:gd name="connsiteY36" fmla="*/ 495300 h 495300"/>
                  <a:gd name="connsiteX37" fmla="*/ 609600 w 647700"/>
                  <a:gd name="connsiteY37" fmla="*/ 495300 h 495300"/>
                  <a:gd name="connsiteX38" fmla="*/ 647700 w 647700"/>
                  <a:gd name="connsiteY38" fmla="*/ 457200 h 495300"/>
                  <a:gd name="connsiteX39" fmla="*/ 647700 w 647700"/>
                  <a:gd name="connsiteY39" fmla="*/ 342900 h 495300"/>
                  <a:gd name="connsiteX40" fmla="*/ 609600 w 647700"/>
                  <a:gd name="connsiteY40" fmla="*/ 3048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7700" h="495300">
                    <a:moveTo>
                      <a:pt x="571500" y="419100"/>
                    </a:moveTo>
                    <a:cubicBezTo>
                      <a:pt x="561023" y="419100"/>
                      <a:pt x="552450" y="410528"/>
                      <a:pt x="552450" y="400050"/>
                    </a:cubicBezTo>
                    <a:cubicBezTo>
                      <a:pt x="552450" y="389573"/>
                      <a:pt x="561023" y="381000"/>
                      <a:pt x="571500" y="381000"/>
                    </a:cubicBezTo>
                    <a:cubicBezTo>
                      <a:pt x="581978" y="381000"/>
                      <a:pt x="590550" y="389573"/>
                      <a:pt x="590550" y="400050"/>
                    </a:cubicBezTo>
                    <a:cubicBezTo>
                      <a:pt x="590550" y="410528"/>
                      <a:pt x="581978" y="419100"/>
                      <a:pt x="571500" y="419100"/>
                    </a:cubicBezTo>
                    <a:close/>
                    <a:moveTo>
                      <a:pt x="476250" y="419100"/>
                    </a:moveTo>
                    <a:cubicBezTo>
                      <a:pt x="465773" y="419100"/>
                      <a:pt x="457200" y="410528"/>
                      <a:pt x="457200" y="400050"/>
                    </a:cubicBezTo>
                    <a:cubicBezTo>
                      <a:pt x="457200" y="389573"/>
                      <a:pt x="465773" y="381000"/>
                      <a:pt x="476250" y="381000"/>
                    </a:cubicBezTo>
                    <a:cubicBezTo>
                      <a:pt x="486728" y="381000"/>
                      <a:pt x="495300" y="389573"/>
                      <a:pt x="495300" y="400050"/>
                    </a:cubicBezTo>
                    <a:cubicBezTo>
                      <a:pt x="495300" y="410528"/>
                      <a:pt x="486728" y="419100"/>
                      <a:pt x="476250" y="419100"/>
                    </a:cubicBezTo>
                    <a:close/>
                    <a:moveTo>
                      <a:pt x="381000" y="419100"/>
                    </a:moveTo>
                    <a:cubicBezTo>
                      <a:pt x="370523" y="419100"/>
                      <a:pt x="361950" y="410528"/>
                      <a:pt x="361950" y="400050"/>
                    </a:cubicBezTo>
                    <a:cubicBezTo>
                      <a:pt x="361950" y="389573"/>
                      <a:pt x="370523" y="381000"/>
                      <a:pt x="381000" y="381000"/>
                    </a:cubicBezTo>
                    <a:cubicBezTo>
                      <a:pt x="391478" y="381000"/>
                      <a:pt x="400050" y="389573"/>
                      <a:pt x="400050" y="400050"/>
                    </a:cubicBezTo>
                    <a:cubicBezTo>
                      <a:pt x="400050" y="410528"/>
                      <a:pt x="391478" y="419100"/>
                      <a:pt x="381000" y="419100"/>
                    </a:cubicBezTo>
                    <a:close/>
                    <a:moveTo>
                      <a:pt x="285750" y="419100"/>
                    </a:moveTo>
                    <a:cubicBezTo>
                      <a:pt x="275273" y="419100"/>
                      <a:pt x="266700" y="410528"/>
                      <a:pt x="266700" y="400050"/>
                    </a:cubicBezTo>
                    <a:cubicBezTo>
                      <a:pt x="266700" y="389573"/>
                      <a:pt x="275273" y="381000"/>
                      <a:pt x="285750" y="381000"/>
                    </a:cubicBezTo>
                    <a:cubicBezTo>
                      <a:pt x="296228" y="381000"/>
                      <a:pt x="304800" y="389573"/>
                      <a:pt x="304800" y="400050"/>
                    </a:cubicBezTo>
                    <a:cubicBezTo>
                      <a:pt x="304800" y="410528"/>
                      <a:pt x="296228" y="419100"/>
                      <a:pt x="285750" y="419100"/>
                    </a:cubicBezTo>
                    <a:close/>
                    <a:moveTo>
                      <a:pt x="95250" y="438150"/>
                    </a:moveTo>
                    <a:cubicBezTo>
                      <a:pt x="74295" y="438150"/>
                      <a:pt x="57150" y="421005"/>
                      <a:pt x="57150" y="400050"/>
                    </a:cubicBezTo>
                    <a:cubicBezTo>
                      <a:pt x="57150" y="379095"/>
                      <a:pt x="74295" y="361950"/>
                      <a:pt x="95250" y="361950"/>
                    </a:cubicBezTo>
                    <a:cubicBezTo>
                      <a:pt x="116205" y="361950"/>
                      <a:pt x="133350" y="379095"/>
                      <a:pt x="133350" y="400050"/>
                    </a:cubicBezTo>
                    <a:cubicBezTo>
                      <a:pt x="133350" y="421005"/>
                      <a:pt x="116205" y="438150"/>
                      <a:pt x="95250" y="438150"/>
                    </a:cubicBezTo>
                    <a:close/>
                    <a:moveTo>
                      <a:pt x="609600" y="304800"/>
                    </a:moveTo>
                    <a:lnTo>
                      <a:pt x="342900" y="304800"/>
                    </a:lnTo>
                    <a:lnTo>
                      <a:pt x="342900" y="70485"/>
                    </a:lnTo>
                    <a:cubicBezTo>
                      <a:pt x="354330" y="63817"/>
                      <a:pt x="361950" y="51435"/>
                      <a:pt x="361950" y="38100"/>
                    </a:cubicBezTo>
                    <a:cubicBezTo>
                      <a:pt x="361950" y="17145"/>
                      <a:pt x="344805" y="0"/>
                      <a:pt x="323850" y="0"/>
                    </a:cubicBezTo>
                    <a:cubicBezTo>
                      <a:pt x="302895" y="0"/>
                      <a:pt x="285750" y="17145"/>
                      <a:pt x="285750" y="38100"/>
                    </a:cubicBezTo>
                    <a:cubicBezTo>
                      <a:pt x="285750" y="52388"/>
                      <a:pt x="293370" y="64770"/>
                      <a:pt x="304800" y="70485"/>
                    </a:cubicBezTo>
                    <a:lnTo>
                      <a:pt x="304800" y="304800"/>
                    </a:lnTo>
                    <a:lnTo>
                      <a:pt x="38100" y="304800"/>
                    </a:lnTo>
                    <a:cubicBezTo>
                      <a:pt x="17145" y="304800"/>
                      <a:pt x="0" y="321945"/>
                      <a:pt x="0" y="342900"/>
                    </a:cubicBezTo>
                    <a:lnTo>
                      <a:pt x="0" y="457200"/>
                    </a:lnTo>
                    <a:cubicBezTo>
                      <a:pt x="0" y="478155"/>
                      <a:pt x="17145" y="495300"/>
                      <a:pt x="38100" y="495300"/>
                    </a:cubicBezTo>
                    <a:lnTo>
                      <a:pt x="609600" y="495300"/>
                    </a:lnTo>
                    <a:cubicBezTo>
                      <a:pt x="630555" y="495300"/>
                      <a:pt x="647700" y="478155"/>
                      <a:pt x="647700" y="457200"/>
                    </a:cubicBezTo>
                    <a:lnTo>
                      <a:pt x="647700" y="342900"/>
                    </a:lnTo>
                    <a:cubicBezTo>
                      <a:pt x="647700" y="321945"/>
                      <a:pt x="630555" y="304800"/>
                      <a:pt x="609600" y="304800"/>
                    </a:cubicBezTo>
                    <a:close/>
                  </a:path>
                </a:pathLst>
              </a:custGeom>
              <a:solidFill>
                <a:srgbClr val="000000"/>
              </a:solidFill>
              <a:ln w="9525" cap="flat">
                <a:noFill/>
                <a:prstDash val="solid"/>
                <a:miter/>
              </a:ln>
            </p:spPr>
            <p:txBody>
              <a:bodyPr rtlCol="0" anchor="ctr"/>
              <a:lstStyle/>
              <a:p>
                <a:endParaRPr lang="es-ES"/>
              </a:p>
            </p:txBody>
          </p:sp>
        </p:grpSp>
        <p:grpSp>
          <p:nvGrpSpPr>
            <p:cNvPr id="55" name="Espaço Reservado para Conteúdo 31" descr="Computação em Nuvem">
              <a:extLst>
                <a:ext uri="{FF2B5EF4-FFF2-40B4-BE49-F238E27FC236}">
                  <a16:creationId xmlns:a16="http://schemas.microsoft.com/office/drawing/2014/main" id="{598A303C-C9F9-469F-8762-A86080742C7A}"/>
                </a:ext>
              </a:extLst>
            </p:cNvPr>
            <p:cNvGrpSpPr/>
            <p:nvPr/>
          </p:nvGrpSpPr>
          <p:grpSpPr>
            <a:xfrm>
              <a:off x="4995216" y="2083259"/>
              <a:ext cx="771525" cy="751342"/>
              <a:chOff x="3844199" y="2182357"/>
              <a:chExt cx="771525" cy="751342"/>
            </a:xfrm>
            <a:solidFill>
              <a:srgbClr val="000000"/>
            </a:solidFill>
          </p:grpSpPr>
          <p:sp>
            <p:nvSpPr>
              <p:cNvPr id="56" name="Forma Livre: Forma 55">
                <a:extLst>
                  <a:ext uri="{FF2B5EF4-FFF2-40B4-BE49-F238E27FC236}">
                    <a16:creationId xmlns:a16="http://schemas.microsoft.com/office/drawing/2014/main" id="{284ABAEF-0083-44E4-982F-15403156126F}"/>
                  </a:ext>
                </a:extLst>
              </p:cNvPr>
              <p:cNvSpPr/>
              <p:nvPr/>
            </p:nvSpPr>
            <p:spPr>
              <a:xfrm>
                <a:off x="4120385" y="2182357"/>
                <a:ext cx="495338" cy="284617"/>
              </a:xfrm>
              <a:custGeom>
                <a:avLst/>
                <a:gdLst>
                  <a:gd name="connsiteX0" fmla="*/ 422948 w 495338"/>
                  <a:gd name="connsiteY0" fmla="*/ 140866 h 284617"/>
                  <a:gd name="connsiteX1" fmla="*/ 419272 w 495338"/>
                  <a:gd name="connsiteY1" fmla="*/ 140866 h 284617"/>
                  <a:gd name="connsiteX2" fmla="*/ 382124 w 495338"/>
                  <a:gd name="connsiteY2" fmla="*/ 68562 h 284617"/>
                  <a:gd name="connsiteX3" fmla="*/ 381543 w 495338"/>
                  <a:gd name="connsiteY3" fmla="*/ 68123 h 284617"/>
                  <a:gd name="connsiteX4" fmla="*/ 380924 w 495338"/>
                  <a:gd name="connsiteY4" fmla="*/ 67733 h 284617"/>
                  <a:gd name="connsiteX5" fmla="*/ 329803 w 495338"/>
                  <a:gd name="connsiteY5" fmla="*/ 52255 h 284617"/>
                  <a:gd name="connsiteX6" fmla="*/ 301619 w 495338"/>
                  <a:gd name="connsiteY6" fmla="*/ 56455 h 284617"/>
                  <a:gd name="connsiteX7" fmla="*/ 208274 w 495338"/>
                  <a:gd name="connsiteY7" fmla="*/ 1 h 284617"/>
                  <a:gd name="connsiteX8" fmla="*/ 184738 w 495338"/>
                  <a:gd name="connsiteY8" fmla="*/ 2525 h 284617"/>
                  <a:gd name="connsiteX9" fmla="*/ 184176 w 495338"/>
                  <a:gd name="connsiteY9" fmla="*/ 2620 h 284617"/>
                  <a:gd name="connsiteX10" fmla="*/ 183576 w 495338"/>
                  <a:gd name="connsiteY10" fmla="*/ 2753 h 284617"/>
                  <a:gd name="connsiteX11" fmla="*/ 101670 w 495338"/>
                  <a:gd name="connsiteY11" fmla="*/ 104976 h 284617"/>
                  <a:gd name="connsiteX12" fmla="*/ 101670 w 495338"/>
                  <a:gd name="connsiteY12" fmla="*/ 106566 h 284617"/>
                  <a:gd name="connsiteX13" fmla="*/ 88916 w 495338"/>
                  <a:gd name="connsiteY13" fmla="*/ 105614 h 284617"/>
                  <a:gd name="connsiteX14" fmla="*/ 18012 w 495338"/>
                  <a:gd name="connsiteY14" fmla="*/ 141628 h 284617"/>
                  <a:gd name="connsiteX15" fmla="*/ 7792 w 495338"/>
                  <a:gd name="connsiteY15" fmla="*/ 233277 h 284617"/>
                  <a:gd name="connsiteX16" fmla="*/ 8011 w 495338"/>
                  <a:gd name="connsiteY16" fmla="*/ 233782 h 284617"/>
                  <a:gd name="connsiteX17" fmla="*/ 8259 w 495338"/>
                  <a:gd name="connsiteY17" fmla="*/ 234287 h 284617"/>
                  <a:gd name="connsiteX18" fmla="*/ 83858 w 495338"/>
                  <a:gd name="connsiteY18" fmla="*/ 284541 h 284617"/>
                  <a:gd name="connsiteX19" fmla="*/ 84678 w 495338"/>
                  <a:gd name="connsiteY19" fmla="*/ 284617 h 284617"/>
                  <a:gd name="connsiteX20" fmla="*/ 421910 w 495338"/>
                  <a:gd name="connsiteY20" fmla="*/ 284617 h 284617"/>
                  <a:gd name="connsiteX21" fmla="*/ 495338 w 495338"/>
                  <a:gd name="connsiteY21" fmla="*/ 214075 h 284617"/>
                  <a:gd name="connsiteX22" fmla="*/ 495338 w 495338"/>
                  <a:gd name="connsiteY22" fmla="*/ 213694 h 284617"/>
                  <a:gd name="connsiteX23" fmla="*/ 495338 w 495338"/>
                  <a:gd name="connsiteY23" fmla="*/ 213313 h 284617"/>
                  <a:gd name="connsiteX24" fmla="*/ 422948 w 495338"/>
                  <a:gd name="connsiteY24" fmla="*/ 140866 h 284617"/>
                  <a:gd name="connsiteX25" fmla="*/ 421758 w 495338"/>
                  <a:gd name="connsiteY25" fmla="*/ 265567 h 284617"/>
                  <a:gd name="connsiteX26" fmla="*/ 85525 w 495338"/>
                  <a:gd name="connsiteY26" fmla="*/ 265567 h 284617"/>
                  <a:gd name="connsiteX27" fmla="*/ 25318 w 495338"/>
                  <a:gd name="connsiteY27" fmla="*/ 225810 h 284617"/>
                  <a:gd name="connsiteX28" fmla="*/ 33271 w 495338"/>
                  <a:gd name="connsiteY28" fmla="*/ 153096 h 284617"/>
                  <a:gd name="connsiteX29" fmla="*/ 88935 w 495338"/>
                  <a:gd name="connsiteY29" fmla="*/ 124702 h 284617"/>
                  <a:gd name="connsiteX30" fmla="*/ 100584 w 495338"/>
                  <a:gd name="connsiteY30" fmla="*/ 125512 h 284617"/>
                  <a:gd name="connsiteX31" fmla="*/ 120587 w 495338"/>
                  <a:gd name="connsiteY31" fmla="*/ 129226 h 284617"/>
                  <a:gd name="connsiteX32" fmla="*/ 120699 w 495338"/>
                  <a:gd name="connsiteY32" fmla="*/ 129152 h 284617"/>
                  <a:gd name="connsiteX33" fmla="*/ 120701 w 495338"/>
                  <a:gd name="connsiteY33" fmla="*/ 129131 h 284617"/>
                  <a:gd name="connsiteX34" fmla="*/ 120701 w 495338"/>
                  <a:gd name="connsiteY34" fmla="*/ 106500 h 284617"/>
                  <a:gd name="connsiteX35" fmla="*/ 187729 w 495338"/>
                  <a:gd name="connsiteY35" fmla="*/ 21299 h 284617"/>
                  <a:gd name="connsiteX36" fmla="*/ 208179 w 495338"/>
                  <a:gd name="connsiteY36" fmla="*/ 19032 h 284617"/>
                  <a:gd name="connsiteX37" fmla="*/ 285426 w 495338"/>
                  <a:gd name="connsiteY37" fmla="*/ 66742 h 284617"/>
                  <a:gd name="connsiteX38" fmla="*/ 292208 w 495338"/>
                  <a:gd name="connsiteY38" fmla="*/ 80296 h 284617"/>
                  <a:gd name="connsiteX39" fmla="*/ 292323 w 495338"/>
                  <a:gd name="connsiteY39" fmla="*/ 80296 h 284617"/>
                  <a:gd name="connsiteX40" fmla="*/ 307010 w 495338"/>
                  <a:gd name="connsiteY40" fmla="*/ 74648 h 284617"/>
                  <a:gd name="connsiteX41" fmla="*/ 329737 w 495338"/>
                  <a:gd name="connsiteY41" fmla="*/ 71238 h 284617"/>
                  <a:gd name="connsiteX42" fmla="*/ 370628 w 495338"/>
                  <a:gd name="connsiteY42" fmla="*/ 83735 h 284617"/>
                  <a:gd name="connsiteX43" fmla="*/ 400174 w 495338"/>
                  <a:gd name="connsiteY43" fmla="*/ 141742 h 284617"/>
                  <a:gd name="connsiteX44" fmla="*/ 400174 w 495338"/>
                  <a:gd name="connsiteY44" fmla="*/ 159840 h 284617"/>
                  <a:gd name="connsiteX45" fmla="*/ 400269 w 495338"/>
                  <a:gd name="connsiteY45" fmla="*/ 159935 h 284617"/>
                  <a:gd name="connsiteX46" fmla="*/ 422891 w 495338"/>
                  <a:gd name="connsiteY46" fmla="*/ 159935 h 284617"/>
                  <a:gd name="connsiteX47" fmla="*/ 476288 w 495338"/>
                  <a:gd name="connsiteY47" fmla="*/ 213218 h 284617"/>
                  <a:gd name="connsiteX48" fmla="*/ 476288 w 495338"/>
                  <a:gd name="connsiteY48" fmla="*/ 213313 h 284617"/>
                  <a:gd name="connsiteX49" fmla="*/ 421758 w 495338"/>
                  <a:gd name="connsiteY49" fmla="*/ 265567 h 28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5338" h="284617">
                    <a:moveTo>
                      <a:pt x="422948" y="140866"/>
                    </a:moveTo>
                    <a:lnTo>
                      <a:pt x="419272" y="140866"/>
                    </a:lnTo>
                    <a:cubicBezTo>
                      <a:pt x="418747" y="112315"/>
                      <a:pt x="405029" y="85615"/>
                      <a:pt x="382124" y="68562"/>
                    </a:cubicBezTo>
                    <a:lnTo>
                      <a:pt x="381543" y="68123"/>
                    </a:lnTo>
                    <a:lnTo>
                      <a:pt x="380924" y="67733"/>
                    </a:lnTo>
                    <a:cubicBezTo>
                      <a:pt x="365735" y="57749"/>
                      <a:pt x="347980" y="52373"/>
                      <a:pt x="329803" y="52255"/>
                    </a:cubicBezTo>
                    <a:cubicBezTo>
                      <a:pt x="320248" y="52194"/>
                      <a:pt x="310741" y="53611"/>
                      <a:pt x="301619" y="56455"/>
                    </a:cubicBezTo>
                    <a:cubicBezTo>
                      <a:pt x="283527" y="21646"/>
                      <a:pt x="247505" y="-141"/>
                      <a:pt x="208274" y="1"/>
                    </a:cubicBezTo>
                    <a:cubicBezTo>
                      <a:pt x="200371" y="179"/>
                      <a:pt x="192498" y="1023"/>
                      <a:pt x="184738" y="2525"/>
                    </a:cubicBezTo>
                    <a:lnTo>
                      <a:pt x="184176" y="2620"/>
                    </a:lnTo>
                    <a:lnTo>
                      <a:pt x="183576" y="2753"/>
                    </a:lnTo>
                    <a:cubicBezTo>
                      <a:pt x="135854" y="13681"/>
                      <a:pt x="101930" y="56019"/>
                      <a:pt x="101670" y="104976"/>
                    </a:cubicBezTo>
                    <a:cubicBezTo>
                      <a:pt x="101670" y="105490"/>
                      <a:pt x="101670" y="106566"/>
                      <a:pt x="101670" y="106566"/>
                    </a:cubicBezTo>
                    <a:cubicBezTo>
                      <a:pt x="97459" y="105843"/>
                      <a:pt x="93188" y="105524"/>
                      <a:pt x="88916" y="105614"/>
                    </a:cubicBezTo>
                    <a:cubicBezTo>
                      <a:pt x="60902" y="105672"/>
                      <a:pt x="34583" y="119040"/>
                      <a:pt x="18012" y="141628"/>
                    </a:cubicBezTo>
                    <a:cubicBezTo>
                      <a:pt x="-1595" y="168130"/>
                      <a:pt x="-5496" y="203107"/>
                      <a:pt x="7792" y="233277"/>
                    </a:cubicBezTo>
                    <a:lnTo>
                      <a:pt x="8011" y="233782"/>
                    </a:lnTo>
                    <a:lnTo>
                      <a:pt x="8259" y="234287"/>
                    </a:lnTo>
                    <a:cubicBezTo>
                      <a:pt x="22912" y="263129"/>
                      <a:pt x="51593" y="282195"/>
                      <a:pt x="83858" y="284541"/>
                    </a:cubicBezTo>
                    <a:lnTo>
                      <a:pt x="84678" y="284617"/>
                    </a:lnTo>
                    <a:lnTo>
                      <a:pt x="421910" y="284617"/>
                    </a:lnTo>
                    <a:cubicBezTo>
                      <a:pt x="461185" y="284209"/>
                      <a:pt x="493356" y="253302"/>
                      <a:pt x="495338" y="214075"/>
                    </a:cubicBezTo>
                    <a:lnTo>
                      <a:pt x="495338" y="213694"/>
                    </a:lnTo>
                    <a:lnTo>
                      <a:pt x="495338" y="213313"/>
                    </a:lnTo>
                    <a:cubicBezTo>
                      <a:pt x="495343" y="173321"/>
                      <a:pt x="462940" y="140893"/>
                      <a:pt x="422948" y="140866"/>
                    </a:cubicBezTo>
                    <a:close/>
                    <a:moveTo>
                      <a:pt x="421758" y="265567"/>
                    </a:moveTo>
                    <a:lnTo>
                      <a:pt x="85525" y="265567"/>
                    </a:lnTo>
                    <a:cubicBezTo>
                      <a:pt x="59890" y="263738"/>
                      <a:pt x="37067" y="248668"/>
                      <a:pt x="25318" y="225810"/>
                    </a:cubicBezTo>
                    <a:cubicBezTo>
                      <a:pt x="14740" y="201899"/>
                      <a:pt x="17775" y="174155"/>
                      <a:pt x="33271" y="153096"/>
                    </a:cubicBezTo>
                    <a:cubicBezTo>
                      <a:pt x="46278" y="135344"/>
                      <a:pt x="66929" y="124810"/>
                      <a:pt x="88935" y="124702"/>
                    </a:cubicBezTo>
                    <a:cubicBezTo>
                      <a:pt x="92832" y="124709"/>
                      <a:pt x="96724" y="124979"/>
                      <a:pt x="100584" y="125512"/>
                    </a:cubicBezTo>
                    <a:lnTo>
                      <a:pt x="120587" y="129226"/>
                    </a:lnTo>
                    <a:cubicBezTo>
                      <a:pt x="120638" y="129237"/>
                      <a:pt x="120689" y="129203"/>
                      <a:pt x="120699" y="129152"/>
                    </a:cubicBezTo>
                    <a:cubicBezTo>
                      <a:pt x="120700" y="129145"/>
                      <a:pt x="120701" y="129138"/>
                      <a:pt x="120701" y="129131"/>
                    </a:cubicBezTo>
                    <a:lnTo>
                      <a:pt x="120701" y="106500"/>
                    </a:lnTo>
                    <a:cubicBezTo>
                      <a:pt x="120268" y="65884"/>
                      <a:pt x="148153" y="30439"/>
                      <a:pt x="187729" y="21299"/>
                    </a:cubicBezTo>
                    <a:cubicBezTo>
                      <a:pt x="194471" y="19984"/>
                      <a:pt x="201311" y="19226"/>
                      <a:pt x="208179" y="19032"/>
                    </a:cubicBezTo>
                    <a:cubicBezTo>
                      <a:pt x="240928" y="18874"/>
                      <a:pt x="270905" y="37389"/>
                      <a:pt x="285426" y="66742"/>
                    </a:cubicBezTo>
                    <a:lnTo>
                      <a:pt x="292208" y="80296"/>
                    </a:lnTo>
                    <a:cubicBezTo>
                      <a:pt x="292241" y="80326"/>
                      <a:pt x="292290" y="80326"/>
                      <a:pt x="292323" y="80296"/>
                    </a:cubicBezTo>
                    <a:lnTo>
                      <a:pt x="307010" y="74648"/>
                    </a:lnTo>
                    <a:cubicBezTo>
                      <a:pt x="314360" y="72326"/>
                      <a:pt x="322029" y="71175"/>
                      <a:pt x="329737" y="71238"/>
                    </a:cubicBezTo>
                    <a:cubicBezTo>
                      <a:pt x="344289" y="71362"/>
                      <a:pt x="358493" y="75703"/>
                      <a:pt x="370628" y="83735"/>
                    </a:cubicBezTo>
                    <a:cubicBezTo>
                      <a:pt x="389005" y="97386"/>
                      <a:pt x="399938" y="118850"/>
                      <a:pt x="400174" y="141742"/>
                    </a:cubicBezTo>
                    <a:lnTo>
                      <a:pt x="400174" y="159840"/>
                    </a:lnTo>
                    <a:cubicBezTo>
                      <a:pt x="400174" y="159892"/>
                      <a:pt x="400217" y="159935"/>
                      <a:pt x="400269" y="159935"/>
                    </a:cubicBezTo>
                    <a:lnTo>
                      <a:pt x="422891" y="159935"/>
                    </a:lnTo>
                    <a:cubicBezTo>
                      <a:pt x="452350" y="159904"/>
                      <a:pt x="476257" y="183759"/>
                      <a:pt x="476288" y="213218"/>
                    </a:cubicBezTo>
                    <a:cubicBezTo>
                      <a:pt x="476288" y="213249"/>
                      <a:pt x="476288" y="213282"/>
                      <a:pt x="476288" y="213313"/>
                    </a:cubicBezTo>
                    <a:cubicBezTo>
                      <a:pt x="474891" y="242457"/>
                      <a:pt x="450935" y="265413"/>
                      <a:pt x="421758" y="265567"/>
                    </a:cubicBezTo>
                    <a:close/>
                  </a:path>
                </a:pathLst>
              </a:custGeom>
              <a:solidFill>
                <a:srgbClr val="000000"/>
              </a:solidFill>
              <a:ln w="9525" cap="flat">
                <a:noFill/>
                <a:prstDash val="solid"/>
                <a:miter/>
              </a:ln>
            </p:spPr>
            <p:txBody>
              <a:bodyPr rtlCol="0" anchor="ctr"/>
              <a:lstStyle/>
              <a:p>
                <a:endParaRPr lang="es-ES"/>
              </a:p>
            </p:txBody>
          </p:sp>
          <p:sp>
            <p:nvSpPr>
              <p:cNvPr id="57" name="Forma Livre: Forma 56">
                <a:extLst>
                  <a:ext uri="{FF2B5EF4-FFF2-40B4-BE49-F238E27FC236}">
                    <a16:creationId xmlns:a16="http://schemas.microsoft.com/office/drawing/2014/main" id="{D5B47E5D-F3D1-4C94-9E1C-FDB2384E9044}"/>
                  </a:ext>
                </a:extLst>
              </p:cNvPr>
              <p:cNvSpPr/>
              <p:nvPr/>
            </p:nvSpPr>
            <p:spPr>
              <a:xfrm>
                <a:off x="3844199" y="2543175"/>
                <a:ext cx="438150" cy="390525"/>
              </a:xfrm>
              <a:custGeom>
                <a:avLst/>
                <a:gdLst>
                  <a:gd name="connsiteX0" fmla="*/ 400050 w 438150"/>
                  <a:gd name="connsiteY0" fmla="*/ 0 h 390525"/>
                  <a:gd name="connsiteX1" fmla="*/ 38100 w 438150"/>
                  <a:gd name="connsiteY1" fmla="*/ 0 h 390525"/>
                  <a:gd name="connsiteX2" fmla="*/ 0 w 438150"/>
                  <a:gd name="connsiteY2" fmla="*/ 38100 h 390525"/>
                  <a:gd name="connsiteX3" fmla="*/ 0 w 438150"/>
                  <a:gd name="connsiteY3" fmla="*/ 276225 h 390525"/>
                  <a:gd name="connsiteX4" fmla="*/ 38100 w 438150"/>
                  <a:gd name="connsiteY4" fmla="*/ 314325 h 390525"/>
                  <a:gd name="connsiteX5" fmla="*/ 180975 w 438150"/>
                  <a:gd name="connsiteY5" fmla="*/ 314325 h 390525"/>
                  <a:gd name="connsiteX6" fmla="*/ 180975 w 438150"/>
                  <a:gd name="connsiteY6" fmla="*/ 371475 h 390525"/>
                  <a:gd name="connsiteX7" fmla="*/ 123825 w 438150"/>
                  <a:gd name="connsiteY7" fmla="*/ 371475 h 390525"/>
                  <a:gd name="connsiteX8" fmla="*/ 123825 w 438150"/>
                  <a:gd name="connsiteY8" fmla="*/ 390525 h 390525"/>
                  <a:gd name="connsiteX9" fmla="*/ 314325 w 438150"/>
                  <a:gd name="connsiteY9" fmla="*/ 390525 h 390525"/>
                  <a:gd name="connsiteX10" fmla="*/ 314325 w 438150"/>
                  <a:gd name="connsiteY10" fmla="*/ 371475 h 390525"/>
                  <a:gd name="connsiteX11" fmla="*/ 257175 w 438150"/>
                  <a:gd name="connsiteY11" fmla="*/ 371475 h 390525"/>
                  <a:gd name="connsiteX12" fmla="*/ 257175 w 438150"/>
                  <a:gd name="connsiteY12" fmla="*/ 314325 h 390525"/>
                  <a:gd name="connsiteX13" fmla="*/ 400050 w 438150"/>
                  <a:gd name="connsiteY13" fmla="*/ 314325 h 390525"/>
                  <a:gd name="connsiteX14" fmla="*/ 438150 w 438150"/>
                  <a:gd name="connsiteY14" fmla="*/ 276225 h 390525"/>
                  <a:gd name="connsiteX15" fmla="*/ 438150 w 438150"/>
                  <a:gd name="connsiteY15" fmla="*/ 38100 h 390525"/>
                  <a:gd name="connsiteX16" fmla="*/ 400050 w 438150"/>
                  <a:gd name="connsiteY16" fmla="*/ 0 h 390525"/>
                  <a:gd name="connsiteX17" fmla="*/ 238125 w 438150"/>
                  <a:gd name="connsiteY17" fmla="*/ 371475 h 390525"/>
                  <a:gd name="connsiteX18" fmla="*/ 200025 w 438150"/>
                  <a:gd name="connsiteY18" fmla="*/ 371475 h 390525"/>
                  <a:gd name="connsiteX19" fmla="*/ 200025 w 438150"/>
                  <a:gd name="connsiteY19" fmla="*/ 314325 h 390525"/>
                  <a:gd name="connsiteX20" fmla="*/ 238125 w 438150"/>
                  <a:gd name="connsiteY20" fmla="*/ 314325 h 390525"/>
                  <a:gd name="connsiteX21" fmla="*/ 419100 w 438150"/>
                  <a:gd name="connsiteY21" fmla="*/ 276225 h 390525"/>
                  <a:gd name="connsiteX22" fmla="*/ 400050 w 438150"/>
                  <a:gd name="connsiteY22" fmla="*/ 295275 h 390525"/>
                  <a:gd name="connsiteX23" fmla="*/ 38100 w 438150"/>
                  <a:gd name="connsiteY23" fmla="*/ 295275 h 390525"/>
                  <a:gd name="connsiteX24" fmla="*/ 19050 w 438150"/>
                  <a:gd name="connsiteY24" fmla="*/ 276225 h 390525"/>
                  <a:gd name="connsiteX25" fmla="*/ 19050 w 438150"/>
                  <a:gd name="connsiteY25" fmla="*/ 38100 h 390525"/>
                  <a:gd name="connsiteX26" fmla="*/ 38100 w 438150"/>
                  <a:gd name="connsiteY26" fmla="*/ 19050 h 390525"/>
                  <a:gd name="connsiteX27" fmla="*/ 400050 w 438150"/>
                  <a:gd name="connsiteY27" fmla="*/ 19050 h 390525"/>
                  <a:gd name="connsiteX28" fmla="*/ 419100 w 438150"/>
                  <a:gd name="connsiteY28" fmla="*/ 3810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8150" h="390525">
                    <a:moveTo>
                      <a:pt x="400050" y="0"/>
                    </a:moveTo>
                    <a:lnTo>
                      <a:pt x="38100" y="0"/>
                    </a:lnTo>
                    <a:cubicBezTo>
                      <a:pt x="17058" y="0"/>
                      <a:pt x="0" y="17058"/>
                      <a:pt x="0" y="38100"/>
                    </a:cubicBezTo>
                    <a:lnTo>
                      <a:pt x="0" y="276225"/>
                    </a:lnTo>
                    <a:cubicBezTo>
                      <a:pt x="0" y="297267"/>
                      <a:pt x="17058" y="314325"/>
                      <a:pt x="38100" y="314325"/>
                    </a:cubicBezTo>
                    <a:lnTo>
                      <a:pt x="180975" y="314325"/>
                    </a:lnTo>
                    <a:lnTo>
                      <a:pt x="180975" y="371475"/>
                    </a:lnTo>
                    <a:lnTo>
                      <a:pt x="123825" y="371475"/>
                    </a:lnTo>
                    <a:lnTo>
                      <a:pt x="123825" y="390525"/>
                    </a:lnTo>
                    <a:lnTo>
                      <a:pt x="314325" y="390525"/>
                    </a:lnTo>
                    <a:lnTo>
                      <a:pt x="314325" y="371475"/>
                    </a:lnTo>
                    <a:lnTo>
                      <a:pt x="257175" y="371475"/>
                    </a:lnTo>
                    <a:lnTo>
                      <a:pt x="257175" y="314325"/>
                    </a:lnTo>
                    <a:lnTo>
                      <a:pt x="400050" y="314325"/>
                    </a:lnTo>
                    <a:cubicBezTo>
                      <a:pt x="421092" y="314325"/>
                      <a:pt x="438150" y="297267"/>
                      <a:pt x="438150" y="276225"/>
                    </a:cubicBezTo>
                    <a:lnTo>
                      <a:pt x="438150" y="38100"/>
                    </a:lnTo>
                    <a:cubicBezTo>
                      <a:pt x="438150" y="17058"/>
                      <a:pt x="421092" y="0"/>
                      <a:pt x="400050" y="0"/>
                    </a:cubicBezTo>
                    <a:close/>
                    <a:moveTo>
                      <a:pt x="238125" y="371475"/>
                    </a:moveTo>
                    <a:lnTo>
                      <a:pt x="200025" y="371475"/>
                    </a:lnTo>
                    <a:lnTo>
                      <a:pt x="200025" y="314325"/>
                    </a:lnTo>
                    <a:lnTo>
                      <a:pt x="238125" y="314325"/>
                    </a:lnTo>
                    <a:close/>
                    <a:moveTo>
                      <a:pt x="419100" y="276225"/>
                    </a:moveTo>
                    <a:cubicBezTo>
                      <a:pt x="419100" y="286746"/>
                      <a:pt x="410571" y="295275"/>
                      <a:pt x="400050" y="295275"/>
                    </a:cubicBezTo>
                    <a:lnTo>
                      <a:pt x="38100" y="295275"/>
                    </a:lnTo>
                    <a:cubicBezTo>
                      <a:pt x="27579" y="295275"/>
                      <a:pt x="19050" y="286746"/>
                      <a:pt x="19050" y="276225"/>
                    </a:cubicBezTo>
                    <a:lnTo>
                      <a:pt x="19050" y="38100"/>
                    </a:lnTo>
                    <a:cubicBezTo>
                      <a:pt x="19050" y="27579"/>
                      <a:pt x="27579" y="19050"/>
                      <a:pt x="38100" y="19050"/>
                    </a:cubicBezTo>
                    <a:lnTo>
                      <a:pt x="400050" y="19050"/>
                    </a:lnTo>
                    <a:cubicBezTo>
                      <a:pt x="410571" y="19050"/>
                      <a:pt x="419100" y="27579"/>
                      <a:pt x="419100" y="38100"/>
                    </a:cubicBezTo>
                    <a:close/>
                  </a:path>
                </a:pathLst>
              </a:custGeom>
              <a:solidFill>
                <a:srgbClr val="000000"/>
              </a:solidFill>
              <a:ln w="9525" cap="flat">
                <a:noFill/>
                <a:prstDash val="solid"/>
                <a:miter/>
              </a:ln>
            </p:spPr>
            <p:txBody>
              <a:bodyPr rtlCol="0" anchor="ctr"/>
              <a:lstStyle/>
              <a:p>
                <a:endParaRPr lang="es-ES"/>
              </a:p>
            </p:txBody>
          </p:sp>
          <p:sp>
            <p:nvSpPr>
              <p:cNvPr id="58" name="Forma Livre: Forma 57">
                <a:extLst>
                  <a:ext uri="{FF2B5EF4-FFF2-40B4-BE49-F238E27FC236}">
                    <a16:creationId xmlns:a16="http://schemas.microsoft.com/office/drawing/2014/main" id="{72B16D17-ED77-4796-8A46-09B421E607F4}"/>
                  </a:ext>
                </a:extLst>
              </p:cNvPr>
              <p:cNvSpPr/>
              <p:nvPr/>
            </p:nvSpPr>
            <p:spPr>
              <a:xfrm>
                <a:off x="3882299" y="2581275"/>
                <a:ext cx="361950" cy="238125"/>
              </a:xfrm>
              <a:custGeom>
                <a:avLst/>
                <a:gdLst>
                  <a:gd name="connsiteX0" fmla="*/ 0 w 361950"/>
                  <a:gd name="connsiteY0" fmla="*/ 238125 h 238125"/>
                  <a:gd name="connsiteX1" fmla="*/ 361950 w 361950"/>
                  <a:gd name="connsiteY1" fmla="*/ 238125 h 238125"/>
                  <a:gd name="connsiteX2" fmla="*/ 361950 w 361950"/>
                  <a:gd name="connsiteY2" fmla="*/ 0 h 238125"/>
                  <a:gd name="connsiteX3" fmla="*/ 0 w 361950"/>
                  <a:gd name="connsiteY3" fmla="*/ 0 h 238125"/>
                  <a:gd name="connsiteX4" fmla="*/ 19050 w 361950"/>
                  <a:gd name="connsiteY4" fmla="*/ 19050 h 238125"/>
                  <a:gd name="connsiteX5" fmla="*/ 342900 w 361950"/>
                  <a:gd name="connsiteY5" fmla="*/ 19050 h 238125"/>
                  <a:gd name="connsiteX6" fmla="*/ 342900 w 361950"/>
                  <a:gd name="connsiteY6" fmla="*/ 219075 h 238125"/>
                  <a:gd name="connsiteX7" fmla="*/ 19050 w 361950"/>
                  <a:gd name="connsiteY7" fmla="*/ 21907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238125">
                    <a:moveTo>
                      <a:pt x="0" y="238125"/>
                    </a:moveTo>
                    <a:lnTo>
                      <a:pt x="361950" y="238125"/>
                    </a:lnTo>
                    <a:lnTo>
                      <a:pt x="361950" y="0"/>
                    </a:lnTo>
                    <a:lnTo>
                      <a:pt x="0" y="0"/>
                    </a:lnTo>
                    <a:close/>
                    <a:moveTo>
                      <a:pt x="19050" y="19050"/>
                    </a:moveTo>
                    <a:lnTo>
                      <a:pt x="342900" y="19050"/>
                    </a:lnTo>
                    <a:lnTo>
                      <a:pt x="342900" y="219075"/>
                    </a:lnTo>
                    <a:lnTo>
                      <a:pt x="19050" y="219075"/>
                    </a:lnTo>
                    <a:close/>
                  </a:path>
                </a:pathLst>
              </a:custGeom>
              <a:solidFill>
                <a:srgbClr val="000000"/>
              </a:solidFill>
              <a:ln w="9525" cap="flat">
                <a:noFill/>
                <a:prstDash val="solid"/>
                <a:miter/>
              </a:ln>
            </p:spPr>
            <p:txBody>
              <a:bodyPr rtlCol="0" anchor="ctr"/>
              <a:lstStyle/>
              <a:p>
                <a:endParaRPr lang="es-ES"/>
              </a:p>
            </p:txBody>
          </p:sp>
          <p:sp>
            <p:nvSpPr>
              <p:cNvPr id="59" name="Forma Livre: Forma 58">
                <a:extLst>
                  <a:ext uri="{FF2B5EF4-FFF2-40B4-BE49-F238E27FC236}">
                    <a16:creationId xmlns:a16="http://schemas.microsoft.com/office/drawing/2014/main" id="{CB504170-92EA-40AC-8ACE-2BA02145B3FF}"/>
                  </a:ext>
                </a:extLst>
              </p:cNvPr>
              <p:cNvSpPr/>
              <p:nvPr/>
            </p:nvSpPr>
            <p:spPr>
              <a:xfrm>
                <a:off x="3920388" y="2288790"/>
                <a:ext cx="156354" cy="220170"/>
              </a:xfrm>
              <a:custGeom>
                <a:avLst/>
                <a:gdLst>
                  <a:gd name="connsiteX0" fmla="*/ 28186 w 156354"/>
                  <a:gd name="connsiteY0" fmla="*/ 212398 h 220170"/>
                  <a:gd name="connsiteX1" fmla="*/ 19127 w 156354"/>
                  <a:gd name="connsiteY1" fmla="*/ 173098 h 220170"/>
                  <a:gd name="connsiteX2" fmla="*/ 126408 w 156354"/>
                  <a:gd name="connsiteY2" fmla="*/ 63884 h 220170"/>
                  <a:gd name="connsiteX3" fmla="*/ 128331 w 156354"/>
                  <a:gd name="connsiteY3" fmla="*/ 63884 h 220170"/>
                  <a:gd name="connsiteX4" fmla="*/ 129189 w 156354"/>
                  <a:gd name="connsiteY4" fmla="*/ 63884 h 220170"/>
                  <a:gd name="connsiteX5" fmla="*/ 129255 w 156354"/>
                  <a:gd name="connsiteY5" fmla="*/ 64046 h 220170"/>
                  <a:gd name="connsiteX6" fmla="*/ 79001 w 156354"/>
                  <a:gd name="connsiteY6" fmla="*/ 114300 h 220170"/>
                  <a:gd name="connsiteX7" fmla="*/ 92470 w 156354"/>
                  <a:gd name="connsiteY7" fmla="*/ 127768 h 220170"/>
                  <a:gd name="connsiteX8" fmla="*/ 156354 w 156354"/>
                  <a:gd name="connsiteY8" fmla="*/ 63884 h 220170"/>
                  <a:gd name="connsiteX9" fmla="*/ 92470 w 156354"/>
                  <a:gd name="connsiteY9" fmla="*/ 0 h 220170"/>
                  <a:gd name="connsiteX10" fmla="*/ 79001 w 156354"/>
                  <a:gd name="connsiteY10" fmla="*/ 13468 h 220170"/>
                  <a:gd name="connsiteX11" fmla="*/ 110986 w 156354"/>
                  <a:gd name="connsiteY11" fmla="*/ 45453 h 220170"/>
                  <a:gd name="connsiteX12" fmla="*/ 110929 w 156354"/>
                  <a:gd name="connsiteY12" fmla="*/ 45615 h 220170"/>
                  <a:gd name="connsiteX13" fmla="*/ 765 w 156354"/>
                  <a:gd name="connsiteY13" fmla="*/ 183154 h 220170"/>
                  <a:gd name="connsiteX14" fmla="*/ 10793 w 156354"/>
                  <a:gd name="connsiteY14" fmla="*/ 22017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28186" y="212398"/>
                    </a:moveTo>
                    <a:cubicBezTo>
                      <a:pt x="22635" y="200013"/>
                      <a:pt x="19559" y="186662"/>
                      <a:pt x="19127" y="173098"/>
                    </a:cubicBezTo>
                    <a:cubicBezTo>
                      <a:pt x="18594" y="113314"/>
                      <a:pt x="66625" y="64418"/>
                      <a:pt x="126408" y="63884"/>
                    </a:cubicBezTo>
                    <a:cubicBezTo>
                      <a:pt x="127049" y="63878"/>
                      <a:pt x="127690" y="63878"/>
                      <a:pt x="128331" y="63884"/>
                    </a:cubicBezTo>
                    <a:lnTo>
                      <a:pt x="129189" y="63884"/>
                    </a:lnTo>
                    <a:cubicBezTo>
                      <a:pt x="129313" y="63884"/>
                      <a:pt x="129341" y="63960"/>
                      <a:pt x="129255" y="64046"/>
                    </a:cubicBezTo>
                    <a:lnTo>
                      <a:pt x="79001" y="114300"/>
                    </a:lnTo>
                    <a:lnTo>
                      <a:pt x="92470" y="127768"/>
                    </a:lnTo>
                    <a:lnTo>
                      <a:pt x="156354" y="63884"/>
                    </a:lnTo>
                    <a:lnTo>
                      <a:pt x="92470" y="0"/>
                    </a:lnTo>
                    <a:lnTo>
                      <a:pt x="79001" y="13468"/>
                    </a:lnTo>
                    <a:lnTo>
                      <a:pt x="110986" y="45453"/>
                    </a:lnTo>
                    <a:cubicBezTo>
                      <a:pt x="111063" y="45530"/>
                      <a:pt x="110986" y="45606"/>
                      <a:pt x="110929" y="45615"/>
                    </a:cubicBezTo>
                    <a:cubicBezTo>
                      <a:pt x="42527" y="53174"/>
                      <a:pt x="-6795" y="114753"/>
                      <a:pt x="765" y="183154"/>
                    </a:cubicBezTo>
                    <a:cubicBezTo>
                      <a:pt x="2178" y="195937"/>
                      <a:pt x="5560" y="208423"/>
                      <a:pt x="10793" y="220170"/>
                    </a:cubicBezTo>
                    <a:close/>
                  </a:path>
                </a:pathLst>
              </a:custGeom>
              <a:solidFill>
                <a:srgbClr val="000000"/>
              </a:solidFill>
              <a:ln w="9525" cap="flat">
                <a:noFill/>
                <a:prstDash val="solid"/>
                <a:miter/>
              </a:ln>
            </p:spPr>
            <p:txBody>
              <a:bodyPr rtlCol="0" anchor="ctr"/>
              <a:lstStyle/>
              <a:p>
                <a:endParaRPr lang="es-ES"/>
              </a:p>
            </p:txBody>
          </p:sp>
          <p:sp>
            <p:nvSpPr>
              <p:cNvPr id="60" name="Forma Livre: Forma 59">
                <a:extLst>
                  <a:ext uri="{FF2B5EF4-FFF2-40B4-BE49-F238E27FC236}">
                    <a16:creationId xmlns:a16="http://schemas.microsoft.com/office/drawing/2014/main" id="{C4708B85-6A2E-414C-B66C-1B46D9B65595}"/>
                  </a:ext>
                </a:extLst>
              </p:cNvPr>
              <p:cNvSpPr/>
              <p:nvPr/>
            </p:nvSpPr>
            <p:spPr>
              <a:xfrm>
                <a:off x="4326030" y="2510713"/>
                <a:ext cx="156354" cy="220170"/>
              </a:xfrm>
              <a:custGeom>
                <a:avLst/>
                <a:gdLst>
                  <a:gd name="connsiteX0" fmla="*/ 128168 w 156354"/>
                  <a:gd name="connsiteY0" fmla="*/ 7772 h 220170"/>
                  <a:gd name="connsiteX1" fmla="*/ 137227 w 156354"/>
                  <a:gd name="connsiteY1" fmla="*/ 47073 h 220170"/>
                  <a:gd name="connsiteX2" fmla="*/ 29946 w 156354"/>
                  <a:gd name="connsiteY2" fmla="*/ 156286 h 220170"/>
                  <a:gd name="connsiteX3" fmla="*/ 28023 w 156354"/>
                  <a:gd name="connsiteY3" fmla="*/ 156286 h 220170"/>
                  <a:gd name="connsiteX4" fmla="*/ 27165 w 156354"/>
                  <a:gd name="connsiteY4" fmla="*/ 156286 h 220170"/>
                  <a:gd name="connsiteX5" fmla="*/ 27099 w 156354"/>
                  <a:gd name="connsiteY5" fmla="*/ 156124 h 220170"/>
                  <a:gd name="connsiteX6" fmla="*/ 77353 w 156354"/>
                  <a:gd name="connsiteY6" fmla="*/ 105870 h 220170"/>
                  <a:gd name="connsiteX7" fmla="*/ 63884 w 156354"/>
                  <a:gd name="connsiteY7" fmla="*/ 92402 h 220170"/>
                  <a:gd name="connsiteX8" fmla="*/ 0 w 156354"/>
                  <a:gd name="connsiteY8" fmla="*/ 156286 h 220170"/>
                  <a:gd name="connsiteX9" fmla="*/ 63884 w 156354"/>
                  <a:gd name="connsiteY9" fmla="*/ 220170 h 220170"/>
                  <a:gd name="connsiteX10" fmla="*/ 77353 w 156354"/>
                  <a:gd name="connsiteY10" fmla="*/ 206702 h 220170"/>
                  <a:gd name="connsiteX11" fmla="*/ 45368 w 156354"/>
                  <a:gd name="connsiteY11" fmla="*/ 174717 h 220170"/>
                  <a:gd name="connsiteX12" fmla="*/ 45425 w 156354"/>
                  <a:gd name="connsiteY12" fmla="*/ 174555 h 220170"/>
                  <a:gd name="connsiteX13" fmla="*/ 155589 w 156354"/>
                  <a:gd name="connsiteY13" fmla="*/ 37016 h 220170"/>
                  <a:gd name="connsiteX14" fmla="*/ 145561 w 156354"/>
                  <a:gd name="connsiteY14" fmla="*/ 0 h 22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354" h="220170">
                    <a:moveTo>
                      <a:pt x="128168" y="7772"/>
                    </a:moveTo>
                    <a:cubicBezTo>
                      <a:pt x="133719" y="20158"/>
                      <a:pt x="136795" y="33508"/>
                      <a:pt x="137227" y="47073"/>
                    </a:cubicBezTo>
                    <a:cubicBezTo>
                      <a:pt x="137760" y="106856"/>
                      <a:pt x="89729" y="155753"/>
                      <a:pt x="29946" y="156286"/>
                    </a:cubicBezTo>
                    <a:cubicBezTo>
                      <a:pt x="29305" y="156292"/>
                      <a:pt x="28664" y="156292"/>
                      <a:pt x="28023" y="156286"/>
                    </a:cubicBezTo>
                    <a:lnTo>
                      <a:pt x="27165" y="156286"/>
                    </a:lnTo>
                    <a:cubicBezTo>
                      <a:pt x="27041" y="156286"/>
                      <a:pt x="27013" y="156210"/>
                      <a:pt x="27099" y="156124"/>
                    </a:cubicBezTo>
                    <a:lnTo>
                      <a:pt x="77353" y="105870"/>
                    </a:lnTo>
                    <a:lnTo>
                      <a:pt x="63884" y="92402"/>
                    </a:lnTo>
                    <a:lnTo>
                      <a:pt x="0" y="156286"/>
                    </a:lnTo>
                    <a:lnTo>
                      <a:pt x="63884" y="220170"/>
                    </a:lnTo>
                    <a:lnTo>
                      <a:pt x="77353" y="206702"/>
                    </a:lnTo>
                    <a:lnTo>
                      <a:pt x="45368" y="174717"/>
                    </a:lnTo>
                    <a:cubicBezTo>
                      <a:pt x="45291" y="174641"/>
                      <a:pt x="45368" y="174565"/>
                      <a:pt x="45425" y="174555"/>
                    </a:cubicBezTo>
                    <a:cubicBezTo>
                      <a:pt x="113827" y="166996"/>
                      <a:pt x="163149" y="105417"/>
                      <a:pt x="155589" y="37016"/>
                    </a:cubicBezTo>
                    <a:cubicBezTo>
                      <a:pt x="154176" y="24234"/>
                      <a:pt x="150794" y="11747"/>
                      <a:pt x="145561" y="0"/>
                    </a:cubicBezTo>
                    <a:close/>
                  </a:path>
                </a:pathLst>
              </a:custGeom>
              <a:solidFill>
                <a:srgbClr val="000000"/>
              </a:solidFill>
              <a:ln w="9525" cap="flat">
                <a:noFill/>
                <a:prstDash val="solid"/>
                <a:miter/>
              </a:ln>
            </p:spPr>
            <p:txBody>
              <a:bodyPr rtlCol="0" anchor="ctr"/>
              <a:lstStyle/>
              <a:p>
                <a:endParaRPr lang="es-ES"/>
              </a:p>
            </p:txBody>
          </p:sp>
        </p:grpSp>
        <p:grpSp>
          <p:nvGrpSpPr>
            <p:cNvPr id="71" name="Agrupar 70">
              <a:extLst>
                <a:ext uri="{FF2B5EF4-FFF2-40B4-BE49-F238E27FC236}">
                  <a16:creationId xmlns:a16="http://schemas.microsoft.com/office/drawing/2014/main" id="{3C1CC27C-CF46-440E-AD71-8B7905E9A130}"/>
                </a:ext>
              </a:extLst>
            </p:cNvPr>
            <p:cNvGrpSpPr/>
            <p:nvPr/>
          </p:nvGrpSpPr>
          <p:grpSpPr>
            <a:xfrm>
              <a:off x="957920" y="1080753"/>
              <a:ext cx="2089784" cy="2577554"/>
              <a:chOff x="725816" y="1513922"/>
              <a:chExt cx="2089784" cy="2577554"/>
            </a:xfrm>
          </p:grpSpPr>
          <p:pic>
            <p:nvPicPr>
              <p:cNvPr id="2" name="Imagem 1">
                <a:extLst>
                  <a:ext uri="{FF2B5EF4-FFF2-40B4-BE49-F238E27FC236}">
                    <a16:creationId xmlns:a16="http://schemas.microsoft.com/office/drawing/2014/main" id="{9FC51AB0-BB2A-4CF5-A25C-7D87CFDB9C6E}"/>
                  </a:ext>
                </a:extLst>
              </p:cNvPr>
              <p:cNvPicPr>
                <a:picLocks noChangeAspect="1"/>
              </p:cNvPicPr>
              <p:nvPr/>
            </p:nvPicPr>
            <p:blipFill>
              <a:blip r:embed="rId5"/>
              <a:stretch>
                <a:fillRect/>
              </a:stretch>
            </p:blipFill>
            <p:spPr>
              <a:xfrm>
                <a:off x="725816" y="1513922"/>
                <a:ext cx="1381258" cy="1378177"/>
              </a:xfrm>
              <a:prstGeom prst="rect">
                <a:avLst/>
              </a:prstGeom>
            </p:spPr>
          </p:pic>
          <p:pic>
            <p:nvPicPr>
              <p:cNvPr id="6" name="Imagem 5">
                <a:extLst>
                  <a:ext uri="{FF2B5EF4-FFF2-40B4-BE49-F238E27FC236}">
                    <a16:creationId xmlns:a16="http://schemas.microsoft.com/office/drawing/2014/main" id="{57698CC9-6A99-4FF7-B9AB-5EAFC29A3872}"/>
                  </a:ext>
                </a:extLst>
              </p:cNvPr>
              <p:cNvPicPr>
                <a:picLocks noChangeAspect="1"/>
              </p:cNvPicPr>
              <p:nvPr/>
            </p:nvPicPr>
            <p:blipFill>
              <a:blip r:embed="rId6"/>
              <a:stretch>
                <a:fillRect/>
              </a:stretch>
            </p:blipFill>
            <p:spPr>
              <a:xfrm>
                <a:off x="2396485" y="1937861"/>
                <a:ext cx="222443" cy="631471"/>
              </a:xfrm>
              <a:prstGeom prst="rect">
                <a:avLst/>
              </a:prstGeom>
            </p:spPr>
          </p:pic>
          <p:grpSp>
            <p:nvGrpSpPr>
              <p:cNvPr id="70" name="Agrupar 69">
                <a:extLst>
                  <a:ext uri="{FF2B5EF4-FFF2-40B4-BE49-F238E27FC236}">
                    <a16:creationId xmlns:a16="http://schemas.microsoft.com/office/drawing/2014/main" id="{19CBD49C-65BD-49C3-886B-229E3F964AA0}"/>
                  </a:ext>
                </a:extLst>
              </p:cNvPr>
              <p:cNvGrpSpPr/>
              <p:nvPr/>
            </p:nvGrpSpPr>
            <p:grpSpPr>
              <a:xfrm>
                <a:off x="963474" y="2962841"/>
                <a:ext cx="1852126" cy="1128635"/>
                <a:chOff x="2840630" y="3215061"/>
                <a:chExt cx="1852126" cy="1128635"/>
              </a:xfrm>
            </p:grpSpPr>
            <p:pic>
              <p:nvPicPr>
                <p:cNvPr id="64" name="Imagem 63">
                  <a:extLst>
                    <a:ext uri="{FF2B5EF4-FFF2-40B4-BE49-F238E27FC236}">
                      <a16:creationId xmlns:a16="http://schemas.microsoft.com/office/drawing/2014/main" id="{48BAD973-BC02-40CA-984E-A2A855E07BF8}"/>
                    </a:ext>
                  </a:extLst>
                </p:cNvPr>
                <p:cNvPicPr>
                  <a:picLocks noChangeAspect="1"/>
                </p:cNvPicPr>
                <p:nvPr/>
              </p:nvPicPr>
              <p:blipFill>
                <a:blip r:embed="rId7"/>
                <a:stretch>
                  <a:fillRect/>
                </a:stretch>
              </p:blipFill>
              <p:spPr>
                <a:xfrm>
                  <a:off x="4008716" y="3455397"/>
                  <a:ext cx="684040" cy="647961"/>
                </a:xfrm>
                <a:prstGeom prst="rect">
                  <a:avLst/>
                </a:prstGeom>
              </p:spPr>
            </p:pic>
            <p:pic>
              <p:nvPicPr>
                <p:cNvPr id="66" name="Picture 3">
                  <a:extLst>
                    <a:ext uri="{FF2B5EF4-FFF2-40B4-BE49-F238E27FC236}">
                      <a16:creationId xmlns:a16="http://schemas.microsoft.com/office/drawing/2014/main" id="{3F67C7F4-4347-47B8-8F77-E51A138F49D5}"/>
                    </a:ext>
                  </a:extLst>
                </p:cNvPr>
                <p:cNvPicPr>
                  <a:picLocks noChangeAspect="1"/>
                </p:cNvPicPr>
                <p:nvPr/>
              </p:nvPicPr>
              <p:blipFill>
                <a:blip r:embed="rId8"/>
                <a:stretch>
                  <a:fillRect/>
                </a:stretch>
              </p:blipFill>
              <p:spPr>
                <a:xfrm>
                  <a:off x="2840630" y="3215061"/>
                  <a:ext cx="1226702" cy="1128635"/>
                </a:xfrm>
                <a:prstGeom prst="rect">
                  <a:avLst/>
                </a:prstGeom>
              </p:spPr>
            </p:pic>
          </p:grpSp>
        </p:grpSp>
        <p:pic>
          <p:nvPicPr>
            <p:cNvPr id="74" name="Gráfico 73" descr="Acento Circunflexo para Cima">
              <a:extLst>
                <a:ext uri="{FF2B5EF4-FFF2-40B4-BE49-F238E27FC236}">
                  <a16:creationId xmlns:a16="http://schemas.microsoft.com/office/drawing/2014/main" id="{D8D5E2A4-A595-4A06-A962-75A6066AEE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2855583" y="2011255"/>
              <a:ext cx="914400" cy="914400"/>
            </a:xfrm>
            <a:prstGeom prst="rect">
              <a:avLst/>
            </a:prstGeom>
          </p:spPr>
        </p:pic>
        <p:pic>
          <p:nvPicPr>
            <p:cNvPr id="78" name="Gráfico 77" descr="Acento Circunflexo para Cima">
              <a:extLst>
                <a:ext uri="{FF2B5EF4-FFF2-40B4-BE49-F238E27FC236}">
                  <a16:creationId xmlns:a16="http://schemas.microsoft.com/office/drawing/2014/main" id="{8E5BBF87-C69F-4C64-A6C0-E747666E06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4186929" y="2001730"/>
              <a:ext cx="914400" cy="914400"/>
            </a:xfrm>
            <a:prstGeom prst="rect">
              <a:avLst/>
            </a:prstGeom>
          </p:spPr>
        </p:pic>
        <p:pic>
          <p:nvPicPr>
            <p:cNvPr id="80" name="Gráfico 79" descr="Acento Circunflexo para Cima">
              <a:extLst>
                <a:ext uri="{FF2B5EF4-FFF2-40B4-BE49-F238E27FC236}">
                  <a16:creationId xmlns:a16="http://schemas.microsoft.com/office/drawing/2014/main" id="{E5DB4659-DA71-45DA-A82C-2075E3DD2C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5637529" y="2024977"/>
              <a:ext cx="914400" cy="914400"/>
            </a:xfrm>
            <a:prstGeom prst="rect">
              <a:avLst/>
            </a:prstGeom>
          </p:spPr>
        </p:pic>
        <p:pic>
          <p:nvPicPr>
            <p:cNvPr id="82" name="Picture 5">
              <a:extLst>
                <a:ext uri="{FF2B5EF4-FFF2-40B4-BE49-F238E27FC236}">
                  <a16:creationId xmlns:a16="http://schemas.microsoft.com/office/drawing/2014/main" id="{56EE4C85-CE30-4E1C-BCED-F4F2E8C4CAE7}"/>
                </a:ext>
              </a:extLst>
            </p:cNvPr>
            <p:cNvPicPr>
              <a:picLocks noChangeAspect="1"/>
            </p:cNvPicPr>
            <p:nvPr/>
          </p:nvPicPr>
          <p:blipFill>
            <a:blip r:embed="rId11"/>
            <a:stretch>
              <a:fillRect/>
            </a:stretch>
          </p:blipFill>
          <p:spPr>
            <a:xfrm>
              <a:off x="8279856" y="2074463"/>
              <a:ext cx="500294" cy="670797"/>
            </a:xfrm>
            <a:prstGeom prst="rect">
              <a:avLst/>
            </a:prstGeom>
          </p:spPr>
        </p:pic>
        <p:pic>
          <p:nvPicPr>
            <p:cNvPr id="83" name="Picture 6">
              <a:extLst>
                <a:ext uri="{FF2B5EF4-FFF2-40B4-BE49-F238E27FC236}">
                  <a16:creationId xmlns:a16="http://schemas.microsoft.com/office/drawing/2014/main" id="{AD145A66-14D1-47A6-B985-625F534BE825}"/>
                </a:ext>
              </a:extLst>
            </p:cNvPr>
            <p:cNvPicPr>
              <a:picLocks noChangeAspect="1"/>
            </p:cNvPicPr>
            <p:nvPr/>
          </p:nvPicPr>
          <p:blipFill>
            <a:blip r:embed="rId12"/>
            <a:stretch>
              <a:fillRect/>
            </a:stretch>
          </p:blipFill>
          <p:spPr>
            <a:xfrm>
              <a:off x="7190281" y="3146483"/>
              <a:ext cx="309970" cy="635371"/>
            </a:xfrm>
            <a:prstGeom prst="rect">
              <a:avLst/>
            </a:prstGeom>
          </p:spPr>
        </p:pic>
      </p:grpSp>
    </p:spTree>
    <p:extLst>
      <p:ext uri="{BB962C8B-B14F-4D97-AF65-F5344CB8AC3E}">
        <p14:creationId xmlns:p14="http://schemas.microsoft.com/office/powerpoint/2010/main" val="34397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5">
            <a:extLst>
              <a:ext uri="{FF2B5EF4-FFF2-40B4-BE49-F238E27FC236}">
                <a16:creationId xmlns:a16="http://schemas.microsoft.com/office/drawing/2014/main" id="{A4BFE82A-C00A-41DD-9F38-DD6049A97BB9}"/>
              </a:ext>
            </a:extLst>
          </p:cNvPr>
          <p:cNvSpPr>
            <a:spLocks noGrp="1"/>
          </p:cNvSpPr>
          <p:nvPr>
            <p:ph sz="half" idx="1"/>
          </p:nvPr>
        </p:nvSpPr>
        <p:spPr bwMode="gray">
          <a:xfrm>
            <a:off x="4513260" y="3910189"/>
            <a:ext cx="2736786" cy="639084"/>
          </a:xfrm>
        </p:spPr>
        <p:txBody>
          <a:bodyPr>
            <a:normAutofit/>
          </a:bodyPr>
          <a:lstStyle/>
          <a:p>
            <a:r>
              <a:rPr lang="es-ES" sz="900" b="0">
                <a:solidFill>
                  <a:schemeClr val="tx1"/>
                </a:solidFill>
                <a:cs typeface="Arial" panose="020B0604020202020204" pitchFamily="34" charset="0"/>
              </a:rPr>
              <a:t>Visualización de todas las instalaciones.</a:t>
            </a:r>
          </a:p>
          <a:p>
            <a:r>
              <a:rPr lang="es-ES" sz="900" b="0">
                <a:solidFill>
                  <a:schemeClr val="tx1"/>
                </a:solidFill>
                <a:cs typeface="Arial" panose="020B0604020202020204" pitchFamily="34" charset="0"/>
              </a:rPr>
              <a:t>Datos: Tensión, corriente, potencia (CA/CC).</a:t>
            </a:r>
          </a:p>
          <a:p>
            <a:r>
              <a:rPr lang="es-ES" sz="900" b="0">
                <a:solidFill>
                  <a:schemeClr val="tx1"/>
                </a:solidFill>
                <a:cs typeface="Arial" panose="020B0604020202020204" pitchFamily="34" charset="0"/>
              </a:rPr>
              <a:t>Creación de nuevos usuarios para O&amp;M</a:t>
            </a:r>
          </a:p>
          <a:p>
            <a:pPr algn="ctr"/>
            <a:endParaRPr lang="es-ES" sz="945" b="0">
              <a:solidFill>
                <a:schemeClr val="tx1"/>
              </a:solidFill>
              <a:latin typeface="Arial" panose="020B0604020202020204" pitchFamily="34" charset="0"/>
              <a:cs typeface="Arial" panose="020B0604020202020204" pitchFamily="34" charset="0"/>
            </a:endParaRPr>
          </a:p>
          <a:p>
            <a:pPr algn="ctr"/>
            <a:endParaRPr lang="es-ES" sz="945" b="0">
              <a:solidFill>
                <a:schemeClr val="tx1"/>
              </a:solidFill>
              <a:latin typeface="Arial" panose="020B0604020202020204" pitchFamily="34" charset="0"/>
              <a:cs typeface="Arial" panose="020B0604020202020204" pitchFamily="34" charset="0"/>
            </a:endParaRPr>
          </a:p>
          <a:p>
            <a:pPr lvl="1"/>
            <a:endParaRPr lang="es-ES">
              <a:latin typeface="Arial" panose="020B0604020202020204" pitchFamily="34" charset="0"/>
              <a:cs typeface="Arial" panose="020B0604020202020204" pitchFamily="34" charset="0"/>
            </a:endParaRPr>
          </a:p>
          <a:p>
            <a:pPr lvl="1"/>
            <a:endParaRPr lang="es-ES" noProof="0">
              <a:latin typeface="Arial" panose="020B0604020202020204" pitchFamily="34" charset="0"/>
              <a:cs typeface="Arial" panose="020B0604020202020204" pitchFamily="34" charset="0"/>
            </a:endParaRPr>
          </a:p>
          <a:p>
            <a:pPr lvl="1"/>
            <a:endParaRPr lang="es-ES">
              <a:latin typeface="Arial" panose="020B0604020202020204" pitchFamily="34" charset="0"/>
              <a:cs typeface="Arial" panose="020B0604020202020204" pitchFamily="34" charset="0"/>
            </a:endParaRPr>
          </a:p>
          <a:p>
            <a:pPr lvl="1"/>
            <a:endParaRPr lang="es-ES" noProof="0"/>
          </a:p>
          <a:p>
            <a:pPr marL="315040" lvl="2" indent="-192882"/>
            <a:endParaRPr lang="es-ES"/>
          </a:p>
        </p:txBody>
      </p:sp>
      <p:sp>
        <p:nvSpPr>
          <p:cNvPr id="16" name="Inhaltsplatzhalter 5">
            <a:extLst>
              <a:ext uri="{FF2B5EF4-FFF2-40B4-BE49-F238E27FC236}">
                <a16:creationId xmlns:a16="http://schemas.microsoft.com/office/drawing/2014/main" id="{A4BFE82A-C00A-41DD-9F38-DD6049A97BB9}"/>
              </a:ext>
            </a:extLst>
          </p:cNvPr>
          <p:cNvSpPr>
            <a:spLocks noGrp="1"/>
          </p:cNvSpPr>
          <p:nvPr>
            <p:ph sz="half" idx="2"/>
          </p:nvPr>
        </p:nvSpPr>
        <p:spPr bwMode="gray">
          <a:xfrm>
            <a:off x="1999500" y="3910189"/>
            <a:ext cx="2736786" cy="639084"/>
          </a:xfrm>
        </p:spPr>
        <p:txBody>
          <a:bodyPr>
            <a:normAutofit/>
          </a:bodyPr>
          <a:lstStyle/>
          <a:p>
            <a:r>
              <a:rPr lang="es-ES" sz="900" b="0">
                <a:solidFill>
                  <a:schemeClr val="tx1"/>
                </a:solidFill>
                <a:cs typeface="Arial" panose="020B0604020202020204" pitchFamily="34" charset="0"/>
              </a:rPr>
              <a:t>Visualización de la producción.</a:t>
            </a:r>
            <a:endParaRPr lang="es-ES" sz="945" b="0">
              <a:solidFill>
                <a:schemeClr val="tx1"/>
              </a:solidFill>
              <a:latin typeface="Arial" panose="020B0604020202020204" pitchFamily="34" charset="0"/>
              <a:cs typeface="Arial" panose="020B0604020202020204" pitchFamily="34" charset="0"/>
            </a:endParaRPr>
          </a:p>
          <a:p>
            <a:pPr lvl="1"/>
            <a:endParaRPr lang="es-ES">
              <a:latin typeface="Arial" panose="020B0604020202020204" pitchFamily="34" charset="0"/>
              <a:cs typeface="Arial" panose="020B0604020202020204" pitchFamily="34" charset="0"/>
            </a:endParaRPr>
          </a:p>
          <a:p>
            <a:pPr lvl="1"/>
            <a:endParaRPr lang="es-ES" noProof="0">
              <a:latin typeface="Arial" panose="020B0604020202020204" pitchFamily="34" charset="0"/>
              <a:cs typeface="Arial" panose="020B0604020202020204" pitchFamily="34" charset="0"/>
            </a:endParaRPr>
          </a:p>
          <a:p>
            <a:pPr lvl="1"/>
            <a:endParaRPr lang="es-ES">
              <a:latin typeface="Arial" panose="020B0604020202020204" pitchFamily="34" charset="0"/>
              <a:cs typeface="Arial" panose="020B0604020202020204" pitchFamily="34" charset="0"/>
            </a:endParaRPr>
          </a:p>
          <a:p>
            <a:pPr lvl="1"/>
            <a:endParaRPr lang="es-ES" noProof="0"/>
          </a:p>
          <a:p>
            <a:pPr marL="315040" lvl="2" indent="-192882"/>
            <a:endParaRPr lang="es-ES"/>
          </a:p>
        </p:txBody>
      </p:sp>
      <p:pic>
        <p:nvPicPr>
          <p:cNvPr id="2" name="Picture 1">
            <a:extLst>
              <a:ext uri="{FF2B5EF4-FFF2-40B4-BE49-F238E27FC236}">
                <a16:creationId xmlns:a16="http://schemas.microsoft.com/office/drawing/2014/main" id="{97E3136E-24B7-4940-B32D-81C4EA1E32A0}"/>
              </a:ext>
            </a:extLst>
          </p:cNvPr>
          <p:cNvPicPr>
            <a:picLocks noChangeAspect="1"/>
          </p:cNvPicPr>
          <p:nvPr/>
        </p:nvPicPr>
        <p:blipFill>
          <a:blip r:embed="rId3"/>
          <a:stretch>
            <a:fillRect/>
          </a:stretch>
        </p:blipFill>
        <p:spPr>
          <a:xfrm>
            <a:off x="1435390" y="952760"/>
            <a:ext cx="6155741" cy="2846540"/>
          </a:xfrm>
          <a:prstGeom prst="rect">
            <a:avLst/>
          </a:prstGeom>
          <a:ln>
            <a:solidFill>
              <a:srgbClr val="C00000"/>
            </a:solidFill>
          </a:ln>
          <a:effectLst>
            <a:outerShdw blurRad="292100" dist="139700" dir="2700000" algn="tl" rotWithShape="0">
              <a:srgbClr val="333333">
                <a:alpha val="65000"/>
              </a:srgbClr>
            </a:outerShdw>
          </a:effectLst>
        </p:spPr>
      </p:pic>
      <p:sp>
        <p:nvSpPr>
          <p:cNvPr id="4" name="Título 3">
            <a:extLst>
              <a:ext uri="{FF2B5EF4-FFF2-40B4-BE49-F238E27FC236}">
                <a16:creationId xmlns:a16="http://schemas.microsoft.com/office/drawing/2014/main" id="{26083D05-0CDD-4BAB-A87F-A6EDE590BBD1}"/>
              </a:ext>
            </a:extLst>
          </p:cNvPr>
          <p:cNvSpPr>
            <a:spLocks noGrp="1"/>
          </p:cNvSpPr>
          <p:nvPr>
            <p:ph type="title"/>
          </p:nvPr>
        </p:nvSpPr>
        <p:spPr/>
        <p:txBody>
          <a:bodyPr/>
          <a:lstStyle/>
          <a:p>
            <a:r>
              <a:rPr lang="es-ES"/>
              <a:t>Plataformas de monitoreo</a:t>
            </a:r>
          </a:p>
        </p:txBody>
      </p:sp>
    </p:spTree>
    <p:extLst>
      <p:ext uri="{BB962C8B-B14F-4D97-AF65-F5344CB8AC3E}">
        <p14:creationId xmlns:p14="http://schemas.microsoft.com/office/powerpoint/2010/main" val="256405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83003662-DB62-41E2-9ADD-7B3D1B7095FA}"/>
              </a:ext>
            </a:extLst>
          </p:cNvPr>
          <p:cNvGrpSpPr/>
          <p:nvPr/>
        </p:nvGrpSpPr>
        <p:grpSpPr>
          <a:xfrm>
            <a:off x="1524000" y="1270339"/>
            <a:ext cx="4158314" cy="1721945"/>
            <a:chOff x="1547812" y="1522654"/>
            <a:chExt cx="4158314" cy="1721945"/>
          </a:xfrm>
        </p:grpSpPr>
        <p:sp>
          <p:nvSpPr>
            <p:cNvPr id="5" name="Richtungspfeil 20"/>
            <p:cNvSpPr>
              <a:spLocks noChangeArrowheads="1"/>
            </p:cNvSpPr>
            <p:nvPr/>
          </p:nvSpPr>
          <p:spPr bwMode="gray">
            <a:xfrm>
              <a:off x="1547812" y="1522654"/>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pPr>
                <a:defRPr/>
              </a:pPr>
              <a:r>
                <a:rPr lang="es-ES" sz="1200">
                  <a:solidFill>
                    <a:schemeClr val="bg1"/>
                  </a:solidFill>
                  <a:latin typeface="Noto Sans"/>
                  <a:ea typeface="ＭＳ Ｐゴシック" charset="0"/>
                  <a:cs typeface="Noto Sans" charset="0"/>
                </a:rPr>
                <a:t>Portfolio - Módulos</a:t>
              </a:r>
            </a:p>
          </p:txBody>
        </p:sp>
        <p:sp>
          <p:nvSpPr>
            <p:cNvPr id="7" name="Richtungspfeil 7"/>
            <p:cNvSpPr>
              <a:spLocks noChangeArrowheads="1"/>
            </p:cNvSpPr>
            <p:nvPr/>
          </p:nvSpPr>
          <p:spPr bwMode="gray">
            <a:xfrm>
              <a:off x="1547812" y="1958723"/>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Portfolio - Inversores</a:t>
              </a:r>
            </a:p>
          </p:txBody>
        </p:sp>
        <p:sp>
          <p:nvSpPr>
            <p:cNvPr id="4" name="Richtungspfeil 7">
              <a:extLst>
                <a:ext uri="{FF2B5EF4-FFF2-40B4-BE49-F238E27FC236}">
                  <a16:creationId xmlns:a16="http://schemas.microsoft.com/office/drawing/2014/main" id="{A17D783C-B4EB-4F52-A704-D3F15322ECC2}"/>
                </a:ext>
              </a:extLst>
            </p:cNvPr>
            <p:cNvSpPr>
              <a:spLocks noChangeArrowheads="1"/>
            </p:cNvSpPr>
            <p:nvPr/>
          </p:nvSpPr>
          <p:spPr bwMode="gray">
            <a:xfrm>
              <a:off x="1547812" y="2399161"/>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Dimensionamiento &amp; Optimización</a:t>
              </a:r>
            </a:p>
          </p:txBody>
        </p:sp>
        <p:sp>
          <p:nvSpPr>
            <p:cNvPr id="10" name="Richtungspfeil 7">
              <a:extLst>
                <a:ext uri="{FF2B5EF4-FFF2-40B4-BE49-F238E27FC236}">
                  <a16:creationId xmlns:a16="http://schemas.microsoft.com/office/drawing/2014/main" id="{43F0A9A2-5C48-4892-9FAF-86F74FDB7B6A}"/>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Conclusiones</a:t>
              </a:r>
            </a:p>
          </p:txBody>
        </p:sp>
      </p:grpSp>
      <p:sp>
        <p:nvSpPr>
          <p:cNvPr id="11" name="Titel 5">
            <a:extLst>
              <a:ext uri="{FF2B5EF4-FFF2-40B4-BE49-F238E27FC236}">
                <a16:creationId xmlns:a16="http://schemas.microsoft.com/office/drawing/2014/main" id="{93D26C59-2D5E-4942-9D7C-EEB81CDE3491}"/>
              </a:ext>
            </a:extLst>
          </p:cNvPr>
          <p:cNvSpPr>
            <a:spLocks noGrp="1"/>
          </p:cNvSpPr>
          <p:nvPr>
            <p:ph type="title"/>
          </p:nvPr>
        </p:nvSpPr>
        <p:spPr bwMode="gray">
          <a:xfrm>
            <a:off x="359533" y="303611"/>
            <a:ext cx="5965067" cy="647960"/>
          </a:xfrm>
        </p:spPr>
        <p:txBody>
          <a:bodyPr/>
          <a:lstStyle/>
          <a:p>
            <a:r>
              <a:rPr lang="es-ES"/>
              <a:t>Contenido</a:t>
            </a:r>
            <a:endParaRPr lang="pt-BR"/>
          </a:p>
        </p:txBody>
      </p:sp>
    </p:spTree>
    <p:extLst>
      <p:ext uri="{BB962C8B-B14F-4D97-AF65-F5344CB8AC3E}">
        <p14:creationId xmlns:p14="http://schemas.microsoft.com/office/powerpoint/2010/main" val="41046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08C899-0F07-4377-B376-3299EF3B5FA7}"/>
              </a:ext>
            </a:extLst>
          </p:cNvPr>
          <p:cNvSpPr>
            <a:spLocks noGrp="1"/>
          </p:cNvSpPr>
          <p:nvPr>
            <p:ph type="title"/>
          </p:nvPr>
        </p:nvSpPr>
        <p:spPr/>
        <p:txBody>
          <a:bodyPr/>
          <a:lstStyle/>
          <a:p>
            <a:r>
              <a:rPr lang="es-ES"/>
              <a:t>Obteniendo el mejor resultado</a:t>
            </a:r>
          </a:p>
        </p:txBody>
      </p:sp>
      <p:sp>
        <p:nvSpPr>
          <p:cNvPr id="3" name="Espaço Reservado para Conteúdo 2">
            <a:extLst>
              <a:ext uri="{FF2B5EF4-FFF2-40B4-BE49-F238E27FC236}">
                <a16:creationId xmlns:a16="http://schemas.microsoft.com/office/drawing/2014/main" id="{857BB975-A50C-4A3B-851C-CD7ACC11FB2C}"/>
              </a:ext>
            </a:extLst>
          </p:cNvPr>
          <p:cNvSpPr>
            <a:spLocks noGrp="1"/>
          </p:cNvSpPr>
          <p:nvPr>
            <p:ph idx="1"/>
          </p:nvPr>
        </p:nvSpPr>
        <p:spPr/>
        <p:txBody>
          <a:bodyPr/>
          <a:lstStyle/>
          <a:p>
            <a:pPr marL="0" indent="0">
              <a:buNone/>
            </a:pPr>
            <a:r>
              <a:rPr lang="es-ES"/>
              <a:t>Para obtener el mejor resultado del proyecto, tiene que existir una excelente combinación entre:</a:t>
            </a:r>
          </a:p>
          <a:p>
            <a:pPr marL="406241" lvl="2" indent="0">
              <a:buNone/>
            </a:pPr>
            <a:endParaRPr lang="es-ES"/>
          </a:p>
          <a:p>
            <a:pPr lvl="1"/>
            <a:r>
              <a:rPr lang="es-ES"/>
              <a:t>Módulos</a:t>
            </a:r>
          </a:p>
          <a:p>
            <a:pPr lvl="2"/>
            <a:r>
              <a:rPr lang="es-ES"/>
              <a:t>Necesitan ofrecer los mejores índices de performance, además de seguridad y garantía.</a:t>
            </a:r>
          </a:p>
          <a:p>
            <a:pPr lvl="1"/>
            <a:endParaRPr lang="es-ES"/>
          </a:p>
          <a:p>
            <a:pPr lvl="1"/>
            <a:r>
              <a:rPr lang="es-ES"/>
              <a:t>Inversores</a:t>
            </a:r>
          </a:p>
          <a:p>
            <a:pPr lvl="2"/>
            <a:r>
              <a:rPr lang="es-ES"/>
              <a:t>Deben soportar la tensión y corrientes máximas de los módulos.</a:t>
            </a:r>
          </a:p>
          <a:p>
            <a:pPr lvl="2"/>
            <a:r>
              <a:rPr lang="es-ES"/>
              <a:t>Además de esto, la cantidad de módulos debe ser optimizada para maximizar la producción de energía.</a:t>
            </a:r>
          </a:p>
          <a:p>
            <a:pPr lvl="2"/>
            <a:endParaRPr lang="es-ES"/>
          </a:p>
          <a:p>
            <a:pPr lvl="1"/>
            <a:r>
              <a:rPr lang="es-ES"/>
              <a:t>String Box</a:t>
            </a:r>
          </a:p>
          <a:p>
            <a:pPr lvl="2"/>
            <a:r>
              <a:rPr lang="es-ES"/>
              <a:t>Llave seccionadora</a:t>
            </a:r>
          </a:p>
          <a:p>
            <a:pPr lvl="2"/>
            <a:r>
              <a:rPr lang="es-ES"/>
              <a:t>Fusibles (caso necesario)</a:t>
            </a:r>
          </a:p>
          <a:p>
            <a:pPr lvl="2"/>
            <a:r>
              <a:rPr lang="es-ES"/>
              <a:t>DPS CC</a:t>
            </a:r>
          </a:p>
        </p:txBody>
      </p:sp>
    </p:spTree>
    <p:extLst>
      <p:ext uri="{BB962C8B-B14F-4D97-AF65-F5344CB8AC3E}">
        <p14:creationId xmlns:p14="http://schemas.microsoft.com/office/powerpoint/2010/main" val="78601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B37B6A13-DF32-4F8B-82E3-66158400B1B5}"/>
              </a:ext>
            </a:extLst>
          </p:cNvPr>
          <p:cNvSpPr>
            <a:spLocks noGrp="1"/>
          </p:cNvSpPr>
          <p:nvPr>
            <p:ph sz="half" idx="1"/>
          </p:nvPr>
        </p:nvSpPr>
        <p:spPr>
          <a:xfrm>
            <a:off x="539751" y="1059656"/>
            <a:ext cx="3852230" cy="3645693"/>
          </a:xfrm>
        </p:spPr>
        <p:txBody>
          <a:bodyPr/>
          <a:lstStyle/>
          <a:p>
            <a:r>
              <a:rPr lang="es-ES"/>
              <a:t>Garantizar la integridad del inversor</a:t>
            </a:r>
          </a:p>
          <a:p>
            <a:endParaRPr lang="es-ES"/>
          </a:p>
          <a:p>
            <a:pPr marL="228600" lvl="1" indent="-228600" algn="just">
              <a:buFont typeface="+mj-lt"/>
              <a:buAutoNum type="arabicPeriod"/>
            </a:pPr>
            <a:r>
              <a:rPr lang="es-ES"/>
              <a:t>Cuál es el máximo número de módulos que el inversor soporta en serie?</a:t>
            </a:r>
          </a:p>
          <a:p>
            <a:pPr marL="228600" lvl="1" indent="-228600" algn="just">
              <a:buFont typeface="+mj-lt"/>
              <a:buAutoNum type="arabicPeriod"/>
            </a:pPr>
            <a:endParaRPr lang="es-ES"/>
          </a:p>
          <a:p>
            <a:pPr marL="228600" lvl="1" indent="-228600" algn="just">
              <a:buFont typeface="+mj-lt"/>
              <a:buAutoNum type="arabicPeriod"/>
            </a:pPr>
            <a:r>
              <a:rPr lang="es-ES"/>
              <a:t>Cuál es el número máximo de filas (</a:t>
            </a:r>
            <a:r>
              <a:rPr lang="es-ES" err="1"/>
              <a:t>strings</a:t>
            </a:r>
            <a:r>
              <a:rPr lang="es-ES"/>
              <a:t>) que cada entrada del inversor soporta en paralelo?</a:t>
            </a:r>
          </a:p>
          <a:p>
            <a:pPr marL="228600" lvl="1" indent="-228600" algn="just">
              <a:buFont typeface="+mj-lt"/>
              <a:buAutoNum type="arabicPeriod"/>
            </a:pPr>
            <a:endParaRPr lang="es-ES"/>
          </a:p>
          <a:p>
            <a:pPr marL="228600" lvl="1" indent="-228600" algn="just">
              <a:buFont typeface="+mj-lt"/>
              <a:buAutoNum type="arabicPeriod"/>
            </a:pPr>
            <a:r>
              <a:rPr lang="es-ES"/>
              <a:t>Cuál es el número máximo de módulos que el inversor soporta en total?</a:t>
            </a:r>
          </a:p>
        </p:txBody>
      </p:sp>
      <p:sp>
        <p:nvSpPr>
          <p:cNvPr id="4" name="Título 3">
            <a:extLst>
              <a:ext uri="{FF2B5EF4-FFF2-40B4-BE49-F238E27FC236}">
                <a16:creationId xmlns:a16="http://schemas.microsoft.com/office/drawing/2014/main" id="{75FC7F97-1EC9-4DA0-9609-969F7F8606B9}"/>
              </a:ext>
            </a:extLst>
          </p:cNvPr>
          <p:cNvSpPr>
            <a:spLocks noGrp="1"/>
          </p:cNvSpPr>
          <p:nvPr>
            <p:ph type="title"/>
          </p:nvPr>
        </p:nvSpPr>
        <p:spPr/>
        <p:txBody>
          <a:bodyPr/>
          <a:lstStyle/>
          <a:p>
            <a:r>
              <a:rPr lang="es-ES"/>
              <a:t>Dimensionamiento &amp; Optimización</a:t>
            </a:r>
          </a:p>
        </p:txBody>
      </p:sp>
      <p:sp>
        <p:nvSpPr>
          <p:cNvPr id="6" name="Espaço Reservado para Conteúdo 5">
            <a:extLst>
              <a:ext uri="{FF2B5EF4-FFF2-40B4-BE49-F238E27FC236}">
                <a16:creationId xmlns:a16="http://schemas.microsoft.com/office/drawing/2014/main" id="{C01AC3CC-B9DB-4EBC-938B-92731C8F097F}"/>
              </a:ext>
            </a:extLst>
          </p:cNvPr>
          <p:cNvSpPr>
            <a:spLocks noGrp="1"/>
          </p:cNvSpPr>
          <p:nvPr>
            <p:ph sz="half" idx="2"/>
          </p:nvPr>
        </p:nvSpPr>
        <p:spPr>
          <a:xfrm>
            <a:off x="4752021" y="1059657"/>
            <a:ext cx="3852428" cy="3645692"/>
          </a:xfrm>
        </p:spPr>
        <p:txBody>
          <a:bodyPr/>
          <a:lstStyle/>
          <a:p>
            <a:r>
              <a:rPr lang="es-ES"/>
              <a:t>Obtener la mejor producción de energía</a:t>
            </a:r>
          </a:p>
          <a:p>
            <a:endParaRPr lang="es-ES"/>
          </a:p>
          <a:p>
            <a:pPr marL="342900" lvl="1" indent="-342900" algn="just">
              <a:buFont typeface="+mj-lt"/>
              <a:buAutoNum type="arabicPeriod" startAt="4"/>
            </a:pPr>
            <a:r>
              <a:rPr lang="es-ES"/>
              <a:t>Cuántas orientaciones tengo en mi instalación?</a:t>
            </a:r>
          </a:p>
          <a:p>
            <a:pPr marL="342900" lvl="1" indent="-342900" algn="just">
              <a:buFont typeface="+mj-lt"/>
              <a:buAutoNum type="arabicPeriod" startAt="4"/>
            </a:pPr>
            <a:endParaRPr lang="es-ES"/>
          </a:p>
          <a:p>
            <a:pPr marL="342900" lvl="1" indent="-342900" algn="just">
              <a:buFont typeface="+mj-lt"/>
              <a:buAutoNum type="arabicPeriod" startAt="4"/>
            </a:pPr>
            <a:r>
              <a:rPr lang="es-ES"/>
              <a:t>Con cuántos módulos el inversor inicia la operación (tensión de startup)?</a:t>
            </a:r>
          </a:p>
          <a:p>
            <a:pPr marL="342900" lvl="1" indent="-342900" algn="just">
              <a:buFont typeface="+mj-lt"/>
              <a:buAutoNum type="arabicPeriod" startAt="4"/>
            </a:pPr>
            <a:endParaRPr lang="es-ES"/>
          </a:p>
          <a:p>
            <a:pPr marL="342900" lvl="1" indent="-342900" algn="just">
              <a:buFont typeface="+mj-lt"/>
              <a:buAutoNum type="arabicPeriod" startAt="4"/>
            </a:pPr>
            <a:r>
              <a:rPr lang="es-ES"/>
              <a:t>Cuál es el número </a:t>
            </a:r>
            <a:r>
              <a:rPr lang="es-ES" i="1"/>
              <a:t>mínimo</a:t>
            </a:r>
            <a:r>
              <a:rPr lang="es-ES"/>
              <a:t> de módulos para que la tensión esté dentro del rango de operación del MPPT?</a:t>
            </a:r>
          </a:p>
          <a:p>
            <a:pPr marL="342900" lvl="1" indent="-342900" algn="just">
              <a:buFont typeface="+mj-lt"/>
              <a:buAutoNum type="arabicPeriod" startAt="4"/>
            </a:pPr>
            <a:endParaRPr lang="es-ES"/>
          </a:p>
          <a:p>
            <a:pPr marL="342900" lvl="1" indent="-342900" algn="just">
              <a:buFont typeface="+mj-lt"/>
              <a:buAutoNum type="arabicPeriod" startAt="4"/>
            </a:pPr>
            <a:r>
              <a:rPr lang="es-ES"/>
              <a:t>Cuál es el número </a:t>
            </a:r>
            <a:r>
              <a:rPr lang="es-ES" i="1"/>
              <a:t>máximo</a:t>
            </a:r>
            <a:r>
              <a:rPr lang="es-ES"/>
              <a:t> de módulos para que la tensión esté dentro del rango de operación del MPPT?</a:t>
            </a:r>
          </a:p>
          <a:p>
            <a:pPr marL="342900" lvl="1" indent="-342900" algn="just">
              <a:buFont typeface="+mj-lt"/>
              <a:buAutoNum type="arabicPeriod" startAt="4"/>
            </a:pPr>
            <a:endParaRPr lang="es-ES"/>
          </a:p>
        </p:txBody>
      </p:sp>
    </p:spTree>
    <p:extLst>
      <p:ext uri="{BB962C8B-B14F-4D97-AF65-F5344CB8AC3E}">
        <p14:creationId xmlns:p14="http://schemas.microsoft.com/office/powerpoint/2010/main" val="35868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A158E-3561-457D-B878-003D7D1C4D9C}"/>
              </a:ext>
            </a:extLst>
          </p:cNvPr>
          <p:cNvSpPr>
            <a:spLocks noGrp="1"/>
          </p:cNvSpPr>
          <p:nvPr>
            <p:ph type="title"/>
          </p:nvPr>
        </p:nvSpPr>
        <p:spPr/>
        <p:txBody>
          <a:bodyPr/>
          <a:lstStyle/>
          <a:p>
            <a:r>
              <a:rPr lang="es-ES"/>
              <a:t>Bancabilidad - Marca de Módulos Solares </a:t>
            </a:r>
            <a:r>
              <a:rPr lang="es-ES" i="1"/>
              <a:t>Top-tier</a:t>
            </a:r>
          </a:p>
        </p:txBody>
      </p:sp>
      <p:sp>
        <p:nvSpPr>
          <p:cNvPr id="7" name="Textfeld 6">
            <a:extLst>
              <a:ext uri="{FF2B5EF4-FFF2-40B4-BE49-F238E27FC236}">
                <a16:creationId xmlns:a16="http://schemas.microsoft.com/office/drawing/2014/main" id="{D49F67D4-4B92-4F18-A357-33DDC657606F}"/>
              </a:ext>
            </a:extLst>
          </p:cNvPr>
          <p:cNvSpPr txBox="1"/>
          <p:nvPr/>
        </p:nvSpPr>
        <p:spPr>
          <a:xfrm>
            <a:off x="521494" y="4353948"/>
            <a:ext cx="8083153" cy="324036"/>
          </a:xfrm>
          <a:prstGeom prst="rect">
            <a:avLst/>
          </a:prstGeom>
          <a:noFill/>
        </p:spPr>
        <p:txBody>
          <a:bodyPr wrap="square" lIns="0" tIns="0" rIns="0" bIns="0">
            <a:noAutofit/>
          </a:bodyPr>
          <a:lstStyle/>
          <a:p>
            <a:pPr algn="just"/>
            <a:r>
              <a:rPr lang="es-ES" sz="675"/>
              <a:t>Fuente: Top 15 de Bloomberg New Energy </a:t>
            </a:r>
            <a:r>
              <a:rPr lang="es-ES" sz="675" err="1"/>
              <a:t>Finance</a:t>
            </a:r>
            <a:r>
              <a:rPr lang="es-ES" sz="675"/>
              <a:t> Module </a:t>
            </a:r>
            <a:r>
              <a:rPr lang="es-ES" sz="675" err="1"/>
              <a:t>Bankability</a:t>
            </a:r>
            <a:r>
              <a:rPr lang="es-ES" sz="675"/>
              <a:t> </a:t>
            </a:r>
            <a:r>
              <a:rPr lang="es-ES" sz="675" err="1"/>
              <a:t>Survey</a:t>
            </a:r>
            <a:r>
              <a:rPr lang="es-ES" sz="675"/>
              <a:t>, 2019. La clasificación de </a:t>
            </a:r>
            <a:r>
              <a:rPr lang="es-ES" sz="675" err="1"/>
              <a:t>bancabilidad</a:t>
            </a:r>
            <a:r>
              <a:rPr lang="es-ES" sz="675"/>
              <a:t> se utiliza por las instituciones financieras en todo el mundo para el análisis de crédito, indicando la probabilidad de que los proyectos que usan los referidos productos sean ofrecidos financiamiento sin recurso por los bancos. Los factores considerados para las clasificación de </a:t>
            </a:r>
            <a:r>
              <a:rPr lang="es-ES" sz="675" err="1"/>
              <a:t>bancabilidad</a:t>
            </a:r>
            <a:r>
              <a:rPr lang="es-ES" sz="675"/>
              <a:t> de la marca incluyen calidad y fiabilidad de los productos y servicios, garantías, solidez financiera e histórico.</a:t>
            </a:r>
          </a:p>
        </p:txBody>
      </p:sp>
      <p:graphicFrame>
        <p:nvGraphicFramePr>
          <p:cNvPr id="9" name="Chart 5">
            <a:extLst>
              <a:ext uri="{FF2B5EF4-FFF2-40B4-BE49-F238E27FC236}">
                <a16:creationId xmlns:a16="http://schemas.microsoft.com/office/drawing/2014/main" id="{206E229B-EA4D-4C0B-B0EE-AF77DBE47643}"/>
              </a:ext>
            </a:extLst>
          </p:cNvPr>
          <p:cNvGraphicFramePr/>
          <p:nvPr/>
        </p:nvGraphicFramePr>
        <p:xfrm>
          <a:off x="1524000" y="951571"/>
          <a:ext cx="7242018" cy="348338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fik 10">
            <a:extLst>
              <a:ext uri="{FF2B5EF4-FFF2-40B4-BE49-F238E27FC236}">
                <a16:creationId xmlns:a16="http://schemas.microsoft.com/office/drawing/2014/main" id="{774DBCB4-450D-4AE4-AB6F-33E5D8495B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1550" y="1140886"/>
            <a:ext cx="1270157" cy="188726"/>
          </a:xfrm>
          <a:prstGeom prst="rect">
            <a:avLst/>
          </a:prstGeom>
        </p:spPr>
      </p:pic>
      <p:sp>
        <p:nvSpPr>
          <p:cNvPr id="8" name="Textfeld 7">
            <a:extLst>
              <a:ext uri="{FF2B5EF4-FFF2-40B4-BE49-F238E27FC236}">
                <a16:creationId xmlns:a16="http://schemas.microsoft.com/office/drawing/2014/main" id="{9DE74C4F-A3FA-49CE-B851-7031964600D8}"/>
              </a:ext>
            </a:extLst>
          </p:cNvPr>
          <p:cNvSpPr txBox="1"/>
          <p:nvPr/>
        </p:nvSpPr>
        <p:spPr>
          <a:xfrm>
            <a:off x="521494" y="762549"/>
            <a:ext cx="8082755" cy="248209"/>
          </a:xfrm>
          <a:prstGeom prst="rect">
            <a:avLst/>
          </a:prstGeom>
          <a:noFill/>
        </p:spPr>
        <p:txBody>
          <a:bodyPr wrap="square">
            <a:spAutoFit/>
          </a:bodyPr>
          <a:lstStyle/>
          <a:p>
            <a:r>
              <a:rPr lang="es-ES" sz="1013"/>
              <a:t>#1 Proveedor más bancable de módulos por la BNEF con 100% de </a:t>
            </a:r>
            <a:r>
              <a:rPr lang="es-ES" sz="1013" err="1"/>
              <a:t>bancabilidad</a:t>
            </a:r>
            <a:r>
              <a:rPr lang="es-ES" sz="1013"/>
              <a:t> durante 6 años consecutivos. </a:t>
            </a:r>
          </a:p>
        </p:txBody>
      </p:sp>
    </p:spTree>
    <p:extLst>
      <p:ext uri="{BB962C8B-B14F-4D97-AF65-F5344CB8AC3E}">
        <p14:creationId xmlns:p14="http://schemas.microsoft.com/office/powerpoint/2010/main" val="21433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Zoom do Resumo 4">
                <a:extLst>
                  <a:ext uri="{FF2B5EF4-FFF2-40B4-BE49-F238E27FC236}">
                    <a16:creationId xmlns:a16="http://schemas.microsoft.com/office/drawing/2014/main" id="{71D86014-780F-44DB-B337-044409493974}"/>
                  </a:ext>
                </a:extLst>
              </p:cNvPr>
              <p:cNvGraphicFramePr>
                <a:graphicFrameLocks noChangeAspect="1"/>
              </p:cNvGraphicFramePr>
              <p:nvPr>
                <p:extLst>
                  <p:ext uri="{D42A27DB-BD31-4B8C-83A1-F6EECF244321}">
                    <p14:modId xmlns:p14="http://schemas.microsoft.com/office/powerpoint/2010/main" val="308692321"/>
                  </p:ext>
                </p:extLst>
              </p:nvPr>
            </p:nvGraphicFramePr>
            <p:xfrm>
              <a:off x="539750" y="1060450"/>
              <a:ext cx="8064500" cy="3617913"/>
            </p:xfrm>
            <a:graphic>
              <a:graphicData uri="http://schemas.microsoft.com/office/powerpoint/2016/summaryzoom">
                <psuz:summaryZm>
                  <psuz:summaryZmObj sectionId="{1736A2A2-148B-4910-9E8E-54D43337C0C6}" offsetFactorX="-47949" offsetFactorY="35050" scaleFactorX="78982" scaleFactorY="84248">
                    <psuz:zmPr id="{2C90FE4B-D4D7-419F-A872-79DBF4BE4385}" transitionDur="1000">
                      <p166:blipFill xmlns:p166="http://schemas.microsoft.com/office/powerpoint/2016/6/main">
                        <a:blip r:embed="rId2"/>
                        <a:stretch>
                          <a:fillRect/>
                        </a:stretch>
                      </p166:blipFill>
                      <p166:spPr xmlns:p166="http://schemas.microsoft.com/office/powerpoint/2016/6/main">
                        <a:xfrm>
                          <a:off x="15" y="825490"/>
                          <a:ext cx="2285998" cy="1371607"/>
                        </a:xfrm>
                        <a:prstGeom prst="rect">
                          <a:avLst/>
                        </a:prstGeom>
                        <a:ln w="3175">
                          <a:solidFill>
                            <a:prstClr val="ltGray"/>
                          </a:solidFill>
                        </a:ln>
                      </p166:spPr>
                    </psuz:zmPr>
                  </psuz:summaryZmObj>
                  <psuz:summaryZmObj sectionId="{2A6210C6-7348-4284-8013-412B021408D8}" offsetFactorX="-51875" offsetFactorY="35050" scaleFactorX="78982" scaleFactorY="84248">
                    <psuz:zmPr id="{DE986431-F7AC-4166-B532-2550F046E369}" transitionDur="1000">
                      <p166:blipFill xmlns:p166="http://schemas.microsoft.com/office/powerpoint/2016/6/main">
                        <a:blip r:embed="rId3"/>
                        <a:stretch>
                          <a:fillRect/>
                        </a:stretch>
                      </p166:blipFill>
                      <p166:spPr xmlns:p166="http://schemas.microsoft.com/office/powerpoint/2016/6/main">
                        <a:xfrm>
                          <a:off x="2889250" y="825490"/>
                          <a:ext cx="2285998" cy="1371607"/>
                        </a:xfrm>
                        <a:prstGeom prst="rect">
                          <a:avLst/>
                        </a:prstGeom>
                        <a:ln w="3175">
                          <a:solidFill>
                            <a:prstClr val="ltGray"/>
                          </a:solidFill>
                        </a:ln>
                      </p166:spPr>
                    </psuz:zmPr>
                  </psuz:summaryZmObj>
                  <psuz:summaryZmObj sectionId="{67AD1D09-4BDE-4D33-BB19-2A9BC800C8AF}" offsetFactorX="149286" offsetFactorY="-71616" scaleFactorX="78982" scaleFactorY="84248">
                    <psuz:zmPr id="{62135CA2-39EA-4E37-B16C-627039EF1EAB}" returnToParent="0" transitionDur="1000">
                      <p166:blipFill xmlns:p166="http://schemas.microsoft.com/office/powerpoint/2016/6/main">
                        <a:blip r:embed="rId4"/>
                        <a:stretch>
                          <a:fillRect/>
                        </a:stretch>
                      </p166:blipFill>
                      <p166:spPr xmlns:p166="http://schemas.microsoft.com/office/powerpoint/2016/6/main">
                        <a:xfrm>
                          <a:off x="5708645" y="825501"/>
                          <a:ext cx="2285998" cy="1371607"/>
                        </a:xfrm>
                        <a:prstGeom prst="rect">
                          <a:avLst/>
                        </a:prstGeom>
                        <a:ln w="3175">
                          <a:solidFill>
                            <a:prstClr val="ltGray"/>
                          </a:solidFill>
                        </a:ln>
                      </p166:spPr>
                    </psuz:zmPr>
                  </psuz:summaryZmObj>
                  <psuz:gridLayout/>
                </psuz:summaryZm>
              </a:graphicData>
            </a:graphic>
          </p:graphicFrame>
        </mc:Choice>
        <mc:Fallback>
          <p:grpSp>
            <p:nvGrpSpPr>
              <p:cNvPr id="5" name="Zoom do Resumo 4">
                <a:extLst>
                  <a:ext uri="{FF2B5EF4-FFF2-40B4-BE49-F238E27FC236}">
                    <a16:creationId xmlns:a16="http://schemas.microsoft.com/office/drawing/2014/main" id="{71D86014-780F-44DB-B337-044409493974}"/>
                  </a:ext>
                </a:extLst>
              </p:cNvPr>
              <p:cNvGrpSpPr>
                <a:grpSpLocks noGrp="1" noUngrp="1" noRot="1" noChangeAspect="1" noMove="1" noResize="1"/>
              </p:cNvGrpSpPr>
              <p:nvPr/>
            </p:nvGrpSpPr>
            <p:grpSpPr>
              <a:xfrm>
                <a:off x="539750" y="1060450"/>
                <a:ext cx="8064500" cy="3617913"/>
                <a:chOff x="539750" y="1060450"/>
                <a:chExt cx="8064500" cy="3617913"/>
              </a:xfrm>
            </p:grpSpPr>
            <p:pic>
              <p:nvPicPr>
                <p:cNvPr id="2" name="Imagem 2">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539765" y="1885940"/>
                  <a:ext cx="2285998" cy="1371607"/>
                </a:xfrm>
                <a:prstGeom prst="rect">
                  <a:avLst/>
                </a:prstGeom>
                <a:ln w="3175">
                  <a:solidFill>
                    <a:prstClr val="ltGray"/>
                  </a:solidFill>
                </a:ln>
              </p:spPr>
            </p:pic>
            <p:pic>
              <p:nvPicPr>
                <p:cNvPr id="3" name="Imagem 3">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429000" y="1885940"/>
                  <a:ext cx="2285998" cy="1371607"/>
                </a:xfrm>
                <a:prstGeom prst="rect">
                  <a:avLst/>
                </a:prstGeom>
                <a:ln w="3175">
                  <a:solidFill>
                    <a:prstClr val="ltGray"/>
                  </a:solidFill>
                </a:ln>
              </p:spPr>
            </p:pic>
            <p:pic>
              <p:nvPicPr>
                <p:cNvPr id="4" name="Imagem 4">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248395" y="1885951"/>
                  <a:ext cx="2285998" cy="1371607"/>
                </a:xfrm>
                <a:prstGeom prst="rect">
                  <a:avLst/>
                </a:prstGeom>
                <a:ln w="3175">
                  <a:solidFill>
                    <a:prstClr val="ltGray"/>
                  </a:solidFill>
                </a:ln>
              </p:spPr>
            </p:pic>
          </p:grpSp>
        </mc:Fallback>
      </mc:AlternateContent>
      <p:sp>
        <p:nvSpPr>
          <p:cNvPr id="9" name="Título 3">
            <a:extLst>
              <a:ext uri="{FF2B5EF4-FFF2-40B4-BE49-F238E27FC236}">
                <a16:creationId xmlns:a16="http://schemas.microsoft.com/office/drawing/2014/main" id="{5CDA2377-A643-474E-9625-305DB17B417A}"/>
              </a:ext>
            </a:extLst>
          </p:cNvPr>
          <p:cNvSpPr>
            <a:spLocks noGrp="1"/>
          </p:cNvSpPr>
          <p:nvPr>
            <p:ph type="title"/>
          </p:nvPr>
        </p:nvSpPr>
        <p:spPr>
          <a:xfrm>
            <a:off x="539751" y="303611"/>
            <a:ext cx="5861049" cy="647960"/>
          </a:xfrm>
        </p:spPr>
        <p:txBody>
          <a:bodyPr/>
          <a:lstStyle/>
          <a:p>
            <a:r>
              <a:rPr lang="es-ES"/>
              <a:t>Dimensionamiento &amp; Optimización</a:t>
            </a:r>
          </a:p>
        </p:txBody>
      </p:sp>
    </p:spTree>
    <p:extLst>
      <p:ext uri="{BB962C8B-B14F-4D97-AF65-F5344CB8AC3E}">
        <p14:creationId xmlns:p14="http://schemas.microsoft.com/office/powerpoint/2010/main" val="161069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CC12C6-1B0E-406D-AF54-CDAC43405DED}"/>
              </a:ext>
            </a:extLst>
          </p:cNvPr>
          <p:cNvSpPr>
            <a:spLocks noGrp="1"/>
          </p:cNvSpPr>
          <p:nvPr>
            <p:ph type="title"/>
          </p:nvPr>
        </p:nvSpPr>
        <p:spPr/>
        <p:txBody>
          <a:bodyPr/>
          <a:lstStyle/>
          <a:p>
            <a:r>
              <a:rPr lang="es-ES" sz="4800"/>
              <a:t>Residencial, 220V</a:t>
            </a:r>
          </a:p>
        </p:txBody>
      </p:sp>
    </p:spTree>
    <p:extLst>
      <p:ext uri="{BB962C8B-B14F-4D97-AF65-F5344CB8AC3E}">
        <p14:creationId xmlns:p14="http://schemas.microsoft.com/office/powerpoint/2010/main" val="413871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E70E302-0FB8-45A6-B483-4C53C82077B5}"/>
              </a:ext>
            </a:extLst>
          </p:cNvPr>
          <p:cNvSpPr>
            <a:spLocks noGrp="1"/>
          </p:cNvSpPr>
          <p:nvPr>
            <p:ph type="title"/>
          </p:nvPr>
        </p:nvSpPr>
        <p:spPr/>
        <p:txBody>
          <a:bodyPr/>
          <a:lstStyle/>
          <a:p>
            <a:r>
              <a:rPr lang="pt-BR"/>
              <a:t>Ku5 – 440 Wp</a:t>
            </a:r>
            <a:br>
              <a:rPr lang="pt-BR"/>
            </a:br>
            <a:r>
              <a:rPr lang="pt-BR" sz="1400"/>
              <a:t>Datasheet</a:t>
            </a:r>
            <a:endParaRPr lang="pt-BR"/>
          </a:p>
        </p:txBody>
      </p:sp>
      <p:pic>
        <p:nvPicPr>
          <p:cNvPr id="6" name="Espaço Reservado para Conteúdo 5">
            <a:extLst>
              <a:ext uri="{FF2B5EF4-FFF2-40B4-BE49-F238E27FC236}">
                <a16:creationId xmlns:a16="http://schemas.microsoft.com/office/drawing/2014/main" id="{0B5B9070-3C1C-4C12-AD86-B793865CF8AE}"/>
              </a:ext>
            </a:extLst>
          </p:cNvPr>
          <p:cNvPicPr>
            <a:picLocks noGrp="1" noChangeAspect="1"/>
          </p:cNvPicPr>
          <p:nvPr>
            <p:ph idx="1"/>
          </p:nvPr>
        </p:nvPicPr>
        <p:blipFill>
          <a:blip r:embed="rId3"/>
          <a:stretch>
            <a:fillRect/>
          </a:stretch>
        </p:blipFill>
        <p:spPr>
          <a:xfrm>
            <a:off x="1688710" y="1060450"/>
            <a:ext cx="5766579" cy="3617913"/>
          </a:xfrm>
          <a:ln>
            <a:solidFill>
              <a:srgbClr val="C00000"/>
            </a:solidFill>
          </a:ln>
        </p:spPr>
      </p:pic>
      <p:sp>
        <p:nvSpPr>
          <p:cNvPr id="7" name="Retângulo 6">
            <a:extLst>
              <a:ext uri="{FF2B5EF4-FFF2-40B4-BE49-F238E27FC236}">
                <a16:creationId xmlns:a16="http://schemas.microsoft.com/office/drawing/2014/main" id="{DBF51990-DA6B-41FF-946D-CE6AC47448DF}"/>
              </a:ext>
            </a:extLst>
          </p:cNvPr>
          <p:cNvSpPr/>
          <p:nvPr/>
        </p:nvSpPr>
        <p:spPr>
          <a:xfrm>
            <a:off x="5638800" y="1060450"/>
            <a:ext cx="599731" cy="1739900"/>
          </a:xfrm>
          <a:prstGeom prst="rect">
            <a:avLst/>
          </a:prstGeom>
          <a:noFill/>
          <a:ln>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err="1">
              <a:solidFill>
                <a:schemeClr val="tx1"/>
              </a:solidFill>
            </a:endParaRPr>
          </a:p>
        </p:txBody>
      </p:sp>
    </p:spTree>
    <p:extLst>
      <p:ext uri="{BB962C8B-B14F-4D97-AF65-F5344CB8AC3E}">
        <p14:creationId xmlns:p14="http://schemas.microsoft.com/office/powerpoint/2010/main" val="405724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DA13A-D8A7-45E8-BE2B-65B926413028}"/>
              </a:ext>
            </a:extLst>
          </p:cNvPr>
          <p:cNvSpPr>
            <a:spLocks noGrp="1"/>
          </p:cNvSpPr>
          <p:nvPr>
            <p:ph type="title"/>
          </p:nvPr>
        </p:nvSpPr>
        <p:spPr/>
        <p:txBody>
          <a:bodyPr/>
          <a:lstStyle/>
          <a:p>
            <a:r>
              <a:rPr lang="es-ES"/>
              <a:t>Inversor</a:t>
            </a:r>
            <a:r>
              <a:rPr lang="en-US"/>
              <a:t> – 9 kW</a:t>
            </a:r>
            <a:br>
              <a:rPr lang="en-US"/>
            </a:br>
            <a:r>
              <a:rPr lang="en-US" sz="1400"/>
              <a:t>Datasheet</a:t>
            </a:r>
            <a:endParaRPr lang="pt-BR"/>
          </a:p>
        </p:txBody>
      </p:sp>
      <p:pic>
        <p:nvPicPr>
          <p:cNvPr id="11" name="Espaço Reservado para Conteúdo 10">
            <a:extLst>
              <a:ext uri="{FF2B5EF4-FFF2-40B4-BE49-F238E27FC236}">
                <a16:creationId xmlns:a16="http://schemas.microsoft.com/office/drawing/2014/main" id="{F9CD667A-5951-4AFD-8489-9CE15DEFA07C}"/>
              </a:ext>
            </a:extLst>
          </p:cNvPr>
          <p:cNvPicPr>
            <a:picLocks noGrp="1" noChangeAspect="1"/>
          </p:cNvPicPr>
          <p:nvPr>
            <p:ph idx="1"/>
          </p:nvPr>
        </p:nvPicPr>
        <p:blipFill>
          <a:blip r:embed="rId3"/>
          <a:stretch>
            <a:fillRect/>
          </a:stretch>
        </p:blipFill>
        <p:spPr>
          <a:xfrm>
            <a:off x="847725" y="1409700"/>
            <a:ext cx="7448550" cy="2324100"/>
          </a:xfrm>
          <a:ln>
            <a:solidFill>
              <a:srgbClr val="C00000"/>
            </a:solidFill>
          </a:ln>
        </p:spPr>
      </p:pic>
    </p:spTree>
    <p:extLst>
      <p:ext uri="{BB962C8B-B14F-4D97-AF65-F5344CB8AC3E}">
        <p14:creationId xmlns:p14="http://schemas.microsoft.com/office/powerpoint/2010/main" val="1640033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 </a:t>
            </a:r>
            <a:br>
              <a:rPr lang="es-ES"/>
            </a:br>
            <a:r>
              <a:rPr lang="es-ES" sz="1400"/>
              <a:t>Limites de seguridad</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r>
                  <a:rPr lang="es-ES"/>
                  <a:t>Módulos en serie (máximo):</a:t>
                </a:r>
              </a:p>
              <a:p>
                <a:endParaRPr lang="es-ES"/>
              </a:p>
              <a:p>
                <a:pPr lvl="1"/>
                <a:r>
                  <a:rPr lang="es-ES"/>
                  <a:t>Tensión máxima del inversor = 600V</a:t>
                </a:r>
              </a:p>
              <a:p>
                <a:pPr lvl="1"/>
                <a:r>
                  <a:rPr lang="es-ES"/>
                  <a:t>Tensión de circuito abierto del módulo = 53,1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i="1" smtClean="0">
                              <a:latin typeface="Cambria Math" panose="02040503050406030204" pitchFamily="18" charset="0"/>
                            </a:rPr>
                            <m:t>é</m:t>
                          </m:r>
                          <m:r>
                            <a:rPr lang="es-ES" i="1" smtClean="0">
                              <a:latin typeface="Cambria Math" panose="02040503050406030204" pitchFamily="18" charset="0"/>
                            </a:rPr>
                            <m:t>𝑟𝑖𝑒</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i="1" smtClean="0">
                                  <a:latin typeface="Cambria Math" panose="02040503050406030204" pitchFamily="18" charset="0"/>
                                </a:rPr>
                                <m:t>𝑚</m:t>
                              </m:r>
                              <m:r>
                                <a:rPr lang="es-ES" i="1" smtClean="0">
                                  <a:latin typeface="Cambria Math" panose="02040503050406030204" pitchFamily="18" charset="0"/>
                                </a:rPr>
                                <m:t>á</m:t>
                              </m:r>
                              <m:r>
                                <a:rPr lang="es-ES" i="1" smtClean="0">
                                  <a:latin typeface="Cambria Math" panose="02040503050406030204" pitchFamily="18" charset="0"/>
                                </a:rPr>
                                <m:t>𝑥</m:t>
                              </m:r>
                              <m:r>
                                <a:rPr lang="es-ES" i="1" smtClean="0">
                                  <a:latin typeface="Cambria Math" panose="02040503050406030204" pitchFamily="18" charset="0"/>
                                </a:rPr>
                                <m:t> </m:t>
                              </m:r>
                              <m:r>
                                <a:rPr lang="es-ES" i="1" smtClean="0">
                                  <a:latin typeface="Cambria Math" panose="02040503050406030204" pitchFamily="18" charset="0"/>
                                </a:rPr>
                                <m:t>𝑑𝑒𝑙</m:t>
                              </m:r>
                              <m:r>
                                <a:rPr lang="es-ES" i="1" smtClean="0">
                                  <a:latin typeface="Cambria Math" panose="02040503050406030204" pitchFamily="18" charset="0"/>
                                </a:rPr>
                                <m:t> </m:t>
                              </m:r>
                              <m:r>
                                <a:rPr lang="es-ES" i="1" smtClean="0">
                                  <a:latin typeface="Cambria Math" panose="02040503050406030204" pitchFamily="18" charset="0"/>
                                </a:rPr>
                                <m:t>𝑖𝑛𝑣𝑒𝑟𝑠𝑜𝑟</m:t>
                              </m:r>
                            </m:sub>
                          </m:sSub>
                        </m:num>
                        <m:den>
                          <m:sSubSup>
                            <m:sSubSupPr>
                              <m:ctrlPr>
                                <a:rPr lang="es-ES" i="1" smtClean="0">
                                  <a:latin typeface="Cambria Math" panose="02040503050406030204" pitchFamily="18" charset="0"/>
                                </a:rPr>
                              </m:ctrlPr>
                            </m:sSubSupPr>
                            <m:e>
                              <m:r>
                                <a:rPr lang="es-ES" i="1" smtClean="0">
                                  <a:latin typeface="Cambria Math" panose="02040503050406030204" pitchFamily="18" charset="0"/>
                                </a:rPr>
                                <m:t>𝑉</m:t>
                              </m:r>
                            </m:e>
                            <m:sub>
                              <m:r>
                                <a:rPr lang="es-ES" i="1" smtClean="0">
                                  <a:latin typeface="Cambria Math" panose="02040503050406030204" pitchFamily="18" charset="0"/>
                                </a:rPr>
                                <m:t>𝑜𝑐</m:t>
                              </m:r>
                            </m:sub>
                            <m:sup>
                              <m:r>
                                <a:rPr lang="es-ES" i="1" smtClean="0">
                                  <a:latin typeface="Cambria Math" panose="02040503050406030204" pitchFamily="18" charset="0"/>
                                </a:rPr>
                                <m:t>∗</m:t>
                              </m:r>
                            </m:sup>
                          </m:sSubSup>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6</m:t>
                          </m:r>
                          <m:r>
                            <a:rPr lang="es-ES" i="1" smtClean="0">
                              <a:latin typeface="Cambria Math" panose="02040503050406030204" pitchFamily="18" charset="0"/>
                            </a:rPr>
                            <m:t>00</m:t>
                          </m:r>
                        </m:num>
                        <m:den>
                          <m:r>
                            <a:rPr lang="es-ES" b="0" i="1" smtClean="0">
                              <a:latin typeface="Cambria Math" panose="02040503050406030204" pitchFamily="18" charset="0"/>
                            </a:rPr>
                            <m:t>58,4</m:t>
                          </m:r>
                        </m:den>
                      </m:f>
                      <m:r>
                        <a:rPr lang="es-ES" i="1" smtClean="0">
                          <a:latin typeface="Cambria Math" panose="02040503050406030204" pitchFamily="18" charset="0"/>
                        </a:rPr>
                        <m:t>≈</m:t>
                      </m:r>
                      <m:r>
                        <a:rPr lang="es-ES" b="0" i="1" smtClean="0">
                          <a:latin typeface="Cambria Math" panose="02040503050406030204" pitchFamily="18" charset="0"/>
                        </a:rPr>
                        <m:t>10</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pPr lvl="1" algn="just"/>
                <a:r>
                  <a:rPr lang="es-ES" sz="700" i="1"/>
                  <a:t>*Corregida para la temperatura de una determinada región.</a:t>
                </a:r>
              </a:p>
              <a:p>
                <a:pPr lvl="1" algn="just"/>
                <a:endParaRPr lang="es-ES" sz="700" i="1"/>
              </a:p>
              <a:p>
                <a:r>
                  <a:rPr lang="es-ES"/>
                  <a:t>Filas en paralelo:</a:t>
                </a:r>
              </a:p>
              <a:p>
                <a:endParaRPr lang="es-ES" sz="1200"/>
              </a:p>
              <a:p>
                <a:pPr lvl="1" algn="just"/>
                <a:r>
                  <a:rPr lang="es-ES"/>
                  <a:t>Corriente máxima por entrada = 15 A</a:t>
                </a:r>
              </a:p>
              <a:p>
                <a:pPr lvl="1"/>
                <a:r>
                  <a:rPr lang="es-ES"/>
                  <a:t>Corriente de cortocircuito = 10,52 A</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pt-BR" b="0" i="1" smtClean="0">
                              <a:latin typeface="Cambria Math" panose="02040503050406030204" pitchFamily="18" charset="0"/>
                            </a:rPr>
                            <m:t>𝑓𝑖𝑙𝑎𝑠</m:t>
                          </m:r>
                          <m:r>
                            <a:rPr lang="es-ES" i="1">
                              <a:latin typeface="Cambria Math" panose="02040503050406030204" pitchFamily="18" charset="0"/>
                            </a:rPr>
                            <m:t> </m:t>
                          </m:r>
                          <m:r>
                            <a:rPr lang="es-ES" i="1">
                              <a:latin typeface="Cambria Math" panose="02040503050406030204" pitchFamily="18" charset="0"/>
                            </a:rPr>
                            <m:t>𝑝𝑜𝑟</m:t>
                          </m:r>
                          <m:r>
                            <a:rPr lang="es-ES" i="1">
                              <a:latin typeface="Cambria Math" panose="02040503050406030204" pitchFamily="18" charset="0"/>
                            </a:rPr>
                            <m:t> </m:t>
                          </m:r>
                          <m:r>
                            <a:rPr lang="es-ES" i="1">
                              <a:latin typeface="Cambria Math" panose="02040503050406030204" pitchFamily="18" charset="0"/>
                            </a:rPr>
                            <m:t>𝑒𝑛𝑡𝑟𝑎𝑑𝑎</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15</m:t>
                          </m:r>
                        </m:num>
                        <m:den>
                          <m:r>
                            <a:rPr lang="es-ES" i="1">
                              <a:latin typeface="Cambria Math" panose="02040503050406030204" pitchFamily="18" charset="0"/>
                            </a:rPr>
                            <m:t>1</m:t>
                          </m:r>
                          <m:r>
                            <a:rPr lang="es-ES" b="0" i="1" smtClean="0">
                              <a:latin typeface="Cambria Math" panose="02040503050406030204" pitchFamily="18" charset="0"/>
                            </a:rPr>
                            <m:t>0</m:t>
                          </m:r>
                          <m:r>
                            <a:rPr lang="es-ES" i="1">
                              <a:latin typeface="Cambria Math" panose="02040503050406030204" pitchFamily="18" charset="0"/>
                            </a:rPr>
                            <m:t>,</m:t>
                          </m:r>
                          <m:r>
                            <a:rPr lang="es-ES" b="0" i="1" smtClean="0">
                              <a:latin typeface="Cambria Math" panose="02040503050406030204" pitchFamily="18" charset="0"/>
                            </a:rPr>
                            <m:t>52</m:t>
                          </m:r>
                        </m:den>
                      </m:f>
                      <m:r>
                        <a:rPr lang="es-ES" i="1">
                          <a:latin typeface="Cambria Math" panose="02040503050406030204" pitchFamily="18" charset="0"/>
                        </a:rPr>
                        <m:t>≈1 </m:t>
                      </m:r>
                      <m:r>
                        <a:rPr lang="pt-BR" b="0" i="1" smtClean="0">
                          <a:latin typeface="Cambria Math" panose="02040503050406030204" pitchFamily="18" charset="0"/>
                        </a:rPr>
                        <m:t>𝑓𝑖𝑙𝑎</m:t>
                      </m:r>
                    </m:oMath>
                  </m:oMathPara>
                </a14:m>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blipFill>
                <a:blip r:embed="rId3"/>
                <a:stretch>
                  <a:fillRect l="-2853"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Cuántos módulos en total?</a:t>
                </a:r>
              </a:p>
              <a:p>
                <a:pPr lvl="1"/>
                <a:endParaRPr lang="es-ES"/>
              </a:p>
              <a:p>
                <a:pPr lvl="1" algn="just"/>
                <a:r>
                  <a:rPr lang="es-ES"/>
                  <a:t>Máx. Potencia CC del Inversor = 11700 </a:t>
                </a:r>
                <a:r>
                  <a:rPr lang="es-ES" err="1"/>
                  <a:t>Wp</a:t>
                </a:r>
                <a:endParaRPr lang="es-ES"/>
              </a:p>
              <a:p>
                <a:pPr lvl="1"/>
                <a:r>
                  <a:rPr lang="es-ES"/>
                  <a:t>Potencia del Módulo = 440 </a:t>
                </a:r>
                <a:r>
                  <a:rPr lang="es-ES" err="1"/>
                  <a:t>Wp</a:t>
                </a:r>
                <a:endParaRPr lang="es-ES"/>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11700</m:t>
                          </m:r>
                        </m:num>
                        <m:den>
                          <m:r>
                            <a:rPr lang="es-ES" b="0" i="1" smtClean="0">
                              <a:latin typeface="Cambria Math" panose="02040503050406030204" pitchFamily="18" charset="0"/>
                            </a:rPr>
                            <m:t>44</m:t>
                          </m:r>
                          <m:r>
                            <a:rPr lang="es-ES" i="1">
                              <a:latin typeface="Cambria Math" panose="02040503050406030204" pitchFamily="18" charset="0"/>
                            </a:rPr>
                            <m:t>0</m:t>
                          </m:r>
                        </m:den>
                      </m:f>
                      <m:r>
                        <a:rPr lang="es-ES" i="1">
                          <a:latin typeface="Cambria Math" panose="02040503050406030204" pitchFamily="18" charset="0"/>
                        </a:rPr>
                        <m:t>≈2</m:t>
                      </m:r>
                      <m:r>
                        <a:rPr lang="es-ES" b="0" i="1" smtClean="0">
                          <a:latin typeface="Cambria Math" panose="02040503050406030204" pitchFamily="18" charset="0"/>
                        </a:rPr>
                        <m:t>6</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endParaRPr lang="es-ES"/>
              </a:p>
              <a:p>
                <a:pPr lvl="1"/>
                <a:endParaRPr lang="es-ES"/>
              </a:p>
              <a:p>
                <a:pPr lvl="1"/>
                <a:r>
                  <a:rPr lang="es-ES"/>
                  <a:t>Deberán ser distribuidos en las 03 entradas y 02 </a:t>
                </a:r>
                <a:r>
                  <a:rPr lang="es-ES" err="1"/>
                  <a:t>MPPTs</a:t>
                </a:r>
                <a:r>
                  <a:rPr lang="es-ES"/>
                  <a:t>. </a:t>
                </a:r>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blipFill>
                <a:blip r:embed="rId4"/>
                <a:stretch>
                  <a:fillRect l="-2853" t="-1349"/>
                </a:stretch>
              </a:blipFill>
            </p:spPr>
            <p:txBody>
              <a:bodyPr/>
              <a:lstStyle/>
              <a:p>
                <a:r>
                  <a:rPr lang="en-US">
                    <a:noFill/>
                  </a:rPr>
                  <a:t> </a:t>
                </a:r>
              </a:p>
            </p:txBody>
          </p:sp>
        </mc:Fallback>
      </mc:AlternateContent>
    </p:spTree>
    <p:extLst>
      <p:ext uri="{BB962C8B-B14F-4D97-AF65-F5344CB8AC3E}">
        <p14:creationId xmlns:p14="http://schemas.microsoft.com/office/powerpoint/2010/main" val="34373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Producción</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r>
                  <a:rPr lang="es-ES"/>
                  <a:t>Módulos para inicio de operación:</a:t>
                </a:r>
              </a:p>
              <a:p>
                <a:endParaRPr lang="es-ES"/>
              </a:p>
              <a:p>
                <a:pPr lvl="1"/>
                <a:r>
                  <a:rPr lang="es-ES"/>
                  <a:t>Tensión de partida = 120 V</a:t>
                </a:r>
              </a:p>
              <a:p>
                <a:pPr lvl="1"/>
                <a:r>
                  <a:rPr lang="es-ES"/>
                  <a:t>Tensión de Máxima Potencia = 44,5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b="0" i="1" smtClean="0">
                              <a:latin typeface="Cambria Math" panose="02040503050406030204" pitchFamily="18" charset="0"/>
                            </a:rPr>
                            <m:t>𝑡𝑎𝑟𝑡</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b="0" i="1" smtClean="0">
                                  <a:latin typeface="Cambria Math" panose="02040503050406030204" pitchFamily="18" charset="0"/>
                                </a:rPr>
                                <m:t>𝑠𝑡𝑎𝑟𝑡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𝑚𝑝</m:t>
                              </m:r>
                            </m:sub>
                          </m:sSub>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120</m:t>
                          </m:r>
                        </m:num>
                        <m:den>
                          <m:r>
                            <a:rPr lang="es-ES" b="0" i="1" smtClean="0">
                              <a:latin typeface="Cambria Math" panose="02040503050406030204" pitchFamily="18" charset="0"/>
                            </a:rPr>
                            <m:t>44,5</m:t>
                          </m:r>
                        </m:den>
                      </m:f>
                      <m:r>
                        <a:rPr lang="es-ES" i="1" smtClean="0">
                          <a:latin typeface="Cambria Math" panose="02040503050406030204" pitchFamily="18" charset="0"/>
                        </a:rPr>
                        <m:t>≈</m:t>
                      </m:r>
                      <m:r>
                        <a:rPr lang="es-ES" b="0" i="1" smtClean="0">
                          <a:latin typeface="Cambria Math" panose="02040503050406030204" pitchFamily="18" charset="0"/>
                        </a:rPr>
                        <m:t>3</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blipFill>
                <a:blip r:embed="rId2"/>
                <a:stretch>
                  <a:fillRect l="-2853"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Módulos para rango de operación del MPPT:</a:t>
                </a:r>
              </a:p>
              <a:p>
                <a:endParaRPr lang="es-ES"/>
              </a:p>
              <a:p>
                <a:pPr lvl="1"/>
                <a:r>
                  <a:rPr lang="es-ES"/>
                  <a:t>Rango del MPPT: 100 – 500 V</a:t>
                </a:r>
              </a:p>
              <a:p>
                <a:pPr lvl="1"/>
                <a:r>
                  <a:rPr lang="es-ES"/>
                  <a:t>Tensión de Máxima Potencia: 44,5 V</a:t>
                </a:r>
              </a:p>
              <a:p>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𝑚𝑖𝑛</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100</m:t>
                          </m:r>
                        </m:num>
                        <m:den>
                          <m:r>
                            <a:rPr lang="es-ES" b="0" i="1" smtClean="0">
                              <a:latin typeface="Cambria Math" panose="02040503050406030204" pitchFamily="18" charset="0"/>
                            </a:rPr>
                            <m:t>44,5</m:t>
                          </m:r>
                        </m:den>
                      </m:f>
                      <m:r>
                        <a:rPr lang="es-ES" i="1">
                          <a:latin typeface="Cambria Math" panose="02040503050406030204" pitchFamily="18" charset="0"/>
                        </a:rPr>
                        <m:t>≈3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𝑚𝑎𝑥</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500</m:t>
                          </m:r>
                        </m:num>
                        <m:den>
                          <m:r>
                            <a:rPr lang="es-ES" i="1">
                              <a:latin typeface="Cambria Math" panose="02040503050406030204" pitchFamily="18" charset="0"/>
                            </a:rPr>
                            <m:t>4</m:t>
                          </m:r>
                          <m:r>
                            <a:rPr lang="es-ES" b="0" i="1" smtClean="0">
                              <a:latin typeface="Cambria Math" panose="02040503050406030204" pitchFamily="18" charset="0"/>
                            </a:rPr>
                            <m:t>4,5</m:t>
                          </m:r>
                        </m:den>
                      </m:f>
                      <m:r>
                        <a:rPr lang="es-ES" i="1">
                          <a:latin typeface="Cambria Math" panose="02040503050406030204" pitchFamily="18" charset="0"/>
                        </a:rPr>
                        <m:t>≈11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endParaRPr lang="es-ES"/>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blipFill>
                <a:blip r:embed="rId3"/>
                <a:stretch>
                  <a:fillRect l="-2853" t="-1349" r="-475"/>
                </a:stretch>
              </a:blipFill>
            </p:spPr>
            <p:txBody>
              <a:bodyPr/>
              <a:lstStyle/>
              <a:p>
                <a:r>
                  <a:rPr lang="en-US">
                    <a:noFill/>
                  </a:rPr>
                  <a:t> </a:t>
                </a:r>
              </a:p>
            </p:txBody>
          </p:sp>
        </mc:Fallback>
      </mc:AlternateContent>
    </p:spTree>
    <p:extLst>
      <p:ext uri="{BB962C8B-B14F-4D97-AF65-F5344CB8AC3E}">
        <p14:creationId xmlns:p14="http://schemas.microsoft.com/office/powerpoint/2010/main" val="169011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Conclusión</a:t>
            </a:r>
            <a:endParaRPr lang="es-ES"/>
          </a:p>
        </p:txBody>
      </p:sp>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a:xfrm>
            <a:off x="539750" y="1059657"/>
            <a:ext cx="3852230" cy="3618310"/>
          </a:xfrm>
        </p:spPr>
        <p:txBody>
          <a:bodyPr/>
          <a:lstStyle/>
          <a:p>
            <a:pPr algn="just"/>
            <a:r>
              <a:rPr lang="es-ES"/>
              <a:t>Garantizar las protecciones del inversor:</a:t>
            </a:r>
          </a:p>
          <a:p>
            <a:pPr marL="0" lvl="2" indent="0" algn="just">
              <a:buNone/>
            </a:pPr>
            <a:endParaRPr lang="es-ES"/>
          </a:p>
          <a:p>
            <a:pPr marL="228600" lvl="2" indent="-228600" algn="just">
              <a:buFont typeface="+mj-lt"/>
              <a:buAutoNum type="arabicPeriod"/>
            </a:pPr>
            <a:r>
              <a:rPr lang="es-ES"/>
              <a:t>Máximo 10 módulos en serie por entrada</a:t>
            </a:r>
          </a:p>
          <a:p>
            <a:pPr marL="228600" lvl="2" indent="-228600" algn="just">
              <a:buFont typeface="+mj-lt"/>
              <a:buAutoNum type="arabicPeriod"/>
            </a:pPr>
            <a:endParaRPr lang="es-ES"/>
          </a:p>
          <a:p>
            <a:pPr marL="228600" lvl="2" indent="-228600" algn="just">
              <a:buFont typeface="+mj-lt"/>
              <a:buAutoNum type="arabicPeriod"/>
            </a:pPr>
            <a:r>
              <a:rPr lang="es-ES"/>
              <a:t>Cada entrada soporta apenas 01 fila de módulos</a:t>
            </a:r>
          </a:p>
          <a:p>
            <a:pPr marL="228600" lvl="2" indent="-228600" algn="just">
              <a:buFont typeface="+mj-lt"/>
              <a:buAutoNum type="arabicPeriod"/>
            </a:pPr>
            <a:endParaRPr lang="es-ES"/>
          </a:p>
          <a:p>
            <a:pPr marL="228600" lvl="2" indent="-228600" algn="just">
              <a:buFont typeface="+mj-lt"/>
              <a:buAutoNum type="arabicPeriod"/>
            </a:pPr>
            <a:r>
              <a:rPr lang="es-ES"/>
              <a:t>En total el inversor soporta 26 módulos de 440 </a:t>
            </a:r>
            <a:r>
              <a:rPr lang="es-ES" err="1"/>
              <a:t>Wp</a:t>
            </a:r>
            <a:endParaRPr lang="es-ES"/>
          </a:p>
          <a:p>
            <a:pPr algn="just"/>
            <a:endParaRPr lang="es-ES"/>
          </a:p>
          <a:p>
            <a:pPr algn="just"/>
            <a:r>
              <a:rPr lang="es-ES"/>
              <a:t>Para optimizar la producción del inversor:</a:t>
            </a:r>
          </a:p>
          <a:p>
            <a:pPr algn="just"/>
            <a:endParaRPr lang="es-ES"/>
          </a:p>
          <a:p>
            <a:pPr marL="228600" lvl="1" indent="-228600" algn="just">
              <a:buFont typeface="+mj-lt"/>
              <a:buAutoNum type="arabicPeriod" startAt="4"/>
            </a:pPr>
            <a:r>
              <a:rPr lang="es-ES"/>
              <a:t>Como mínimo 03 módulos en serie para que el inversor inicie la producción (inicio del día)</a:t>
            </a:r>
          </a:p>
          <a:p>
            <a:pPr marL="228600" lvl="1" indent="-228600" algn="just">
              <a:buFont typeface="+mj-lt"/>
              <a:buAutoNum type="arabicPeriod" startAt="4"/>
            </a:pPr>
            <a:endParaRPr lang="es-ES"/>
          </a:p>
          <a:p>
            <a:pPr marL="228600" lvl="1" indent="-228600" algn="just">
              <a:buFont typeface="+mj-lt"/>
              <a:buAutoNum type="arabicPeriod" startAt="4"/>
            </a:pPr>
            <a:r>
              <a:rPr lang="es-ES"/>
              <a:t>Entre 03 y 11 módulos el inversor garantiza el funcionamiento en el punto de máxima potencia (MPPT)</a:t>
            </a:r>
          </a:p>
          <a:p>
            <a:endParaRPr lang="es-ES"/>
          </a:p>
        </p:txBody>
      </p:sp>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Distribución de los módulos, CS3S-440MS:</a:t>
            </a:r>
          </a:p>
          <a:p>
            <a:endParaRPr lang="es-ES"/>
          </a:p>
          <a:p>
            <a:pPr lvl="1"/>
            <a:r>
              <a:rPr lang="es-ES"/>
              <a:t>Entrada 01, MPPT 01: 08 módulos</a:t>
            </a:r>
          </a:p>
          <a:p>
            <a:pPr lvl="1"/>
            <a:endParaRPr lang="es-ES"/>
          </a:p>
          <a:p>
            <a:pPr lvl="1"/>
            <a:r>
              <a:rPr lang="es-ES"/>
              <a:t>Entrada 02, MPPT 02: 09 módulos</a:t>
            </a:r>
          </a:p>
          <a:p>
            <a:pPr lvl="1"/>
            <a:endParaRPr lang="es-ES"/>
          </a:p>
          <a:p>
            <a:pPr lvl="1"/>
            <a:r>
              <a:rPr lang="es-ES"/>
              <a:t>Entrada 03, MPPT 02: 09 módulos</a:t>
            </a:r>
          </a:p>
        </p:txBody>
      </p:sp>
    </p:spTree>
    <p:extLst>
      <p:ext uri="{BB962C8B-B14F-4D97-AF65-F5344CB8AC3E}">
        <p14:creationId xmlns:p14="http://schemas.microsoft.com/office/powerpoint/2010/main" val="174827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Stringbox</a:t>
            </a:r>
            <a:endParaRPr lang="es-ES"/>
          </a:p>
        </p:txBody>
      </p:sp>
      <p:sp>
        <p:nvSpPr>
          <p:cNvPr id="7" name="Espaço Reservado para Conteúdo 6">
            <a:extLst>
              <a:ext uri="{FF2B5EF4-FFF2-40B4-BE49-F238E27FC236}">
                <a16:creationId xmlns:a16="http://schemas.microsoft.com/office/drawing/2014/main" id="{0B194F3B-3A56-43E6-8885-7B5480E129E5}"/>
              </a:ext>
            </a:extLst>
          </p:cNvPr>
          <p:cNvSpPr>
            <a:spLocks noGrp="1"/>
          </p:cNvSpPr>
          <p:nvPr>
            <p:ph sz="half" idx="2"/>
          </p:nvPr>
        </p:nvSpPr>
        <p:spPr>
          <a:xfrm>
            <a:off x="539441" y="3333749"/>
            <a:ext cx="4565959" cy="1344217"/>
          </a:xfrm>
        </p:spPr>
        <p:txBody>
          <a:bodyPr/>
          <a:lstStyle/>
          <a:p>
            <a:pPr lvl="1"/>
            <a:r>
              <a:rPr lang="es-ES" b="1"/>
              <a:t>La stringbox representa ≈ 4% del coste del kit</a:t>
            </a:r>
          </a:p>
          <a:p>
            <a:pPr lvl="1"/>
            <a:endParaRPr lang="es-ES" b="1"/>
          </a:p>
          <a:p>
            <a:pPr lvl="1"/>
            <a:r>
              <a:rPr lang="es-ES" b="1"/>
              <a:t>Menor tiempo de instalación</a:t>
            </a:r>
          </a:p>
          <a:p>
            <a:pPr lvl="1"/>
            <a:endParaRPr lang="es-ES" b="1"/>
          </a:p>
          <a:p>
            <a:pPr lvl="1"/>
            <a:r>
              <a:rPr lang="es-ES" b="1"/>
              <a:t>Instalación más “limpia”</a:t>
            </a:r>
          </a:p>
          <a:p>
            <a:pPr lvl="1"/>
            <a:endParaRPr lang="es-ES"/>
          </a:p>
          <a:p>
            <a:pPr lvl="1"/>
            <a:endParaRPr lang="es-ES"/>
          </a:p>
        </p:txBody>
      </p:sp>
      <p:pic>
        <p:nvPicPr>
          <p:cNvPr id="11" name="Imagem 10">
            <a:extLst>
              <a:ext uri="{FF2B5EF4-FFF2-40B4-BE49-F238E27FC236}">
                <a16:creationId xmlns:a16="http://schemas.microsoft.com/office/drawing/2014/main" id="{2AE0EFFF-EB28-4AF9-BF93-7B10346EF639}"/>
              </a:ext>
            </a:extLst>
          </p:cNvPr>
          <p:cNvPicPr>
            <a:picLocks noChangeAspect="1"/>
          </p:cNvPicPr>
          <p:nvPr/>
        </p:nvPicPr>
        <p:blipFill>
          <a:blip r:embed="rId3"/>
          <a:stretch>
            <a:fillRect/>
          </a:stretch>
        </p:blipFill>
        <p:spPr>
          <a:xfrm>
            <a:off x="539441" y="951571"/>
            <a:ext cx="8065008" cy="2276187"/>
          </a:xfrm>
          <a:prstGeom prst="rect">
            <a:avLst/>
          </a:prstGeom>
          <a:ln>
            <a:solidFill>
              <a:srgbClr val="C00000"/>
            </a:solidFill>
          </a:ln>
        </p:spPr>
      </p:pic>
      <p:graphicFrame>
        <p:nvGraphicFramePr>
          <p:cNvPr id="12" name="Tabela 12">
            <a:extLst>
              <a:ext uri="{FF2B5EF4-FFF2-40B4-BE49-F238E27FC236}">
                <a16:creationId xmlns:a16="http://schemas.microsoft.com/office/drawing/2014/main" id="{35985A39-839B-45AB-BBD8-0919EE128498}"/>
              </a:ext>
            </a:extLst>
          </p:cNvPr>
          <p:cNvGraphicFramePr>
            <a:graphicFrameLocks noGrp="1"/>
          </p:cNvGraphicFramePr>
          <p:nvPr>
            <p:extLst>
              <p:ext uri="{D42A27DB-BD31-4B8C-83A1-F6EECF244321}">
                <p14:modId xmlns:p14="http://schemas.microsoft.com/office/powerpoint/2010/main" val="1106862953"/>
              </p:ext>
            </p:extLst>
          </p:nvPr>
        </p:nvGraphicFramePr>
        <p:xfrm>
          <a:off x="5190067" y="3333749"/>
          <a:ext cx="3414382" cy="1198195"/>
        </p:xfrm>
        <a:graphic>
          <a:graphicData uri="http://schemas.openxmlformats.org/drawingml/2006/table">
            <a:tbl>
              <a:tblPr firstRow="1" bandRow="1">
                <a:tableStyleId>{93296810-A885-4BE3-A3E7-6D5BEEA58F35}</a:tableStyleId>
              </a:tblPr>
              <a:tblGrid>
                <a:gridCol w="1024315">
                  <a:extLst>
                    <a:ext uri="{9D8B030D-6E8A-4147-A177-3AD203B41FA5}">
                      <a16:colId xmlns:a16="http://schemas.microsoft.com/office/drawing/2014/main" val="2077216788"/>
                    </a:ext>
                  </a:extLst>
                </a:gridCol>
                <a:gridCol w="2390067">
                  <a:extLst>
                    <a:ext uri="{9D8B030D-6E8A-4147-A177-3AD203B41FA5}">
                      <a16:colId xmlns:a16="http://schemas.microsoft.com/office/drawing/2014/main" val="4005805416"/>
                    </a:ext>
                  </a:extLst>
                </a:gridCol>
              </a:tblGrid>
              <a:tr h="240543">
                <a:tc>
                  <a:txBody>
                    <a:bodyPr/>
                    <a:lstStyle/>
                    <a:p>
                      <a:pPr algn="ctr"/>
                      <a:endParaRPr lang="es-ES" sz="1100" noProof="0"/>
                    </a:p>
                  </a:txBody>
                  <a:tcPr/>
                </a:tc>
                <a:tc>
                  <a:txBody>
                    <a:bodyPr/>
                    <a:lstStyle/>
                    <a:p>
                      <a:pPr algn="ctr"/>
                      <a:r>
                        <a:rPr lang="es-ES" sz="1100" noProof="0"/>
                        <a:t>Necesario?</a:t>
                      </a:r>
                    </a:p>
                  </a:txBody>
                  <a:tcPr/>
                </a:tc>
                <a:extLst>
                  <a:ext uri="{0D108BD9-81ED-4DB2-BD59-A6C34878D82A}">
                    <a16:rowId xmlns:a16="http://schemas.microsoft.com/office/drawing/2014/main" val="880358387"/>
                  </a:ext>
                </a:extLst>
              </a:tr>
              <a:tr h="283846">
                <a:tc>
                  <a:txBody>
                    <a:bodyPr/>
                    <a:lstStyle/>
                    <a:p>
                      <a:pPr algn="ctr"/>
                      <a:r>
                        <a:rPr lang="es-ES" sz="1100" noProof="0"/>
                        <a:t>Llave Secc.</a:t>
                      </a:r>
                    </a:p>
                  </a:txBody>
                  <a:tcPr/>
                </a:tc>
                <a:tc>
                  <a:txBody>
                    <a:bodyPr/>
                    <a:lstStyle/>
                    <a:p>
                      <a:pPr algn="ctr"/>
                      <a:r>
                        <a:rPr lang="es-ES" sz="1100" noProof="0"/>
                        <a:t>Sí (incluida)</a:t>
                      </a:r>
                    </a:p>
                  </a:txBody>
                  <a:tcPr/>
                </a:tc>
                <a:extLst>
                  <a:ext uri="{0D108BD9-81ED-4DB2-BD59-A6C34878D82A}">
                    <a16:rowId xmlns:a16="http://schemas.microsoft.com/office/drawing/2014/main" val="3908995293"/>
                  </a:ext>
                </a:extLst>
              </a:tr>
              <a:tr h="240543">
                <a:tc>
                  <a:txBody>
                    <a:bodyPr/>
                    <a:lstStyle/>
                    <a:p>
                      <a:pPr algn="ctr"/>
                      <a:r>
                        <a:rPr lang="es-ES" sz="1100" noProof="0"/>
                        <a:t>Fusible</a:t>
                      </a:r>
                    </a:p>
                  </a:txBody>
                  <a:tcPr/>
                </a:tc>
                <a:tc>
                  <a:txBody>
                    <a:bodyPr/>
                    <a:lstStyle/>
                    <a:p>
                      <a:pPr algn="ctr"/>
                      <a:r>
                        <a:rPr lang="es-ES" sz="1100" noProof="0"/>
                        <a:t>No</a:t>
                      </a:r>
                    </a:p>
                  </a:txBody>
                  <a:tcPr/>
                </a:tc>
                <a:extLst>
                  <a:ext uri="{0D108BD9-81ED-4DB2-BD59-A6C34878D82A}">
                    <a16:rowId xmlns:a16="http://schemas.microsoft.com/office/drawing/2014/main" val="1762449171"/>
                  </a:ext>
                </a:extLst>
              </a:tr>
              <a:tr h="396189">
                <a:tc>
                  <a:txBody>
                    <a:bodyPr/>
                    <a:lstStyle/>
                    <a:p>
                      <a:pPr algn="ctr"/>
                      <a:r>
                        <a:rPr lang="es-ES" sz="1100" noProof="0"/>
                        <a:t>DPS CC</a:t>
                      </a:r>
                    </a:p>
                  </a:txBody>
                  <a:tcPr/>
                </a:tc>
                <a:tc>
                  <a:txBody>
                    <a:bodyPr/>
                    <a:lstStyle/>
                    <a:p>
                      <a:pPr algn="ctr"/>
                      <a:r>
                        <a:rPr lang="es-ES" sz="1100" noProof="0"/>
                        <a:t>Sí (incluida)</a:t>
                      </a:r>
                    </a:p>
                  </a:txBody>
                  <a:tcPr/>
                </a:tc>
                <a:extLst>
                  <a:ext uri="{0D108BD9-81ED-4DB2-BD59-A6C34878D82A}">
                    <a16:rowId xmlns:a16="http://schemas.microsoft.com/office/drawing/2014/main" val="2182799838"/>
                  </a:ext>
                </a:extLst>
              </a:tr>
            </a:tbl>
          </a:graphicData>
        </a:graphic>
      </p:graphicFrame>
    </p:spTree>
    <p:extLst>
      <p:ext uri="{BB962C8B-B14F-4D97-AF65-F5344CB8AC3E}">
        <p14:creationId xmlns:p14="http://schemas.microsoft.com/office/powerpoint/2010/main" val="4093411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CC12C6-1B0E-406D-AF54-CDAC43405DED}"/>
              </a:ext>
            </a:extLst>
          </p:cNvPr>
          <p:cNvSpPr>
            <a:spLocks noGrp="1"/>
          </p:cNvSpPr>
          <p:nvPr>
            <p:ph type="title"/>
          </p:nvPr>
        </p:nvSpPr>
        <p:spPr/>
        <p:txBody>
          <a:bodyPr/>
          <a:lstStyle/>
          <a:p>
            <a:r>
              <a:rPr lang="en-US" sz="4800" err="1"/>
              <a:t>Comercial</a:t>
            </a:r>
            <a:r>
              <a:rPr lang="en-US" sz="4800"/>
              <a:t>, 380V</a:t>
            </a:r>
            <a:endParaRPr lang="pt-BR" sz="4800"/>
          </a:p>
        </p:txBody>
      </p:sp>
    </p:spTree>
    <p:extLst>
      <p:ext uri="{BB962C8B-B14F-4D97-AF65-F5344CB8AC3E}">
        <p14:creationId xmlns:p14="http://schemas.microsoft.com/office/powerpoint/2010/main" val="141396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E70E302-0FB8-45A6-B483-4C53C82077B5}"/>
              </a:ext>
            </a:extLst>
          </p:cNvPr>
          <p:cNvSpPr>
            <a:spLocks noGrp="1"/>
          </p:cNvSpPr>
          <p:nvPr>
            <p:ph type="title"/>
          </p:nvPr>
        </p:nvSpPr>
        <p:spPr/>
        <p:txBody>
          <a:bodyPr/>
          <a:lstStyle/>
          <a:p>
            <a:r>
              <a:rPr lang="pt-BR"/>
              <a:t>HiKu – 450 Wp </a:t>
            </a:r>
            <a:br>
              <a:rPr lang="pt-BR"/>
            </a:br>
            <a:r>
              <a:rPr lang="pt-BR" sz="1400"/>
              <a:t>Datasheet</a:t>
            </a:r>
            <a:endParaRPr lang="pt-BR"/>
          </a:p>
        </p:txBody>
      </p:sp>
      <p:pic>
        <p:nvPicPr>
          <p:cNvPr id="8" name="Espaço Reservado para Conteúdo 7">
            <a:extLst>
              <a:ext uri="{FF2B5EF4-FFF2-40B4-BE49-F238E27FC236}">
                <a16:creationId xmlns:a16="http://schemas.microsoft.com/office/drawing/2014/main" id="{E1837D39-2F06-460B-896C-A0D5B8830442}"/>
              </a:ext>
            </a:extLst>
          </p:cNvPr>
          <p:cNvPicPr>
            <a:picLocks noGrp="1" noChangeAspect="1"/>
          </p:cNvPicPr>
          <p:nvPr>
            <p:ph idx="1"/>
          </p:nvPr>
        </p:nvPicPr>
        <p:blipFill>
          <a:blip r:embed="rId3"/>
          <a:stretch>
            <a:fillRect/>
          </a:stretch>
        </p:blipFill>
        <p:spPr>
          <a:xfrm>
            <a:off x="1860536" y="1060450"/>
            <a:ext cx="5422928" cy="3617913"/>
          </a:xfrm>
          <a:ln>
            <a:solidFill>
              <a:srgbClr val="C00000"/>
            </a:solidFill>
          </a:ln>
        </p:spPr>
      </p:pic>
      <p:sp>
        <p:nvSpPr>
          <p:cNvPr id="7" name="Retângulo 6">
            <a:extLst>
              <a:ext uri="{FF2B5EF4-FFF2-40B4-BE49-F238E27FC236}">
                <a16:creationId xmlns:a16="http://schemas.microsoft.com/office/drawing/2014/main" id="{DBF51990-DA6B-41FF-946D-CE6AC47448DF}"/>
              </a:ext>
            </a:extLst>
          </p:cNvPr>
          <p:cNvSpPr/>
          <p:nvPr/>
        </p:nvSpPr>
        <p:spPr>
          <a:xfrm>
            <a:off x="6100934" y="1060450"/>
            <a:ext cx="599731" cy="1587500"/>
          </a:xfrm>
          <a:prstGeom prst="rect">
            <a:avLst/>
          </a:prstGeom>
          <a:noFill/>
          <a:ln>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err="1">
              <a:solidFill>
                <a:schemeClr val="tx1"/>
              </a:solidFill>
            </a:endParaRPr>
          </a:p>
        </p:txBody>
      </p:sp>
    </p:spTree>
    <p:extLst>
      <p:ext uri="{BB962C8B-B14F-4D97-AF65-F5344CB8AC3E}">
        <p14:creationId xmlns:p14="http://schemas.microsoft.com/office/powerpoint/2010/main" val="262758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83003662-DB62-41E2-9ADD-7B3D1B7095FA}"/>
              </a:ext>
            </a:extLst>
          </p:cNvPr>
          <p:cNvGrpSpPr/>
          <p:nvPr/>
        </p:nvGrpSpPr>
        <p:grpSpPr>
          <a:xfrm>
            <a:off x="1524000" y="1270339"/>
            <a:ext cx="4158314" cy="1721945"/>
            <a:chOff x="1547812" y="1522654"/>
            <a:chExt cx="4158314" cy="1721945"/>
          </a:xfrm>
        </p:grpSpPr>
        <p:sp>
          <p:nvSpPr>
            <p:cNvPr id="5" name="Richtungspfeil 20"/>
            <p:cNvSpPr>
              <a:spLocks noChangeArrowheads="1"/>
            </p:cNvSpPr>
            <p:nvPr/>
          </p:nvSpPr>
          <p:spPr bwMode="gray">
            <a:xfrm>
              <a:off x="1547812" y="1522654"/>
              <a:ext cx="4158314" cy="405000"/>
            </a:xfrm>
            <a:prstGeom prst="homePlate">
              <a:avLst>
                <a:gd name="adj" fmla="val 49986"/>
              </a:avLst>
            </a:prstGeom>
            <a:solidFill>
              <a:schemeClr val="bg2"/>
            </a:solidFill>
            <a:ln>
              <a:noFill/>
            </a:ln>
          </p:spPr>
          <p:txBody>
            <a:bodyPr lIns="135000" tIns="0" rIns="135000" bIns="0" anchor="ctr" anchorCtr="0">
              <a:noAutofit/>
            </a:bodyPr>
            <a:lstStyle/>
            <a:p>
              <a:pPr>
                <a:defRPr/>
              </a:pPr>
              <a:r>
                <a:rPr lang="es-ES" sz="1200">
                  <a:solidFill>
                    <a:schemeClr val="bg1"/>
                  </a:solidFill>
                  <a:latin typeface="Noto Sans"/>
                  <a:ea typeface="ＭＳ Ｐゴシック" charset="0"/>
                  <a:cs typeface="Noto Sans" charset="0"/>
                </a:rPr>
                <a:t>Portfolio - Módulos</a:t>
              </a:r>
            </a:p>
          </p:txBody>
        </p:sp>
        <p:sp>
          <p:nvSpPr>
            <p:cNvPr id="7" name="Richtungspfeil 7"/>
            <p:cNvSpPr>
              <a:spLocks noChangeArrowheads="1"/>
            </p:cNvSpPr>
            <p:nvPr/>
          </p:nvSpPr>
          <p:spPr bwMode="gray">
            <a:xfrm>
              <a:off x="1547812" y="1958723"/>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schemeClr val="bg1"/>
                  </a:solidFill>
                  <a:latin typeface="Noto Sans"/>
                  <a:ea typeface="ＭＳ Ｐゴシック" charset="0"/>
                  <a:cs typeface="Noto Sans" charset="0"/>
                </a:rPr>
                <a:t>Portfolio - Inversores</a:t>
              </a:r>
            </a:p>
          </p:txBody>
        </p:sp>
        <p:sp>
          <p:nvSpPr>
            <p:cNvPr id="4" name="Richtungspfeil 7">
              <a:extLst>
                <a:ext uri="{FF2B5EF4-FFF2-40B4-BE49-F238E27FC236}">
                  <a16:creationId xmlns:a16="http://schemas.microsoft.com/office/drawing/2014/main" id="{A17D783C-B4EB-4F52-A704-D3F15322ECC2}"/>
                </a:ext>
              </a:extLst>
            </p:cNvPr>
            <p:cNvSpPr>
              <a:spLocks noChangeArrowheads="1"/>
            </p:cNvSpPr>
            <p:nvPr/>
          </p:nvSpPr>
          <p:spPr bwMode="gray">
            <a:xfrm>
              <a:off x="1547812" y="2399161"/>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Dimensionamiento &amp; Optimización</a:t>
              </a:r>
            </a:p>
          </p:txBody>
        </p:sp>
        <p:sp>
          <p:nvSpPr>
            <p:cNvPr id="10" name="Richtungspfeil 7">
              <a:extLst>
                <a:ext uri="{FF2B5EF4-FFF2-40B4-BE49-F238E27FC236}">
                  <a16:creationId xmlns:a16="http://schemas.microsoft.com/office/drawing/2014/main" id="{43F0A9A2-5C48-4892-9FAF-86F74FDB7B6A}"/>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Conclusiones</a:t>
              </a:r>
            </a:p>
          </p:txBody>
        </p:sp>
      </p:grpSp>
      <p:sp>
        <p:nvSpPr>
          <p:cNvPr id="11" name="Titel 5">
            <a:extLst>
              <a:ext uri="{FF2B5EF4-FFF2-40B4-BE49-F238E27FC236}">
                <a16:creationId xmlns:a16="http://schemas.microsoft.com/office/drawing/2014/main" id="{93D26C59-2D5E-4942-9D7C-EEB81CDE3491}"/>
              </a:ext>
            </a:extLst>
          </p:cNvPr>
          <p:cNvSpPr>
            <a:spLocks noGrp="1"/>
          </p:cNvSpPr>
          <p:nvPr>
            <p:ph type="title"/>
          </p:nvPr>
        </p:nvSpPr>
        <p:spPr bwMode="gray">
          <a:xfrm>
            <a:off x="359533" y="303611"/>
            <a:ext cx="5965067" cy="647960"/>
          </a:xfrm>
        </p:spPr>
        <p:txBody>
          <a:bodyPr/>
          <a:lstStyle/>
          <a:p>
            <a:r>
              <a:rPr lang="es-ES"/>
              <a:t>Contenido</a:t>
            </a:r>
            <a:endParaRPr lang="pt-BR"/>
          </a:p>
        </p:txBody>
      </p:sp>
    </p:spTree>
    <p:extLst>
      <p:ext uri="{BB962C8B-B14F-4D97-AF65-F5344CB8AC3E}">
        <p14:creationId xmlns:p14="http://schemas.microsoft.com/office/powerpoint/2010/main" val="27977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DA13A-D8A7-45E8-BE2B-65B926413028}"/>
              </a:ext>
            </a:extLst>
          </p:cNvPr>
          <p:cNvSpPr>
            <a:spLocks noGrp="1"/>
          </p:cNvSpPr>
          <p:nvPr>
            <p:ph type="title"/>
          </p:nvPr>
        </p:nvSpPr>
        <p:spPr/>
        <p:txBody>
          <a:bodyPr/>
          <a:lstStyle/>
          <a:p>
            <a:r>
              <a:rPr lang="en-US" err="1"/>
              <a:t>Inversor</a:t>
            </a:r>
            <a:r>
              <a:rPr lang="en-US"/>
              <a:t> – 20 kW</a:t>
            </a:r>
            <a:br>
              <a:rPr lang="en-US"/>
            </a:br>
            <a:r>
              <a:rPr lang="en-US" sz="1400"/>
              <a:t>Datasheet</a:t>
            </a:r>
            <a:endParaRPr lang="pt-BR"/>
          </a:p>
        </p:txBody>
      </p:sp>
      <p:pic>
        <p:nvPicPr>
          <p:cNvPr id="10" name="Espaço Reservado para Conteúdo 9">
            <a:extLst>
              <a:ext uri="{FF2B5EF4-FFF2-40B4-BE49-F238E27FC236}">
                <a16:creationId xmlns:a16="http://schemas.microsoft.com/office/drawing/2014/main" id="{4F494F95-C240-4CB9-A67D-8494CE913AC4}"/>
              </a:ext>
            </a:extLst>
          </p:cNvPr>
          <p:cNvPicPr>
            <a:picLocks noGrp="1" noChangeAspect="1"/>
          </p:cNvPicPr>
          <p:nvPr>
            <p:ph idx="1"/>
          </p:nvPr>
        </p:nvPicPr>
        <p:blipFill>
          <a:blip r:embed="rId3"/>
          <a:stretch>
            <a:fillRect/>
          </a:stretch>
        </p:blipFill>
        <p:spPr>
          <a:xfrm>
            <a:off x="539751" y="1333218"/>
            <a:ext cx="8064500" cy="2477063"/>
          </a:xfrm>
          <a:ln>
            <a:solidFill>
              <a:srgbClr val="C00000"/>
            </a:solidFill>
          </a:ln>
        </p:spPr>
      </p:pic>
    </p:spTree>
    <p:extLst>
      <p:ext uri="{BB962C8B-B14F-4D97-AF65-F5344CB8AC3E}">
        <p14:creationId xmlns:p14="http://schemas.microsoft.com/office/powerpoint/2010/main" val="893235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a:xfrm>
            <a:off x="539751" y="367904"/>
            <a:ext cx="5861049" cy="647960"/>
          </a:xfrm>
        </p:spPr>
        <p:txBody>
          <a:bodyPr/>
          <a:lstStyle/>
          <a:p>
            <a:r>
              <a:rPr lang="es-ES"/>
              <a:t>Dimensionamiento</a:t>
            </a:r>
            <a:br>
              <a:rPr lang="es-ES"/>
            </a:br>
            <a:r>
              <a:rPr lang="es-ES" sz="1400"/>
              <a:t>Limites de seguridad</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a:xfrm>
                <a:off x="539751" y="1123950"/>
                <a:ext cx="3852230" cy="3618310"/>
              </a:xfrm>
            </p:spPr>
            <p:txBody>
              <a:bodyPr/>
              <a:lstStyle/>
              <a:p>
                <a:r>
                  <a:rPr lang="es-ES"/>
                  <a:t>Módulos en serie (máximo):</a:t>
                </a:r>
              </a:p>
              <a:p>
                <a:endParaRPr lang="es-ES"/>
              </a:p>
              <a:p>
                <a:pPr lvl="1"/>
                <a:r>
                  <a:rPr lang="es-ES"/>
                  <a:t>Tensión máxima del inversor, Vmáx. = 1000V</a:t>
                </a:r>
              </a:p>
              <a:p>
                <a:pPr lvl="1"/>
                <a:r>
                  <a:rPr lang="es-ES"/>
                  <a:t>Tensión de circuito abierto del módulo = 49,1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i="1" smtClean="0">
                              <a:latin typeface="Cambria Math" panose="02040503050406030204" pitchFamily="18" charset="0"/>
                            </a:rPr>
                            <m:t>é</m:t>
                          </m:r>
                          <m:r>
                            <a:rPr lang="es-ES" i="1" smtClean="0">
                              <a:latin typeface="Cambria Math" panose="02040503050406030204" pitchFamily="18" charset="0"/>
                            </a:rPr>
                            <m:t>𝑟𝑖𝑒</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i="1" smtClean="0">
                                  <a:latin typeface="Cambria Math" panose="02040503050406030204" pitchFamily="18" charset="0"/>
                                </a:rPr>
                                <m:t>𝑚</m:t>
                              </m:r>
                              <m:r>
                                <a:rPr lang="es-ES" i="1" smtClean="0">
                                  <a:latin typeface="Cambria Math" panose="02040503050406030204" pitchFamily="18" charset="0"/>
                                </a:rPr>
                                <m:t>á</m:t>
                              </m:r>
                              <m:r>
                                <a:rPr lang="es-ES" i="1" smtClean="0">
                                  <a:latin typeface="Cambria Math" panose="02040503050406030204" pitchFamily="18" charset="0"/>
                                </a:rPr>
                                <m:t>𝑥</m:t>
                              </m:r>
                              <m:r>
                                <a:rPr lang="es-ES" i="1" smtClean="0">
                                  <a:latin typeface="Cambria Math" panose="02040503050406030204" pitchFamily="18" charset="0"/>
                                </a:rPr>
                                <m:t> </m:t>
                              </m:r>
                              <m:r>
                                <a:rPr lang="es-ES" i="1" smtClean="0">
                                  <a:latin typeface="Cambria Math" panose="02040503050406030204" pitchFamily="18" charset="0"/>
                                </a:rPr>
                                <m:t>𝑑𝑒𝑙</m:t>
                              </m:r>
                              <m:r>
                                <a:rPr lang="es-ES" i="1" smtClean="0">
                                  <a:latin typeface="Cambria Math" panose="02040503050406030204" pitchFamily="18" charset="0"/>
                                </a:rPr>
                                <m:t> </m:t>
                              </m:r>
                              <m:r>
                                <a:rPr lang="es-ES" i="1" smtClean="0">
                                  <a:latin typeface="Cambria Math" panose="02040503050406030204" pitchFamily="18" charset="0"/>
                                </a:rPr>
                                <m:t>𝑖𝑛𝑣𝑒𝑟𝑠𝑜𝑟</m:t>
                              </m:r>
                            </m:sub>
                          </m:sSub>
                        </m:num>
                        <m:den>
                          <m:sSubSup>
                            <m:sSubSupPr>
                              <m:ctrlPr>
                                <a:rPr lang="es-ES" i="1" smtClean="0">
                                  <a:latin typeface="Cambria Math" panose="02040503050406030204" pitchFamily="18" charset="0"/>
                                </a:rPr>
                              </m:ctrlPr>
                            </m:sSubSupPr>
                            <m:e>
                              <m:r>
                                <a:rPr lang="es-ES" i="1" smtClean="0">
                                  <a:latin typeface="Cambria Math" panose="02040503050406030204" pitchFamily="18" charset="0"/>
                                </a:rPr>
                                <m:t>𝑉</m:t>
                              </m:r>
                            </m:e>
                            <m:sub>
                              <m:r>
                                <a:rPr lang="es-ES" i="1" smtClean="0">
                                  <a:latin typeface="Cambria Math" panose="02040503050406030204" pitchFamily="18" charset="0"/>
                                </a:rPr>
                                <m:t>𝑜𝑐</m:t>
                              </m:r>
                            </m:sub>
                            <m:sup>
                              <m:r>
                                <a:rPr lang="es-ES" i="1" smtClean="0">
                                  <a:latin typeface="Cambria Math" panose="02040503050406030204" pitchFamily="18" charset="0"/>
                                </a:rPr>
                                <m:t>∗</m:t>
                              </m:r>
                            </m:sup>
                          </m:sSubSup>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10</m:t>
                          </m:r>
                          <m:r>
                            <a:rPr lang="es-ES" i="1" smtClean="0">
                              <a:latin typeface="Cambria Math" panose="02040503050406030204" pitchFamily="18" charset="0"/>
                            </a:rPr>
                            <m:t>00</m:t>
                          </m:r>
                        </m:num>
                        <m:den>
                          <m:r>
                            <a:rPr lang="es-ES" b="0" i="1" smtClean="0">
                              <a:latin typeface="Cambria Math" panose="02040503050406030204" pitchFamily="18" charset="0"/>
                            </a:rPr>
                            <m:t>54,01</m:t>
                          </m:r>
                        </m:den>
                      </m:f>
                      <m:r>
                        <a:rPr lang="es-ES" i="1" smtClean="0">
                          <a:latin typeface="Cambria Math" panose="02040503050406030204" pitchFamily="18" charset="0"/>
                        </a:rPr>
                        <m:t>≈</m:t>
                      </m:r>
                      <m:r>
                        <a:rPr lang="es-ES" b="0" i="1" smtClean="0">
                          <a:latin typeface="Cambria Math" panose="02040503050406030204" pitchFamily="18" charset="0"/>
                        </a:rPr>
                        <m:t>18</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pPr lvl="1" algn="just"/>
                <a:r>
                  <a:rPr lang="es-ES" sz="700" i="1"/>
                  <a:t>*Corregida para la temperatura de una determinada región.</a:t>
                </a:r>
              </a:p>
              <a:p>
                <a:pPr lvl="1" algn="just"/>
                <a:endParaRPr lang="es-ES" sz="700" i="1"/>
              </a:p>
              <a:p>
                <a:r>
                  <a:rPr lang="es-ES"/>
                  <a:t>Filas en paralelo:</a:t>
                </a:r>
              </a:p>
              <a:p>
                <a:endParaRPr lang="es-ES" sz="1200"/>
              </a:p>
              <a:p>
                <a:pPr lvl="1" algn="just"/>
                <a:r>
                  <a:rPr lang="es-ES"/>
                  <a:t>Corriente máxima por entrada = 17,15 A</a:t>
                </a:r>
              </a:p>
              <a:p>
                <a:pPr lvl="1"/>
                <a:r>
                  <a:rPr lang="es-ES"/>
                  <a:t>Corriente de cortocircuito = 11,60 A</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pt-BR" b="0" i="1" smtClean="0">
                              <a:latin typeface="Cambria Math" panose="02040503050406030204" pitchFamily="18" charset="0"/>
                            </a:rPr>
                            <m:t>𝑓𝑖𝑙𝑎𝑠</m:t>
                          </m:r>
                          <m:r>
                            <a:rPr lang="pt-BR" b="0" i="1" smtClean="0">
                              <a:latin typeface="Cambria Math" panose="02040503050406030204" pitchFamily="18" charset="0"/>
                            </a:rPr>
                            <m:t> </m:t>
                          </m:r>
                          <m:r>
                            <a:rPr lang="es-ES" i="1">
                              <a:latin typeface="Cambria Math" panose="02040503050406030204" pitchFamily="18" charset="0"/>
                            </a:rPr>
                            <m:t>𝑝𝑜𝑟</m:t>
                          </m:r>
                          <m:r>
                            <a:rPr lang="es-ES" i="1">
                              <a:latin typeface="Cambria Math" panose="02040503050406030204" pitchFamily="18" charset="0"/>
                            </a:rPr>
                            <m:t> </m:t>
                          </m:r>
                          <m:r>
                            <a:rPr lang="es-ES" i="1">
                              <a:latin typeface="Cambria Math" panose="02040503050406030204" pitchFamily="18" charset="0"/>
                            </a:rPr>
                            <m:t>𝑒𝑛𝑡𝑟𝑎𝑑𝑎</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17,15</m:t>
                          </m:r>
                        </m:num>
                        <m:den>
                          <m:r>
                            <a:rPr lang="es-ES" i="1">
                              <a:latin typeface="Cambria Math" panose="02040503050406030204" pitchFamily="18" charset="0"/>
                            </a:rPr>
                            <m:t>1</m:t>
                          </m:r>
                          <m:r>
                            <a:rPr lang="es-ES" b="0" i="1" smtClean="0">
                              <a:latin typeface="Cambria Math" panose="02040503050406030204" pitchFamily="18" charset="0"/>
                            </a:rPr>
                            <m:t>1,60</m:t>
                          </m:r>
                        </m:den>
                      </m:f>
                      <m:r>
                        <a:rPr lang="es-ES" i="1">
                          <a:latin typeface="Cambria Math" panose="02040503050406030204" pitchFamily="18" charset="0"/>
                        </a:rPr>
                        <m:t>≈1 </m:t>
                      </m:r>
                      <m:r>
                        <a:rPr lang="es-ES" i="1">
                          <a:latin typeface="Cambria Math" panose="02040503050406030204" pitchFamily="18" charset="0"/>
                        </a:rPr>
                        <m:t>𝑓𝑖𝑙𝑒𝑖𝑟𝑎</m:t>
                      </m:r>
                    </m:oMath>
                  </m:oMathPara>
                </a14:m>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xfrm>
                <a:off x="539751" y="1123950"/>
                <a:ext cx="3852230" cy="3618310"/>
              </a:xfrm>
              <a:blipFill>
                <a:blip r:embed="rId2"/>
                <a:stretch>
                  <a:fillRect l="-2853" t="-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a:xfrm>
                <a:off x="4752021" y="1123950"/>
                <a:ext cx="3852428" cy="3618310"/>
              </a:xfrm>
            </p:spPr>
            <p:txBody>
              <a:bodyPr/>
              <a:lstStyle/>
              <a:p>
                <a:r>
                  <a:rPr lang="es-ES"/>
                  <a:t>Cuántos módulos en total?</a:t>
                </a:r>
              </a:p>
              <a:p>
                <a:pPr lvl="1"/>
                <a:endParaRPr lang="es-ES"/>
              </a:p>
              <a:p>
                <a:pPr lvl="1" algn="just"/>
                <a:r>
                  <a:rPr lang="es-ES"/>
                  <a:t>Máx. Potencia CC del Inversor = 24000 </a:t>
                </a:r>
                <a:r>
                  <a:rPr lang="es-ES" err="1"/>
                  <a:t>Wp</a:t>
                </a:r>
                <a:endParaRPr lang="es-ES"/>
              </a:p>
              <a:p>
                <a:pPr lvl="1"/>
                <a:r>
                  <a:rPr lang="es-ES"/>
                  <a:t>Potencia del módulo = 450 </a:t>
                </a:r>
                <a:r>
                  <a:rPr lang="es-ES" err="1"/>
                  <a:t>Wp</a:t>
                </a:r>
                <a:endParaRPr lang="es-ES"/>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240</m:t>
                          </m:r>
                          <m:r>
                            <a:rPr lang="es-ES" i="1">
                              <a:latin typeface="Cambria Math" panose="02040503050406030204" pitchFamily="18" charset="0"/>
                            </a:rPr>
                            <m:t>00</m:t>
                          </m:r>
                        </m:num>
                        <m:den>
                          <m:r>
                            <a:rPr lang="es-ES" b="0" i="1" smtClean="0">
                              <a:latin typeface="Cambria Math" panose="02040503050406030204" pitchFamily="18" charset="0"/>
                            </a:rPr>
                            <m:t>450</m:t>
                          </m:r>
                        </m:den>
                      </m:f>
                      <m:r>
                        <a:rPr lang="es-ES" i="1">
                          <a:latin typeface="Cambria Math" panose="02040503050406030204" pitchFamily="18" charset="0"/>
                        </a:rPr>
                        <m:t>≈</m:t>
                      </m:r>
                      <m:r>
                        <a:rPr lang="es-ES" b="0" i="1" smtClean="0">
                          <a:latin typeface="Cambria Math" panose="02040503050406030204" pitchFamily="18" charset="0"/>
                        </a:rPr>
                        <m:t>53</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endParaRPr lang="es-ES"/>
              </a:p>
              <a:p>
                <a:pPr lvl="1"/>
                <a:endParaRPr lang="es-ES"/>
              </a:p>
              <a:p>
                <a:pPr lvl="1"/>
                <a:r>
                  <a:rPr lang="es-ES"/>
                  <a:t>Que deben ser distribuidos en las 04 entradas y 02 </a:t>
                </a:r>
                <a:r>
                  <a:rPr lang="es-ES" err="1"/>
                  <a:t>MPPTs</a:t>
                </a:r>
                <a:r>
                  <a:rPr lang="es-ES"/>
                  <a:t>. </a:t>
                </a:r>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xfrm>
                <a:off x="4752021" y="1123950"/>
                <a:ext cx="3852428" cy="3618310"/>
              </a:xfrm>
              <a:blipFill>
                <a:blip r:embed="rId3"/>
                <a:stretch>
                  <a:fillRect l="-2853" t="-1347"/>
                </a:stretch>
              </a:blipFill>
            </p:spPr>
            <p:txBody>
              <a:bodyPr/>
              <a:lstStyle/>
              <a:p>
                <a:r>
                  <a:rPr lang="en-US">
                    <a:noFill/>
                  </a:rPr>
                  <a:t> </a:t>
                </a:r>
              </a:p>
            </p:txBody>
          </p:sp>
        </mc:Fallback>
      </mc:AlternateContent>
    </p:spTree>
    <p:extLst>
      <p:ext uri="{BB962C8B-B14F-4D97-AF65-F5344CB8AC3E}">
        <p14:creationId xmlns:p14="http://schemas.microsoft.com/office/powerpoint/2010/main" val="3807556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a:xfrm>
            <a:off x="539751" y="367904"/>
            <a:ext cx="5861049" cy="647960"/>
          </a:xfrm>
        </p:spPr>
        <p:txBody>
          <a:bodyPr/>
          <a:lstStyle/>
          <a:p>
            <a:r>
              <a:rPr lang="es-ES"/>
              <a:t>Dimensionamiento</a:t>
            </a:r>
            <a:br>
              <a:rPr lang="es-ES"/>
            </a:br>
            <a:r>
              <a:rPr lang="es-ES" sz="1400"/>
              <a:t>Producción</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a:xfrm>
                <a:off x="539751" y="1123950"/>
                <a:ext cx="3852230" cy="3618310"/>
              </a:xfrm>
            </p:spPr>
            <p:txBody>
              <a:bodyPr/>
              <a:lstStyle/>
              <a:p>
                <a:r>
                  <a:rPr lang="es-ES"/>
                  <a:t>Módulos para inicio de operación:</a:t>
                </a:r>
              </a:p>
              <a:p>
                <a:endParaRPr lang="es-ES"/>
              </a:p>
              <a:p>
                <a:pPr lvl="1"/>
                <a:r>
                  <a:rPr lang="es-ES"/>
                  <a:t>Tensión de partida = 180 V</a:t>
                </a:r>
              </a:p>
              <a:p>
                <a:pPr lvl="1"/>
                <a:r>
                  <a:rPr lang="es-ES"/>
                  <a:t>Tensión de Máxima Potencia = 41,1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b="0" i="1" smtClean="0">
                              <a:latin typeface="Cambria Math" panose="02040503050406030204" pitchFamily="18" charset="0"/>
                            </a:rPr>
                            <m:t>𝑡𝑎𝑟𝑡</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b="0" i="1" smtClean="0">
                                  <a:latin typeface="Cambria Math" panose="02040503050406030204" pitchFamily="18" charset="0"/>
                                </a:rPr>
                                <m:t>𝑠𝑡𝑎𝑟𝑡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𝑚𝑝</m:t>
                              </m:r>
                            </m:sub>
                          </m:sSub>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180</m:t>
                          </m:r>
                        </m:num>
                        <m:den>
                          <m:r>
                            <a:rPr lang="es-ES" b="0" i="1" smtClean="0">
                              <a:latin typeface="Cambria Math" panose="02040503050406030204" pitchFamily="18" charset="0"/>
                            </a:rPr>
                            <m:t>41,1</m:t>
                          </m:r>
                        </m:den>
                      </m:f>
                      <m:r>
                        <a:rPr lang="es-ES" i="1" smtClean="0">
                          <a:latin typeface="Cambria Math" panose="02040503050406030204" pitchFamily="18" charset="0"/>
                        </a:rPr>
                        <m:t>≈</m:t>
                      </m:r>
                      <m:r>
                        <a:rPr lang="es-ES" b="0" i="1" smtClean="0">
                          <a:latin typeface="Cambria Math" panose="02040503050406030204" pitchFamily="18" charset="0"/>
                        </a:rPr>
                        <m:t>5</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xfrm>
                <a:off x="539751" y="1123950"/>
                <a:ext cx="3852230" cy="3618310"/>
              </a:xfrm>
              <a:blipFill>
                <a:blip r:embed="rId2"/>
                <a:stretch>
                  <a:fillRect l="-2853" t="-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a:xfrm>
                <a:off x="4752021" y="1123950"/>
                <a:ext cx="3852428" cy="3618310"/>
              </a:xfrm>
            </p:spPr>
            <p:txBody>
              <a:bodyPr/>
              <a:lstStyle/>
              <a:p>
                <a:r>
                  <a:rPr lang="es-ES"/>
                  <a:t>Módulos para rango de operación del MPPT:</a:t>
                </a:r>
              </a:p>
              <a:p>
                <a:endParaRPr lang="es-ES"/>
              </a:p>
              <a:p>
                <a:pPr lvl="1"/>
                <a:r>
                  <a:rPr lang="es-ES"/>
                  <a:t>Rango del MPPT: 160 – 850 V</a:t>
                </a:r>
              </a:p>
              <a:p>
                <a:pPr lvl="1"/>
                <a:r>
                  <a:rPr lang="es-ES"/>
                  <a:t>Tensión de Máxima Potencia: 41,1 V</a:t>
                </a:r>
              </a:p>
              <a:p>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𝑚𝑖𝑛</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r>
                            <a:rPr lang="es-ES" b="0" i="1" smtClean="0">
                              <a:latin typeface="Cambria Math" panose="02040503050406030204" pitchFamily="18" charset="0"/>
                            </a:rPr>
                            <m:t>60</m:t>
                          </m:r>
                        </m:num>
                        <m:den>
                          <m:r>
                            <a:rPr lang="es-ES" i="1" smtClean="0">
                              <a:latin typeface="Cambria Math" panose="02040503050406030204" pitchFamily="18" charset="0"/>
                            </a:rPr>
                            <m:t>4</m:t>
                          </m:r>
                          <m:r>
                            <a:rPr lang="es-ES" b="0" i="1" smtClean="0">
                              <a:latin typeface="Cambria Math" panose="02040503050406030204" pitchFamily="18" charset="0"/>
                            </a:rPr>
                            <m:t>1,1</m:t>
                          </m:r>
                        </m:den>
                      </m:f>
                      <m:r>
                        <a:rPr lang="es-ES" i="1">
                          <a:latin typeface="Cambria Math" panose="02040503050406030204" pitchFamily="18" charset="0"/>
                        </a:rPr>
                        <m:t>≈</m:t>
                      </m:r>
                      <m:r>
                        <a:rPr lang="es-ES" b="0" i="1" smtClean="0">
                          <a:latin typeface="Cambria Math" panose="02040503050406030204" pitchFamily="18" charset="0"/>
                        </a:rPr>
                        <m:t>4</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𝑚𝑎𝑥</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85</m:t>
                          </m:r>
                          <m:r>
                            <a:rPr lang="es-ES" i="1">
                              <a:latin typeface="Cambria Math" panose="02040503050406030204" pitchFamily="18" charset="0"/>
                            </a:rPr>
                            <m:t>0</m:t>
                          </m:r>
                        </m:num>
                        <m:den>
                          <m:r>
                            <a:rPr lang="es-ES" b="0" i="1" smtClean="0">
                              <a:latin typeface="Cambria Math" panose="02040503050406030204" pitchFamily="18" charset="0"/>
                            </a:rPr>
                            <m:t>41,1</m:t>
                          </m:r>
                        </m:den>
                      </m:f>
                      <m:r>
                        <a:rPr lang="es-ES" i="1">
                          <a:latin typeface="Cambria Math" panose="02040503050406030204" pitchFamily="18" charset="0"/>
                        </a:rPr>
                        <m:t>≈</m:t>
                      </m:r>
                      <m:r>
                        <a:rPr lang="es-ES" b="0" i="1" smtClean="0">
                          <a:latin typeface="Cambria Math" panose="02040503050406030204" pitchFamily="18" charset="0"/>
                        </a:rPr>
                        <m:t>20 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endParaRPr lang="es-ES"/>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xfrm>
                <a:off x="4752021" y="1123950"/>
                <a:ext cx="3852428" cy="3618310"/>
              </a:xfrm>
              <a:blipFill>
                <a:blip r:embed="rId3"/>
                <a:stretch>
                  <a:fillRect l="-2853" t="-1347" r="-475"/>
                </a:stretch>
              </a:blipFill>
            </p:spPr>
            <p:txBody>
              <a:bodyPr/>
              <a:lstStyle/>
              <a:p>
                <a:r>
                  <a:rPr lang="en-US">
                    <a:noFill/>
                  </a:rPr>
                  <a:t> </a:t>
                </a:r>
              </a:p>
            </p:txBody>
          </p:sp>
        </mc:Fallback>
      </mc:AlternateContent>
    </p:spTree>
    <p:extLst>
      <p:ext uri="{BB962C8B-B14F-4D97-AF65-F5344CB8AC3E}">
        <p14:creationId xmlns:p14="http://schemas.microsoft.com/office/powerpoint/2010/main" val="2285815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Conclusión</a:t>
            </a:r>
            <a:endParaRPr lang="es-ES"/>
          </a:p>
        </p:txBody>
      </p:sp>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pPr algn="just"/>
            <a:r>
              <a:rPr lang="es-ES"/>
              <a:t>Garantizar las protecciones del inversor:</a:t>
            </a:r>
          </a:p>
          <a:p>
            <a:pPr marL="0" lvl="2" indent="0" algn="just">
              <a:buNone/>
            </a:pPr>
            <a:endParaRPr lang="es-ES"/>
          </a:p>
          <a:p>
            <a:pPr marL="228600" lvl="2" indent="-228600" algn="just">
              <a:buFont typeface="+mj-lt"/>
              <a:buAutoNum type="arabicPeriod"/>
            </a:pPr>
            <a:r>
              <a:rPr lang="es-ES"/>
              <a:t>Máximo 18 módulos en serie por entrada</a:t>
            </a:r>
          </a:p>
          <a:p>
            <a:pPr marL="228600" lvl="2" indent="-228600" algn="just">
              <a:buFont typeface="+mj-lt"/>
              <a:buAutoNum type="arabicPeriod"/>
            </a:pPr>
            <a:endParaRPr lang="es-ES"/>
          </a:p>
          <a:p>
            <a:pPr marL="228600" lvl="2" indent="-228600" algn="just">
              <a:buFont typeface="+mj-lt"/>
              <a:buAutoNum type="arabicPeriod"/>
            </a:pPr>
            <a:r>
              <a:rPr lang="es-ES"/>
              <a:t>Cada entrada soporta apenas 01 fila de módulos</a:t>
            </a:r>
          </a:p>
          <a:p>
            <a:pPr marL="228600" lvl="2" indent="-228600" algn="just">
              <a:buFont typeface="+mj-lt"/>
              <a:buAutoNum type="arabicPeriod"/>
            </a:pPr>
            <a:endParaRPr lang="es-ES"/>
          </a:p>
          <a:p>
            <a:pPr marL="228600" lvl="2" indent="-228600" algn="just">
              <a:buFont typeface="+mj-lt"/>
              <a:buAutoNum type="arabicPeriod"/>
            </a:pPr>
            <a:r>
              <a:rPr lang="es-ES"/>
              <a:t>En total el inversor soporta 53 módulos de 450 </a:t>
            </a:r>
            <a:r>
              <a:rPr lang="es-ES" err="1"/>
              <a:t>Wp</a:t>
            </a:r>
            <a:endParaRPr lang="es-ES"/>
          </a:p>
          <a:p>
            <a:pPr algn="just"/>
            <a:endParaRPr lang="es-ES"/>
          </a:p>
          <a:p>
            <a:pPr algn="just"/>
            <a:r>
              <a:rPr lang="es-ES"/>
              <a:t>Para optimizar la producción del inversor:</a:t>
            </a:r>
          </a:p>
          <a:p>
            <a:pPr algn="just"/>
            <a:endParaRPr lang="es-ES"/>
          </a:p>
          <a:p>
            <a:pPr marL="228600" lvl="1" indent="-228600" algn="just">
              <a:buFont typeface="+mj-lt"/>
              <a:buAutoNum type="arabicPeriod" startAt="4"/>
            </a:pPr>
            <a:r>
              <a:rPr lang="es-ES"/>
              <a:t>Como mínimo 05 módulos en serie para que el inversor inicie la producción (inicio del día)</a:t>
            </a:r>
          </a:p>
          <a:p>
            <a:pPr marL="228600" lvl="1" indent="-228600" algn="just">
              <a:buFont typeface="+mj-lt"/>
              <a:buAutoNum type="arabicPeriod" startAt="4"/>
            </a:pPr>
            <a:endParaRPr lang="es-ES"/>
          </a:p>
          <a:p>
            <a:pPr marL="228600" lvl="1" indent="-228600" algn="just">
              <a:buFont typeface="+mj-lt"/>
              <a:buAutoNum type="arabicPeriod" startAt="4"/>
            </a:pPr>
            <a:r>
              <a:rPr lang="es-ES"/>
              <a:t>Entre 04 y 20 módulos el inversor garantiza el funcionamiento en el punto de máxima potencia (MPPT)</a:t>
            </a:r>
          </a:p>
          <a:p>
            <a:pPr lvl="1" algn="just"/>
            <a:endParaRPr lang="es-ES"/>
          </a:p>
          <a:p>
            <a:endParaRPr lang="es-ES"/>
          </a:p>
        </p:txBody>
      </p:sp>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Distribución de los módulos, CS3W-450MS:</a:t>
            </a:r>
          </a:p>
          <a:p>
            <a:endParaRPr lang="es-ES"/>
          </a:p>
          <a:p>
            <a:pPr lvl="1"/>
            <a:r>
              <a:rPr lang="es-ES"/>
              <a:t>Entrada 01-02, MPPT 01: 13 módulos</a:t>
            </a:r>
          </a:p>
          <a:p>
            <a:pPr lvl="1"/>
            <a:endParaRPr lang="es-ES"/>
          </a:p>
          <a:p>
            <a:pPr lvl="1"/>
            <a:r>
              <a:rPr lang="es-ES"/>
              <a:t>Entrada 02-03, MPPT 02: 13 módulos</a:t>
            </a:r>
          </a:p>
          <a:p>
            <a:pPr lvl="1"/>
            <a:endParaRPr lang="es-ES"/>
          </a:p>
          <a:p>
            <a:pPr lvl="1"/>
            <a:endParaRPr lang="es-ES"/>
          </a:p>
        </p:txBody>
      </p:sp>
    </p:spTree>
    <p:extLst>
      <p:ext uri="{BB962C8B-B14F-4D97-AF65-F5344CB8AC3E}">
        <p14:creationId xmlns:p14="http://schemas.microsoft.com/office/powerpoint/2010/main" val="132210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Stringbox</a:t>
            </a:r>
            <a:endParaRPr lang="es-ES"/>
          </a:p>
        </p:txBody>
      </p:sp>
      <p:pic>
        <p:nvPicPr>
          <p:cNvPr id="10" name="Imagem 9">
            <a:extLst>
              <a:ext uri="{FF2B5EF4-FFF2-40B4-BE49-F238E27FC236}">
                <a16:creationId xmlns:a16="http://schemas.microsoft.com/office/drawing/2014/main" id="{4868AC90-F215-40F3-850E-588AAB5D25B1}"/>
              </a:ext>
            </a:extLst>
          </p:cNvPr>
          <p:cNvPicPr>
            <a:picLocks noChangeAspect="1"/>
          </p:cNvPicPr>
          <p:nvPr/>
        </p:nvPicPr>
        <p:blipFill>
          <a:blip r:embed="rId3"/>
          <a:stretch>
            <a:fillRect/>
          </a:stretch>
        </p:blipFill>
        <p:spPr>
          <a:xfrm>
            <a:off x="539751" y="951571"/>
            <a:ext cx="8065008" cy="1849440"/>
          </a:xfrm>
          <a:prstGeom prst="rect">
            <a:avLst/>
          </a:prstGeom>
          <a:ln>
            <a:solidFill>
              <a:srgbClr val="C00000"/>
            </a:solidFill>
          </a:ln>
        </p:spPr>
      </p:pic>
      <p:sp>
        <p:nvSpPr>
          <p:cNvPr id="6" name="Espaço Reservado para Conteúdo 6">
            <a:extLst>
              <a:ext uri="{FF2B5EF4-FFF2-40B4-BE49-F238E27FC236}">
                <a16:creationId xmlns:a16="http://schemas.microsoft.com/office/drawing/2014/main" id="{2FE12664-2C8E-4205-A4A6-96B0D4D788A8}"/>
              </a:ext>
            </a:extLst>
          </p:cNvPr>
          <p:cNvSpPr txBox="1">
            <a:spLocks/>
          </p:cNvSpPr>
          <p:nvPr/>
        </p:nvSpPr>
        <p:spPr>
          <a:xfrm>
            <a:off x="539441" y="3333749"/>
            <a:ext cx="4565959" cy="1344217"/>
          </a:xfrm>
          <a:prstGeom prst="rect">
            <a:avLst/>
          </a:prstGeom>
        </p:spPr>
        <p:txBody>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r>
              <a:rPr lang="es-ES" b="1"/>
              <a:t>La stringbox representa ≈ 4% del </a:t>
            </a:r>
            <a:r>
              <a:rPr lang="es-ES" b="1" err="1"/>
              <a:t>custe</a:t>
            </a:r>
            <a:r>
              <a:rPr lang="es-ES" b="1"/>
              <a:t> del kit</a:t>
            </a:r>
          </a:p>
          <a:p>
            <a:pPr lvl="1"/>
            <a:endParaRPr lang="es-ES" b="1"/>
          </a:p>
          <a:p>
            <a:pPr lvl="1"/>
            <a:r>
              <a:rPr lang="es-ES" b="1"/>
              <a:t>Menor tiempo de instalación</a:t>
            </a:r>
          </a:p>
          <a:p>
            <a:pPr lvl="1"/>
            <a:endParaRPr lang="es-ES" b="1"/>
          </a:p>
          <a:p>
            <a:pPr lvl="1"/>
            <a:r>
              <a:rPr lang="es-ES" b="1"/>
              <a:t>Instalación más “limpia”</a:t>
            </a:r>
          </a:p>
          <a:p>
            <a:pPr lvl="1"/>
            <a:endParaRPr lang="es-ES"/>
          </a:p>
          <a:p>
            <a:pPr lvl="1"/>
            <a:endParaRPr lang="es-ES"/>
          </a:p>
        </p:txBody>
      </p:sp>
      <p:graphicFrame>
        <p:nvGraphicFramePr>
          <p:cNvPr id="7" name="Tabela 12">
            <a:extLst>
              <a:ext uri="{FF2B5EF4-FFF2-40B4-BE49-F238E27FC236}">
                <a16:creationId xmlns:a16="http://schemas.microsoft.com/office/drawing/2014/main" id="{7D4DA694-EF4F-471C-ADBD-4930102FD4FB}"/>
              </a:ext>
            </a:extLst>
          </p:cNvPr>
          <p:cNvGraphicFramePr>
            <a:graphicFrameLocks noGrp="1"/>
          </p:cNvGraphicFramePr>
          <p:nvPr>
            <p:extLst>
              <p:ext uri="{D42A27DB-BD31-4B8C-83A1-F6EECF244321}">
                <p14:modId xmlns:p14="http://schemas.microsoft.com/office/powerpoint/2010/main" val="3001937019"/>
              </p:ext>
            </p:extLst>
          </p:nvPr>
        </p:nvGraphicFramePr>
        <p:xfrm>
          <a:off x="5190067" y="3333749"/>
          <a:ext cx="3414382" cy="1198195"/>
        </p:xfrm>
        <a:graphic>
          <a:graphicData uri="http://schemas.openxmlformats.org/drawingml/2006/table">
            <a:tbl>
              <a:tblPr firstRow="1" bandRow="1">
                <a:tableStyleId>{93296810-A885-4BE3-A3E7-6D5BEEA58F35}</a:tableStyleId>
              </a:tblPr>
              <a:tblGrid>
                <a:gridCol w="1024315">
                  <a:extLst>
                    <a:ext uri="{9D8B030D-6E8A-4147-A177-3AD203B41FA5}">
                      <a16:colId xmlns:a16="http://schemas.microsoft.com/office/drawing/2014/main" val="2077216788"/>
                    </a:ext>
                  </a:extLst>
                </a:gridCol>
                <a:gridCol w="2390067">
                  <a:extLst>
                    <a:ext uri="{9D8B030D-6E8A-4147-A177-3AD203B41FA5}">
                      <a16:colId xmlns:a16="http://schemas.microsoft.com/office/drawing/2014/main" val="4005805416"/>
                    </a:ext>
                  </a:extLst>
                </a:gridCol>
              </a:tblGrid>
              <a:tr h="240543">
                <a:tc>
                  <a:txBody>
                    <a:bodyPr/>
                    <a:lstStyle/>
                    <a:p>
                      <a:pPr algn="ctr"/>
                      <a:endParaRPr lang="es-ES" sz="1100" noProof="0"/>
                    </a:p>
                  </a:txBody>
                  <a:tcPr/>
                </a:tc>
                <a:tc>
                  <a:txBody>
                    <a:bodyPr/>
                    <a:lstStyle/>
                    <a:p>
                      <a:pPr algn="ctr"/>
                      <a:r>
                        <a:rPr lang="es-ES" sz="1100" noProof="0"/>
                        <a:t>Necesario?</a:t>
                      </a:r>
                    </a:p>
                  </a:txBody>
                  <a:tcPr/>
                </a:tc>
                <a:extLst>
                  <a:ext uri="{0D108BD9-81ED-4DB2-BD59-A6C34878D82A}">
                    <a16:rowId xmlns:a16="http://schemas.microsoft.com/office/drawing/2014/main" val="880358387"/>
                  </a:ext>
                </a:extLst>
              </a:tr>
              <a:tr h="283846">
                <a:tc>
                  <a:txBody>
                    <a:bodyPr/>
                    <a:lstStyle/>
                    <a:p>
                      <a:pPr algn="ctr"/>
                      <a:r>
                        <a:rPr lang="es-ES" sz="1100" noProof="0"/>
                        <a:t>Llave Secc.</a:t>
                      </a:r>
                    </a:p>
                  </a:txBody>
                  <a:tcPr/>
                </a:tc>
                <a:tc>
                  <a:txBody>
                    <a:bodyPr/>
                    <a:lstStyle/>
                    <a:p>
                      <a:pPr algn="ctr"/>
                      <a:r>
                        <a:rPr lang="es-ES" sz="1100" noProof="0"/>
                        <a:t>Sí (incluida)</a:t>
                      </a:r>
                    </a:p>
                  </a:txBody>
                  <a:tcPr/>
                </a:tc>
                <a:extLst>
                  <a:ext uri="{0D108BD9-81ED-4DB2-BD59-A6C34878D82A}">
                    <a16:rowId xmlns:a16="http://schemas.microsoft.com/office/drawing/2014/main" val="3908995293"/>
                  </a:ext>
                </a:extLst>
              </a:tr>
              <a:tr h="240543">
                <a:tc>
                  <a:txBody>
                    <a:bodyPr/>
                    <a:lstStyle/>
                    <a:p>
                      <a:pPr algn="ctr"/>
                      <a:r>
                        <a:rPr lang="es-ES" sz="1100" noProof="0"/>
                        <a:t>Fusible</a:t>
                      </a:r>
                    </a:p>
                  </a:txBody>
                  <a:tcPr/>
                </a:tc>
                <a:tc>
                  <a:txBody>
                    <a:bodyPr/>
                    <a:lstStyle/>
                    <a:p>
                      <a:pPr algn="ctr"/>
                      <a:r>
                        <a:rPr lang="es-ES" sz="1100" noProof="0"/>
                        <a:t>No</a:t>
                      </a:r>
                    </a:p>
                  </a:txBody>
                  <a:tcPr/>
                </a:tc>
                <a:extLst>
                  <a:ext uri="{0D108BD9-81ED-4DB2-BD59-A6C34878D82A}">
                    <a16:rowId xmlns:a16="http://schemas.microsoft.com/office/drawing/2014/main" val="1762449171"/>
                  </a:ext>
                </a:extLst>
              </a:tr>
              <a:tr h="396189">
                <a:tc>
                  <a:txBody>
                    <a:bodyPr/>
                    <a:lstStyle/>
                    <a:p>
                      <a:pPr algn="ctr"/>
                      <a:r>
                        <a:rPr lang="es-ES" sz="1100" noProof="0"/>
                        <a:t>DPS CC</a:t>
                      </a:r>
                    </a:p>
                  </a:txBody>
                  <a:tcPr/>
                </a:tc>
                <a:tc>
                  <a:txBody>
                    <a:bodyPr/>
                    <a:lstStyle/>
                    <a:p>
                      <a:pPr algn="ctr"/>
                      <a:r>
                        <a:rPr lang="es-ES" sz="1100" noProof="0"/>
                        <a:t>Sí (incluida)</a:t>
                      </a:r>
                    </a:p>
                  </a:txBody>
                  <a:tcPr/>
                </a:tc>
                <a:extLst>
                  <a:ext uri="{0D108BD9-81ED-4DB2-BD59-A6C34878D82A}">
                    <a16:rowId xmlns:a16="http://schemas.microsoft.com/office/drawing/2014/main" val="2182799838"/>
                  </a:ext>
                </a:extLst>
              </a:tr>
            </a:tbl>
          </a:graphicData>
        </a:graphic>
      </p:graphicFrame>
    </p:spTree>
    <p:extLst>
      <p:ext uri="{BB962C8B-B14F-4D97-AF65-F5344CB8AC3E}">
        <p14:creationId xmlns:p14="http://schemas.microsoft.com/office/powerpoint/2010/main" val="3790297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DCC12C6-1B0E-406D-AF54-CDAC43405DED}"/>
              </a:ext>
            </a:extLst>
          </p:cNvPr>
          <p:cNvSpPr>
            <a:spLocks noGrp="1"/>
          </p:cNvSpPr>
          <p:nvPr>
            <p:ph type="title"/>
          </p:nvPr>
        </p:nvSpPr>
        <p:spPr/>
        <p:txBody>
          <a:bodyPr/>
          <a:lstStyle/>
          <a:p>
            <a:r>
              <a:rPr lang="es-ES" sz="4800"/>
              <a:t>Industrial, 380V</a:t>
            </a:r>
          </a:p>
        </p:txBody>
      </p:sp>
    </p:spTree>
    <p:extLst>
      <p:ext uri="{BB962C8B-B14F-4D97-AF65-F5344CB8AC3E}">
        <p14:creationId xmlns:p14="http://schemas.microsoft.com/office/powerpoint/2010/main" val="1031719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E70E302-0FB8-45A6-B483-4C53C82077B5}"/>
              </a:ext>
            </a:extLst>
          </p:cNvPr>
          <p:cNvSpPr>
            <a:spLocks noGrp="1"/>
          </p:cNvSpPr>
          <p:nvPr>
            <p:ph type="title"/>
          </p:nvPr>
        </p:nvSpPr>
        <p:spPr/>
        <p:txBody>
          <a:bodyPr/>
          <a:lstStyle/>
          <a:p>
            <a:r>
              <a:rPr lang="en-US"/>
              <a:t>H</a:t>
            </a:r>
            <a:r>
              <a:rPr lang="pt-BR"/>
              <a:t>iKu5 – 485 Wp</a:t>
            </a:r>
            <a:br>
              <a:rPr lang="pt-BR"/>
            </a:br>
            <a:r>
              <a:rPr lang="pt-BR" sz="1400"/>
              <a:t>Datasheet</a:t>
            </a:r>
            <a:endParaRPr lang="pt-BR"/>
          </a:p>
        </p:txBody>
      </p:sp>
      <p:pic>
        <p:nvPicPr>
          <p:cNvPr id="8" name="Espaço Reservado para Conteúdo 7">
            <a:extLst>
              <a:ext uri="{FF2B5EF4-FFF2-40B4-BE49-F238E27FC236}">
                <a16:creationId xmlns:a16="http://schemas.microsoft.com/office/drawing/2014/main" id="{950F4CF4-156D-492A-B686-794DF90BC40D}"/>
              </a:ext>
            </a:extLst>
          </p:cNvPr>
          <p:cNvPicPr>
            <a:picLocks noGrp="1" noChangeAspect="1"/>
          </p:cNvPicPr>
          <p:nvPr>
            <p:ph idx="1"/>
          </p:nvPr>
        </p:nvPicPr>
        <p:blipFill>
          <a:blip r:embed="rId3"/>
          <a:stretch>
            <a:fillRect/>
          </a:stretch>
        </p:blipFill>
        <p:spPr>
          <a:xfrm>
            <a:off x="1846612" y="1060450"/>
            <a:ext cx="5450776" cy="3617913"/>
          </a:xfrm>
        </p:spPr>
      </p:pic>
      <p:sp>
        <p:nvSpPr>
          <p:cNvPr id="7" name="Retângulo 6">
            <a:extLst>
              <a:ext uri="{FF2B5EF4-FFF2-40B4-BE49-F238E27FC236}">
                <a16:creationId xmlns:a16="http://schemas.microsoft.com/office/drawing/2014/main" id="{DBF51990-DA6B-41FF-946D-CE6AC47448DF}"/>
              </a:ext>
            </a:extLst>
          </p:cNvPr>
          <p:cNvSpPr/>
          <p:nvPr/>
        </p:nvSpPr>
        <p:spPr>
          <a:xfrm>
            <a:off x="5029200" y="1060450"/>
            <a:ext cx="599731" cy="1739900"/>
          </a:xfrm>
          <a:prstGeom prst="rect">
            <a:avLst/>
          </a:prstGeom>
          <a:noFill/>
          <a:ln>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err="1">
              <a:solidFill>
                <a:schemeClr val="tx1"/>
              </a:solidFill>
            </a:endParaRPr>
          </a:p>
        </p:txBody>
      </p:sp>
    </p:spTree>
    <p:extLst>
      <p:ext uri="{BB962C8B-B14F-4D97-AF65-F5344CB8AC3E}">
        <p14:creationId xmlns:p14="http://schemas.microsoft.com/office/powerpoint/2010/main" val="340274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DA13A-D8A7-45E8-BE2B-65B926413028}"/>
              </a:ext>
            </a:extLst>
          </p:cNvPr>
          <p:cNvSpPr>
            <a:spLocks noGrp="1"/>
          </p:cNvSpPr>
          <p:nvPr>
            <p:ph type="title"/>
          </p:nvPr>
        </p:nvSpPr>
        <p:spPr/>
        <p:txBody>
          <a:bodyPr/>
          <a:lstStyle/>
          <a:p>
            <a:r>
              <a:rPr lang="en-US" err="1"/>
              <a:t>Inversor</a:t>
            </a:r>
            <a:r>
              <a:rPr lang="en-US"/>
              <a:t> – 75 kW</a:t>
            </a:r>
            <a:br>
              <a:rPr lang="en-US"/>
            </a:br>
            <a:r>
              <a:rPr lang="en-US" sz="1400"/>
              <a:t>Datasheet</a:t>
            </a:r>
            <a:endParaRPr lang="pt-BR"/>
          </a:p>
        </p:txBody>
      </p:sp>
      <p:pic>
        <p:nvPicPr>
          <p:cNvPr id="6" name="Espaço Reservado para Conteúdo 5">
            <a:extLst>
              <a:ext uri="{FF2B5EF4-FFF2-40B4-BE49-F238E27FC236}">
                <a16:creationId xmlns:a16="http://schemas.microsoft.com/office/drawing/2014/main" id="{33E90DE0-572E-47B1-9C6E-C01DE1FEA86B}"/>
              </a:ext>
            </a:extLst>
          </p:cNvPr>
          <p:cNvPicPr>
            <a:picLocks noGrp="1" noChangeAspect="1"/>
          </p:cNvPicPr>
          <p:nvPr>
            <p:ph idx="1"/>
          </p:nvPr>
        </p:nvPicPr>
        <p:blipFill>
          <a:blip r:embed="rId3"/>
          <a:stretch>
            <a:fillRect/>
          </a:stretch>
        </p:blipFill>
        <p:spPr>
          <a:xfrm>
            <a:off x="539751" y="1385385"/>
            <a:ext cx="8064500" cy="2372730"/>
          </a:xfrm>
          <a:ln>
            <a:solidFill>
              <a:srgbClr val="C00000"/>
            </a:solidFill>
          </a:ln>
        </p:spPr>
      </p:pic>
    </p:spTree>
    <p:extLst>
      <p:ext uri="{BB962C8B-B14F-4D97-AF65-F5344CB8AC3E}">
        <p14:creationId xmlns:p14="http://schemas.microsoft.com/office/powerpoint/2010/main" val="3695886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Limites de seguridad</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r>
                  <a:rPr lang="es-ES"/>
                  <a:t>Módulos en serie (máximo):</a:t>
                </a:r>
              </a:p>
              <a:p>
                <a:endParaRPr lang="es-ES"/>
              </a:p>
              <a:p>
                <a:pPr lvl="1"/>
                <a:r>
                  <a:rPr lang="es-ES"/>
                  <a:t>Tensión máxima del inversor, Vmáx. = 1100V</a:t>
                </a:r>
              </a:p>
              <a:p>
                <a:pPr lvl="1"/>
                <a:r>
                  <a:rPr lang="es-ES"/>
                  <a:t>Tensión de circuito abierto del módulo = 53,1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i="1" smtClean="0">
                              <a:latin typeface="Cambria Math" panose="02040503050406030204" pitchFamily="18" charset="0"/>
                            </a:rPr>
                            <m:t>é</m:t>
                          </m:r>
                          <m:r>
                            <a:rPr lang="es-ES" i="1" smtClean="0">
                              <a:latin typeface="Cambria Math" panose="02040503050406030204" pitchFamily="18" charset="0"/>
                            </a:rPr>
                            <m:t>𝑟𝑖𝑒</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i="1" smtClean="0">
                                  <a:latin typeface="Cambria Math" panose="02040503050406030204" pitchFamily="18" charset="0"/>
                                </a:rPr>
                                <m:t>𝑚</m:t>
                              </m:r>
                              <m:r>
                                <a:rPr lang="es-ES" i="1" smtClean="0">
                                  <a:latin typeface="Cambria Math" panose="02040503050406030204" pitchFamily="18" charset="0"/>
                                </a:rPr>
                                <m:t>á</m:t>
                              </m:r>
                              <m:r>
                                <a:rPr lang="es-ES" i="1" smtClean="0">
                                  <a:latin typeface="Cambria Math" panose="02040503050406030204" pitchFamily="18" charset="0"/>
                                </a:rPr>
                                <m:t>𝑥</m:t>
                              </m:r>
                              <m:r>
                                <a:rPr lang="es-ES" i="1" smtClean="0">
                                  <a:latin typeface="Cambria Math" panose="02040503050406030204" pitchFamily="18" charset="0"/>
                                </a:rPr>
                                <m:t> </m:t>
                              </m:r>
                              <m:r>
                                <a:rPr lang="es-ES" i="1" smtClean="0">
                                  <a:latin typeface="Cambria Math" panose="02040503050406030204" pitchFamily="18" charset="0"/>
                                </a:rPr>
                                <m:t>𝑑𝑒𝑙</m:t>
                              </m:r>
                              <m:r>
                                <a:rPr lang="es-ES" i="1" smtClean="0">
                                  <a:latin typeface="Cambria Math" panose="02040503050406030204" pitchFamily="18" charset="0"/>
                                </a:rPr>
                                <m:t> </m:t>
                              </m:r>
                              <m:r>
                                <a:rPr lang="es-ES" i="1" smtClean="0">
                                  <a:latin typeface="Cambria Math" panose="02040503050406030204" pitchFamily="18" charset="0"/>
                                </a:rPr>
                                <m:t>𝑖𝑛𝑣𝑒𝑟𝑠𝑜𝑟</m:t>
                              </m:r>
                            </m:sub>
                          </m:sSub>
                        </m:num>
                        <m:den>
                          <m:sSubSup>
                            <m:sSubSupPr>
                              <m:ctrlPr>
                                <a:rPr lang="es-ES" i="1" smtClean="0">
                                  <a:latin typeface="Cambria Math" panose="02040503050406030204" pitchFamily="18" charset="0"/>
                                </a:rPr>
                              </m:ctrlPr>
                            </m:sSubSupPr>
                            <m:e>
                              <m:r>
                                <a:rPr lang="es-ES" i="1" smtClean="0">
                                  <a:latin typeface="Cambria Math" panose="02040503050406030204" pitchFamily="18" charset="0"/>
                                </a:rPr>
                                <m:t>𝑉</m:t>
                              </m:r>
                            </m:e>
                            <m:sub>
                              <m:r>
                                <a:rPr lang="es-ES" i="1" smtClean="0">
                                  <a:latin typeface="Cambria Math" panose="02040503050406030204" pitchFamily="18" charset="0"/>
                                </a:rPr>
                                <m:t>𝑜𝑐</m:t>
                              </m:r>
                            </m:sub>
                            <m:sup>
                              <m:r>
                                <a:rPr lang="es-ES" i="1" smtClean="0">
                                  <a:latin typeface="Cambria Math" panose="02040503050406030204" pitchFamily="18" charset="0"/>
                                </a:rPr>
                                <m:t>∗</m:t>
                              </m:r>
                            </m:sup>
                          </m:sSubSup>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11</m:t>
                          </m:r>
                          <m:r>
                            <a:rPr lang="es-ES" i="1" smtClean="0">
                              <a:latin typeface="Cambria Math" panose="02040503050406030204" pitchFamily="18" charset="0"/>
                            </a:rPr>
                            <m:t>00</m:t>
                          </m:r>
                        </m:num>
                        <m:den>
                          <m:r>
                            <a:rPr lang="es-ES" b="0" i="1" smtClean="0">
                              <a:latin typeface="Cambria Math" panose="02040503050406030204" pitchFamily="18" charset="0"/>
                            </a:rPr>
                            <m:t>58,41</m:t>
                          </m:r>
                        </m:den>
                      </m:f>
                      <m:r>
                        <a:rPr lang="es-ES" i="1" smtClean="0">
                          <a:latin typeface="Cambria Math" panose="02040503050406030204" pitchFamily="18" charset="0"/>
                        </a:rPr>
                        <m:t>≈</m:t>
                      </m:r>
                      <m:r>
                        <a:rPr lang="es-ES" b="0" i="1" smtClean="0">
                          <a:latin typeface="Cambria Math" panose="02040503050406030204" pitchFamily="18" charset="0"/>
                        </a:rPr>
                        <m:t>18</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pPr lvl="1" algn="just"/>
                <a:r>
                  <a:rPr lang="es-ES" sz="700" i="1"/>
                  <a:t>*Corregida para la temperatura de una determinada región.</a:t>
                </a:r>
              </a:p>
              <a:p>
                <a:pPr lvl="1" algn="just"/>
                <a:endParaRPr lang="es-ES" sz="700" i="1"/>
              </a:p>
              <a:p>
                <a:r>
                  <a:rPr lang="es-ES"/>
                  <a:t>Filas en paralelo:</a:t>
                </a:r>
              </a:p>
              <a:p>
                <a:endParaRPr lang="es-ES" sz="1200"/>
              </a:p>
              <a:p>
                <a:pPr lvl="1" algn="just"/>
                <a:r>
                  <a:rPr lang="es-ES"/>
                  <a:t>Corriente máxima por entrada = 20 A</a:t>
                </a:r>
              </a:p>
              <a:p>
                <a:pPr lvl="1"/>
                <a:r>
                  <a:rPr lang="es-ES"/>
                  <a:t>Corriente de cortocircuito = 11,62 A</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r>
                            <a:rPr lang="es-ES" i="1">
                              <a:latin typeface="Cambria Math" panose="02040503050406030204" pitchFamily="18" charset="0"/>
                            </a:rPr>
                            <m:t> </m:t>
                          </m:r>
                          <m:r>
                            <a:rPr lang="es-ES" i="1">
                              <a:latin typeface="Cambria Math" panose="02040503050406030204" pitchFamily="18" charset="0"/>
                            </a:rPr>
                            <m:t>𝑑𝑒</m:t>
                          </m:r>
                          <m:r>
                            <a:rPr lang="es-ES" i="1">
                              <a:latin typeface="Cambria Math" panose="02040503050406030204" pitchFamily="18" charset="0"/>
                            </a:rPr>
                            <m:t> </m:t>
                          </m:r>
                          <m:r>
                            <a:rPr lang="pt-BR" b="0" i="1" smtClean="0">
                              <a:latin typeface="Cambria Math" panose="02040503050406030204" pitchFamily="18" charset="0"/>
                            </a:rPr>
                            <m:t>𝑓𝑖𝑙𝑎𝑠</m:t>
                          </m:r>
                          <m:r>
                            <a:rPr lang="es-ES" i="1">
                              <a:latin typeface="Cambria Math" panose="02040503050406030204" pitchFamily="18" charset="0"/>
                            </a:rPr>
                            <m:t> </m:t>
                          </m:r>
                          <m:r>
                            <a:rPr lang="es-ES" i="1">
                              <a:latin typeface="Cambria Math" panose="02040503050406030204" pitchFamily="18" charset="0"/>
                            </a:rPr>
                            <m:t>𝑝𝑜𝑟</m:t>
                          </m:r>
                          <m:r>
                            <a:rPr lang="es-ES" i="1">
                              <a:latin typeface="Cambria Math" panose="02040503050406030204" pitchFamily="18" charset="0"/>
                            </a:rPr>
                            <m:t> </m:t>
                          </m:r>
                          <m:r>
                            <a:rPr lang="es-ES" i="1">
                              <a:latin typeface="Cambria Math" panose="02040503050406030204" pitchFamily="18" charset="0"/>
                            </a:rPr>
                            <m:t>𝑒𝑛𝑡𝑟𝑎𝑑𝑎</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20</m:t>
                          </m:r>
                        </m:num>
                        <m:den>
                          <m:r>
                            <a:rPr lang="es-ES" i="1" smtClean="0">
                              <a:latin typeface="Cambria Math" panose="02040503050406030204" pitchFamily="18" charset="0"/>
                            </a:rPr>
                            <m:t>1</m:t>
                          </m:r>
                          <m:r>
                            <a:rPr lang="es-ES" b="0" i="1" smtClean="0">
                              <a:latin typeface="Cambria Math" panose="02040503050406030204" pitchFamily="18" charset="0"/>
                            </a:rPr>
                            <m:t>1,62</m:t>
                          </m:r>
                        </m:den>
                      </m:f>
                      <m:r>
                        <a:rPr lang="es-ES" i="1">
                          <a:latin typeface="Cambria Math" panose="02040503050406030204" pitchFamily="18" charset="0"/>
                        </a:rPr>
                        <m:t>≈1 </m:t>
                      </m:r>
                      <m:r>
                        <a:rPr lang="es-ES" i="1">
                          <a:latin typeface="Cambria Math" panose="02040503050406030204" pitchFamily="18" charset="0"/>
                        </a:rPr>
                        <m:t>𝑓𝑖𝑙𝑒𝑖𝑟𝑎</m:t>
                      </m:r>
                    </m:oMath>
                  </m:oMathPara>
                </a14:m>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blipFill>
                <a:blip r:embed="rId3"/>
                <a:stretch>
                  <a:fillRect l="-2853"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Cuántos módulos en total?</a:t>
                </a:r>
              </a:p>
              <a:p>
                <a:pPr lvl="1"/>
                <a:endParaRPr lang="es-ES"/>
              </a:p>
              <a:p>
                <a:pPr lvl="1" algn="just"/>
                <a:r>
                  <a:rPr lang="es-ES"/>
                  <a:t>Máx. Potencia CC del Inversor = 140000 </a:t>
                </a:r>
                <a:r>
                  <a:rPr lang="es-ES" err="1"/>
                  <a:t>Wp</a:t>
                </a:r>
                <a:endParaRPr lang="es-ES"/>
              </a:p>
              <a:p>
                <a:pPr lvl="1"/>
                <a:r>
                  <a:rPr lang="es-ES"/>
                  <a:t>Potencia del Módulo = 485 </a:t>
                </a:r>
                <a:r>
                  <a:rPr lang="es-ES" err="1"/>
                  <a:t>Wp</a:t>
                </a:r>
                <a:endParaRPr lang="es-ES"/>
              </a:p>
              <a:p>
                <a:pPr lvl="1"/>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𝑥𝑖𝑚𝑜</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1400</m:t>
                          </m:r>
                          <m:r>
                            <a:rPr lang="es-ES" i="1">
                              <a:latin typeface="Cambria Math" panose="02040503050406030204" pitchFamily="18" charset="0"/>
                            </a:rPr>
                            <m:t>00</m:t>
                          </m:r>
                        </m:num>
                        <m:den>
                          <m:r>
                            <a:rPr lang="es-ES" b="0" i="1" smtClean="0">
                              <a:latin typeface="Cambria Math" panose="02040503050406030204" pitchFamily="18" charset="0"/>
                            </a:rPr>
                            <m:t>500</m:t>
                          </m:r>
                        </m:den>
                      </m:f>
                      <m:r>
                        <a:rPr lang="es-ES" i="1">
                          <a:latin typeface="Cambria Math" panose="02040503050406030204" pitchFamily="18" charset="0"/>
                        </a:rPr>
                        <m:t>≈</m:t>
                      </m:r>
                      <m:r>
                        <a:rPr lang="es-ES" b="0" i="1" smtClean="0">
                          <a:latin typeface="Cambria Math" panose="02040503050406030204" pitchFamily="18" charset="0"/>
                        </a:rPr>
                        <m:t>288</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endParaRPr lang="es-ES"/>
              </a:p>
              <a:p>
                <a:pPr lvl="1"/>
                <a:endParaRPr lang="es-ES"/>
              </a:p>
              <a:p>
                <a:pPr lvl="1"/>
                <a:r>
                  <a:rPr lang="es-ES"/>
                  <a:t>Que deben ser distribuidos  en las 18 entradas y 09 </a:t>
                </a:r>
                <a:r>
                  <a:rPr lang="es-ES" err="1"/>
                  <a:t>MPPTs</a:t>
                </a:r>
                <a:r>
                  <a:rPr lang="es-ES"/>
                  <a:t>. </a:t>
                </a:r>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blipFill>
                <a:blip r:embed="rId4"/>
                <a:stretch>
                  <a:fillRect l="-2853" t="-1349"/>
                </a:stretch>
              </a:blipFill>
            </p:spPr>
            <p:txBody>
              <a:bodyPr/>
              <a:lstStyle/>
              <a:p>
                <a:r>
                  <a:rPr lang="en-US">
                    <a:noFill/>
                  </a:rPr>
                  <a:t> </a:t>
                </a:r>
              </a:p>
            </p:txBody>
          </p:sp>
        </mc:Fallback>
      </mc:AlternateContent>
    </p:spTree>
    <p:extLst>
      <p:ext uri="{BB962C8B-B14F-4D97-AF65-F5344CB8AC3E}">
        <p14:creationId xmlns:p14="http://schemas.microsoft.com/office/powerpoint/2010/main" val="3149632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Producción</a:t>
            </a:r>
            <a:endParaRPr lang="es-ES"/>
          </a:p>
        </p:txBody>
      </p:sp>
      <mc:AlternateContent xmlns:mc="http://schemas.openxmlformats.org/markup-compatibility/2006" xmlns:a14="http://schemas.microsoft.com/office/drawing/2010/main">
        <mc:Choice Requires="a14">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r>
                  <a:rPr lang="es-ES"/>
                  <a:t>Módulos para inicio de operación:</a:t>
                </a:r>
              </a:p>
              <a:p>
                <a:endParaRPr lang="es-ES"/>
              </a:p>
              <a:p>
                <a:pPr lvl="1"/>
                <a:r>
                  <a:rPr lang="es-ES"/>
                  <a:t>Tensión de partida, </a:t>
                </a:r>
                <a:r>
                  <a:rPr lang="es-ES" err="1"/>
                  <a:t>Vstart</a:t>
                </a:r>
                <a:r>
                  <a:rPr lang="es-ES"/>
                  <a:t> = 195 V</a:t>
                </a:r>
              </a:p>
              <a:p>
                <a:pPr lvl="1"/>
                <a:r>
                  <a:rPr lang="es-ES"/>
                  <a:t>Tensión de Máxima Potencia, </a:t>
                </a:r>
                <a:r>
                  <a:rPr lang="es-ES" err="1"/>
                  <a:t>Vmp</a:t>
                </a:r>
                <a:r>
                  <a:rPr lang="es-ES"/>
                  <a:t> = 44,4 V</a:t>
                </a:r>
              </a:p>
              <a:p>
                <a:pPr lvl="1"/>
                <a:endParaRPr lang="es-ES"/>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es-ES" b="0" i="1" smtClean="0">
                              <a:latin typeface="Cambria Math" panose="02040503050406030204" pitchFamily="18" charset="0"/>
                            </a:rPr>
                            <m:t>𝑡𝑎𝑟𝑡</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b="0" i="1" smtClean="0">
                                  <a:latin typeface="Cambria Math" panose="02040503050406030204" pitchFamily="18" charset="0"/>
                                </a:rPr>
                                <m:t>𝑠𝑡𝑎𝑟𝑡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𝑚𝑝</m:t>
                              </m:r>
                            </m:sub>
                          </m:sSub>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195</m:t>
                          </m:r>
                        </m:num>
                        <m:den>
                          <m:r>
                            <a:rPr lang="es-ES" b="0" i="1" smtClean="0">
                              <a:latin typeface="Cambria Math" panose="02040503050406030204" pitchFamily="18" charset="0"/>
                            </a:rPr>
                            <m:t>44,4</m:t>
                          </m:r>
                        </m:den>
                      </m:f>
                      <m:r>
                        <a:rPr lang="es-ES" i="1" smtClean="0">
                          <a:latin typeface="Cambria Math" panose="02040503050406030204" pitchFamily="18" charset="0"/>
                        </a:rPr>
                        <m:t>≈</m:t>
                      </m:r>
                      <m:r>
                        <a:rPr lang="es-ES" b="0" i="1" smtClean="0">
                          <a:latin typeface="Cambria Math" panose="02040503050406030204" pitchFamily="18" charset="0"/>
                        </a:rPr>
                        <m:t>5</m:t>
                      </m:r>
                      <m:r>
                        <a:rPr lang="es-ES" i="1" smtClean="0">
                          <a:latin typeface="Cambria Math" panose="02040503050406030204" pitchFamily="18" charset="0"/>
                        </a:rPr>
                        <m:t>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a:p>
              <a:p>
                <a:pPr lvl="1"/>
                <a:endParaRPr lang="es-ES"/>
              </a:p>
              <a:p>
                <a:endParaRPr lang="es-ES"/>
              </a:p>
            </p:txBody>
          </p:sp>
        </mc:Choice>
        <mc:Fallback xmlns="">
          <p:sp>
            <p:nvSpPr>
              <p:cNvPr id="4" name="Espaço Reservado para Conteúdo 3">
                <a:extLst>
                  <a:ext uri="{FF2B5EF4-FFF2-40B4-BE49-F238E27FC236}">
                    <a16:creationId xmlns:a16="http://schemas.microsoft.com/office/drawing/2014/main" id="{2790DD60-1AFD-431A-8659-F1762B08E314}"/>
                  </a:ext>
                </a:extLst>
              </p:cNvPr>
              <p:cNvSpPr>
                <a:spLocks noGrp="1" noRot="1" noChangeAspect="1" noMove="1" noResize="1" noEditPoints="1" noAdjustHandles="1" noChangeArrowheads="1" noChangeShapeType="1" noTextEdit="1"/>
              </p:cNvSpPr>
              <p:nvPr>
                <p:ph sz="half" idx="1"/>
              </p:nvPr>
            </p:nvSpPr>
            <p:spPr>
              <a:blipFill>
                <a:blip r:embed="rId2"/>
                <a:stretch>
                  <a:fillRect l="-2853" t="-1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Módulos para rango de operación del MPPT:</a:t>
                </a:r>
              </a:p>
              <a:p>
                <a:endParaRPr lang="es-ES"/>
              </a:p>
              <a:p>
                <a:pPr lvl="1"/>
                <a:r>
                  <a:rPr lang="es-ES"/>
                  <a:t>Rango del MPPT: 180 – 1000 V</a:t>
                </a:r>
              </a:p>
              <a:p>
                <a:pPr lvl="1"/>
                <a:r>
                  <a:rPr lang="es-ES"/>
                  <a:t>Tensión de Máxima Potencia, </a:t>
                </a:r>
                <a:r>
                  <a:rPr lang="es-ES" err="1"/>
                  <a:t>Vmp</a:t>
                </a:r>
                <a:r>
                  <a:rPr lang="es-ES"/>
                  <a:t>: 44,4 V</a:t>
                </a:r>
              </a:p>
              <a:p>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𝑚𝑖𝑛</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r>
                            <a:rPr lang="es-ES" b="0" i="1" smtClean="0">
                              <a:latin typeface="Cambria Math" panose="02040503050406030204" pitchFamily="18" charset="0"/>
                            </a:rPr>
                            <m:t>80</m:t>
                          </m:r>
                        </m:num>
                        <m:den>
                          <m:r>
                            <a:rPr lang="es-ES" i="1" smtClean="0">
                              <a:latin typeface="Cambria Math" panose="02040503050406030204" pitchFamily="18" charset="0"/>
                            </a:rPr>
                            <m:t>4</m:t>
                          </m:r>
                          <m:r>
                            <a:rPr lang="es-ES" b="0" i="1" smtClean="0">
                              <a:latin typeface="Cambria Math" panose="02040503050406030204" pitchFamily="18" charset="0"/>
                            </a:rPr>
                            <m:t>4,4</m:t>
                          </m:r>
                        </m:den>
                      </m:f>
                      <m:r>
                        <a:rPr lang="es-ES" i="1">
                          <a:latin typeface="Cambria Math" panose="02040503050406030204" pitchFamily="18" charset="0"/>
                        </a:rPr>
                        <m:t>≈</m:t>
                      </m:r>
                      <m:r>
                        <a:rPr lang="es-ES" b="0" i="1" smtClean="0">
                          <a:latin typeface="Cambria Math" panose="02040503050406030204" pitchFamily="18" charset="0"/>
                        </a:rPr>
                        <m:t>4</m:t>
                      </m:r>
                      <m:r>
                        <a:rPr lang="es-ES" i="1">
                          <a:latin typeface="Cambria Math" panose="02040503050406030204" pitchFamily="18" charset="0"/>
                        </a:rPr>
                        <m:t>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𝑚𝑝𝑝𝑡</m:t>
                          </m:r>
                          <m:r>
                            <a:rPr lang="es-ES" i="1">
                              <a:latin typeface="Cambria Math" panose="02040503050406030204" pitchFamily="18" charset="0"/>
                            </a:rPr>
                            <m:t>_</m:t>
                          </m:r>
                          <m:r>
                            <a:rPr lang="es-ES" i="1">
                              <a:latin typeface="Cambria Math" panose="02040503050406030204" pitchFamily="18" charset="0"/>
                            </a:rPr>
                            <m:t>𝑚𝑎𝑥</m:t>
                          </m:r>
                        </m:sub>
                      </m:sSub>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100</m:t>
                          </m:r>
                          <m:r>
                            <a:rPr lang="es-ES" i="1">
                              <a:latin typeface="Cambria Math" panose="02040503050406030204" pitchFamily="18" charset="0"/>
                            </a:rPr>
                            <m:t>0</m:t>
                          </m:r>
                        </m:num>
                        <m:den>
                          <m:r>
                            <a:rPr lang="es-ES" b="0" i="1" smtClean="0">
                              <a:latin typeface="Cambria Math" panose="02040503050406030204" pitchFamily="18" charset="0"/>
                            </a:rPr>
                            <m:t>44,4</m:t>
                          </m:r>
                        </m:den>
                      </m:f>
                      <m:r>
                        <a:rPr lang="es-ES" i="1">
                          <a:latin typeface="Cambria Math" panose="02040503050406030204" pitchFamily="18" charset="0"/>
                        </a:rPr>
                        <m:t>≈</m:t>
                      </m:r>
                      <m:r>
                        <a:rPr lang="es-ES" b="0" i="1" smtClean="0">
                          <a:latin typeface="Cambria Math" panose="02040503050406030204" pitchFamily="18" charset="0"/>
                        </a:rPr>
                        <m:t>22 </m:t>
                      </m:r>
                      <m:r>
                        <a:rPr lang="es-ES" i="1">
                          <a:latin typeface="Cambria Math" panose="02040503050406030204" pitchFamily="18" charset="0"/>
                        </a:rPr>
                        <m:t>𝑚</m:t>
                      </m:r>
                      <m:r>
                        <a:rPr lang="es-ES" i="1">
                          <a:latin typeface="Cambria Math" panose="02040503050406030204" pitchFamily="18" charset="0"/>
                        </a:rPr>
                        <m:t>ó</m:t>
                      </m:r>
                      <m:r>
                        <a:rPr lang="es-ES" i="1">
                          <a:latin typeface="Cambria Math" panose="02040503050406030204" pitchFamily="18" charset="0"/>
                        </a:rPr>
                        <m:t>𝑑𝑢𝑙𝑜𝑠</m:t>
                      </m:r>
                    </m:oMath>
                  </m:oMathPara>
                </a14:m>
                <a:endParaRPr lang="es-ES"/>
              </a:p>
              <a:p>
                <a:endParaRPr lang="es-ES"/>
              </a:p>
            </p:txBody>
          </p:sp>
        </mc:Choice>
        <mc:Fallback xmlns="">
          <p:sp>
            <p:nvSpPr>
              <p:cNvPr id="5" name="Espaço Reservado para Conteúdo 4">
                <a:extLst>
                  <a:ext uri="{FF2B5EF4-FFF2-40B4-BE49-F238E27FC236}">
                    <a16:creationId xmlns:a16="http://schemas.microsoft.com/office/drawing/2014/main" id="{734473A3-3ADE-4544-B81A-701476E85D28}"/>
                  </a:ext>
                </a:extLst>
              </p:cNvPr>
              <p:cNvSpPr>
                <a:spLocks noGrp="1" noRot="1" noChangeAspect="1" noMove="1" noResize="1" noEditPoints="1" noAdjustHandles="1" noChangeArrowheads="1" noChangeShapeType="1" noTextEdit="1"/>
              </p:cNvSpPr>
              <p:nvPr>
                <p:ph sz="half" idx="2"/>
              </p:nvPr>
            </p:nvSpPr>
            <p:spPr>
              <a:blipFill>
                <a:blip r:embed="rId3"/>
                <a:stretch>
                  <a:fillRect l="-2853" t="-1349" r="-475"/>
                </a:stretch>
              </a:blipFill>
            </p:spPr>
            <p:txBody>
              <a:bodyPr/>
              <a:lstStyle/>
              <a:p>
                <a:r>
                  <a:rPr lang="en-US">
                    <a:noFill/>
                  </a:rPr>
                  <a:t> </a:t>
                </a:r>
              </a:p>
            </p:txBody>
          </p:sp>
        </mc:Fallback>
      </mc:AlternateContent>
    </p:spTree>
    <p:extLst>
      <p:ext uri="{BB962C8B-B14F-4D97-AF65-F5344CB8AC3E}">
        <p14:creationId xmlns:p14="http://schemas.microsoft.com/office/powerpoint/2010/main" val="314679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MH_Other_1"/>
          <p:cNvCxnSpPr>
            <a:cxnSpLocks/>
            <a:stCxn id="54" idx="2"/>
          </p:cNvCxnSpPr>
          <p:nvPr>
            <p:custDataLst>
              <p:tags r:id="rId1"/>
            </p:custDataLst>
          </p:nvPr>
        </p:nvCxnSpPr>
        <p:spPr>
          <a:xfrm flipH="1">
            <a:off x="1016496" y="1122835"/>
            <a:ext cx="3505024" cy="1580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MH_Other_2"/>
          <p:cNvCxnSpPr>
            <a:cxnSpLocks/>
            <a:stCxn id="54" idx="2"/>
          </p:cNvCxnSpPr>
          <p:nvPr>
            <p:custDataLst>
              <p:tags r:id="rId2"/>
            </p:custDataLst>
          </p:nvPr>
        </p:nvCxnSpPr>
        <p:spPr>
          <a:xfrm>
            <a:off x="4521520" y="1122835"/>
            <a:ext cx="3630305" cy="1580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MH_Other_3"/>
          <p:cNvCxnSpPr>
            <a:cxnSpLocks/>
            <a:stCxn id="54" idx="2"/>
          </p:cNvCxnSpPr>
          <p:nvPr>
            <p:custDataLst>
              <p:tags r:id="rId3"/>
            </p:custDataLst>
          </p:nvPr>
        </p:nvCxnSpPr>
        <p:spPr>
          <a:xfrm>
            <a:off x="4521520" y="1122835"/>
            <a:ext cx="567961" cy="1576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MH_Other_4"/>
          <p:cNvCxnSpPr>
            <a:cxnSpLocks/>
            <a:stCxn id="54" idx="2"/>
          </p:cNvCxnSpPr>
          <p:nvPr>
            <p:custDataLst>
              <p:tags r:id="rId4"/>
            </p:custDataLst>
          </p:nvPr>
        </p:nvCxnSpPr>
        <p:spPr>
          <a:xfrm flipH="1">
            <a:off x="2379439" y="1122835"/>
            <a:ext cx="2142081" cy="157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MH_Other_5"/>
          <p:cNvCxnSpPr>
            <a:cxnSpLocks/>
            <a:stCxn id="54" idx="2"/>
          </p:cNvCxnSpPr>
          <p:nvPr>
            <p:custDataLst>
              <p:tags r:id="rId5"/>
            </p:custDataLst>
          </p:nvPr>
        </p:nvCxnSpPr>
        <p:spPr>
          <a:xfrm flipH="1">
            <a:off x="3671502" y="1122835"/>
            <a:ext cx="850018" cy="1576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MH_Other_6"/>
          <p:cNvCxnSpPr>
            <a:cxnSpLocks/>
            <a:stCxn id="54" idx="2"/>
          </p:cNvCxnSpPr>
          <p:nvPr>
            <p:custDataLst>
              <p:tags r:id="rId6"/>
            </p:custDataLst>
          </p:nvPr>
        </p:nvCxnSpPr>
        <p:spPr>
          <a:xfrm>
            <a:off x="4521520" y="1122835"/>
            <a:ext cx="2099133" cy="1581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MH_Title_1"/>
          <p:cNvSpPr/>
          <p:nvPr>
            <p:custDataLst>
              <p:tags r:id="rId7"/>
            </p:custDataLst>
          </p:nvPr>
        </p:nvSpPr>
        <p:spPr>
          <a:xfrm>
            <a:off x="3818287" y="780307"/>
            <a:ext cx="1406465" cy="342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s-ES" altLang="zh-CN" sz="1600" b="1">
                <a:solidFill>
                  <a:srgbClr val="FFFFFF"/>
                </a:solidFill>
                <a:latin typeface="+mj-lt"/>
                <a:ea typeface="微软雅黑" panose="020B0503020204020204" pitchFamily="34" charset="-122"/>
              </a:rPr>
              <a:t>Tecnologías</a:t>
            </a:r>
          </a:p>
        </p:txBody>
      </p:sp>
      <p:sp>
        <p:nvSpPr>
          <p:cNvPr id="88" name="文本框 87"/>
          <p:cNvSpPr txBox="1"/>
          <p:nvPr/>
        </p:nvSpPr>
        <p:spPr>
          <a:xfrm>
            <a:off x="4680047" y="3206757"/>
            <a:ext cx="895641"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a:solidFill>
                  <a:schemeClr val="tx1"/>
                </a:solidFill>
                <a:latin typeface="+mj-lt"/>
              </a:rPr>
              <a:t>HTR</a:t>
            </a:r>
            <a:endParaRPr lang="zh-CN" altLang="en-US" sz="900">
              <a:solidFill>
                <a:schemeClr val="tx1"/>
              </a:solidFill>
              <a:latin typeface="+mj-lt"/>
            </a:endParaRPr>
          </a:p>
        </p:txBody>
      </p:sp>
      <p:sp>
        <p:nvSpPr>
          <p:cNvPr id="42" name="文本框 41"/>
          <p:cNvSpPr txBox="1"/>
          <p:nvPr/>
        </p:nvSpPr>
        <p:spPr>
          <a:xfrm>
            <a:off x="6176989" y="3215628"/>
            <a:ext cx="909700" cy="229140"/>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a:solidFill>
                  <a:schemeClr val="tx1"/>
                </a:solidFill>
                <a:latin typeface="+mj-lt"/>
              </a:rPr>
              <a:t>LDS</a:t>
            </a:r>
            <a:endParaRPr lang="zh-CN" altLang="en-US" sz="900">
              <a:solidFill>
                <a:schemeClr val="tx1"/>
              </a:solidFill>
              <a:latin typeface="+mj-lt"/>
            </a:endParaRPr>
          </a:p>
        </p:txBody>
      </p:sp>
      <p:sp>
        <p:nvSpPr>
          <p:cNvPr id="43" name="文本框 42"/>
          <p:cNvSpPr txBox="1"/>
          <p:nvPr/>
        </p:nvSpPr>
        <p:spPr>
          <a:xfrm>
            <a:off x="7689284" y="3212212"/>
            <a:ext cx="917709"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a:solidFill>
                  <a:schemeClr val="tx1"/>
                </a:solidFill>
                <a:latin typeface="+mj-lt"/>
              </a:rPr>
              <a:t>CSIR</a:t>
            </a:r>
            <a:endParaRPr lang="zh-CN" altLang="en-US" sz="900">
              <a:solidFill>
                <a:schemeClr val="tx1"/>
              </a:solidFill>
              <a:latin typeface="+mj-lt"/>
            </a:endParaRPr>
          </a:p>
        </p:txBody>
      </p:sp>
      <p:sp>
        <p:nvSpPr>
          <p:cNvPr id="45" name="文本框 44"/>
          <p:cNvSpPr txBox="1"/>
          <p:nvPr/>
        </p:nvSpPr>
        <p:spPr>
          <a:xfrm>
            <a:off x="582330" y="3206757"/>
            <a:ext cx="793738"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a:solidFill>
                  <a:schemeClr val="tx1">
                    <a:lumMod val="85000"/>
                    <a:lumOff val="15000"/>
                  </a:schemeClr>
                </a:solidFill>
                <a:latin typeface="+mj-lt"/>
              </a:rPr>
              <a:t>PERC</a:t>
            </a:r>
            <a:endParaRPr lang="zh-CN" altLang="en-US" sz="900">
              <a:solidFill>
                <a:schemeClr val="tx1">
                  <a:lumMod val="85000"/>
                  <a:lumOff val="15000"/>
                </a:schemeClr>
              </a:solidFill>
              <a:latin typeface="+mj-lt"/>
            </a:endParaRPr>
          </a:p>
        </p:txBody>
      </p:sp>
      <p:sp>
        <p:nvSpPr>
          <p:cNvPr id="51" name="文本框 50"/>
          <p:cNvSpPr txBox="1"/>
          <p:nvPr/>
        </p:nvSpPr>
        <p:spPr>
          <a:xfrm>
            <a:off x="3146358" y="3206757"/>
            <a:ext cx="1011204"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a:solidFill>
                  <a:schemeClr val="tx1"/>
                </a:solidFill>
                <a:latin typeface="+mj-lt"/>
              </a:rPr>
              <a:t>MBB</a:t>
            </a:r>
            <a:endParaRPr lang="zh-CN" altLang="en-US" sz="900">
              <a:solidFill>
                <a:schemeClr val="tx1"/>
              </a:solidFill>
              <a:latin typeface="+mj-lt"/>
            </a:endParaRPr>
          </a:p>
        </p:txBody>
      </p:sp>
      <p:cxnSp>
        <p:nvCxnSpPr>
          <p:cNvPr id="79" name="MH_Other_1">
            <a:extLst>
              <a:ext uri="{FF2B5EF4-FFF2-40B4-BE49-F238E27FC236}">
                <a16:creationId xmlns:a16="http://schemas.microsoft.com/office/drawing/2014/main" id="{FE71012D-C9CE-44C6-9189-01842449739C}"/>
              </a:ext>
            </a:extLst>
          </p:cNvPr>
          <p:cNvCxnSpPr>
            <a:cxnSpLocks/>
            <a:stCxn id="80" idx="0"/>
            <a:endCxn id="45" idx="2"/>
          </p:cNvCxnSpPr>
          <p:nvPr>
            <p:custDataLst>
              <p:tags r:id="rId8"/>
            </p:custDataLst>
          </p:nvPr>
        </p:nvCxnSpPr>
        <p:spPr>
          <a:xfrm flipH="1" flipV="1">
            <a:off x="979199" y="3437589"/>
            <a:ext cx="1357451" cy="92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MH_Title_1">
            <a:extLst>
              <a:ext uri="{FF2B5EF4-FFF2-40B4-BE49-F238E27FC236}">
                <a16:creationId xmlns:a16="http://schemas.microsoft.com/office/drawing/2014/main" id="{722E2029-0A0B-4097-AF62-392D9BE15900}"/>
              </a:ext>
            </a:extLst>
          </p:cNvPr>
          <p:cNvSpPr/>
          <p:nvPr>
            <p:custDataLst>
              <p:tags r:id="rId9"/>
            </p:custDataLst>
          </p:nvPr>
        </p:nvSpPr>
        <p:spPr>
          <a:xfrm>
            <a:off x="1633417" y="4367538"/>
            <a:ext cx="1406465" cy="342528"/>
          </a:xfrm>
          <a:prstGeom prst="rect">
            <a:avLst/>
          </a:prstGeom>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ctr">
              <a:defRPr/>
            </a:pPr>
            <a:r>
              <a:rPr lang="es-ES" altLang="zh-CN" sz="900" b="1">
                <a:solidFill>
                  <a:srgbClr val="C00000"/>
                </a:solidFill>
                <a:latin typeface="+mj-lt"/>
                <a:ea typeface="微软雅黑" panose="020B0503020204020204" pitchFamily="34" charset="-122"/>
              </a:rPr>
              <a:t>Aumentan la eficiencia de la célula</a:t>
            </a:r>
          </a:p>
        </p:txBody>
      </p:sp>
      <p:cxnSp>
        <p:nvCxnSpPr>
          <p:cNvPr id="81" name="MH_Other_1">
            <a:extLst>
              <a:ext uri="{FF2B5EF4-FFF2-40B4-BE49-F238E27FC236}">
                <a16:creationId xmlns:a16="http://schemas.microsoft.com/office/drawing/2014/main" id="{B6512B9C-2E1F-4109-B088-CD6B7DB17BFB}"/>
              </a:ext>
            </a:extLst>
          </p:cNvPr>
          <p:cNvCxnSpPr>
            <a:cxnSpLocks/>
            <a:stCxn id="80" idx="0"/>
            <a:endCxn id="11" idx="2"/>
          </p:cNvCxnSpPr>
          <p:nvPr>
            <p:custDataLst>
              <p:tags r:id="rId10"/>
            </p:custDataLst>
          </p:nvPr>
        </p:nvCxnSpPr>
        <p:spPr>
          <a:xfrm flipV="1">
            <a:off x="2336650" y="3437589"/>
            <a:ext cx="0" cy="92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MH_Other_1">
            <a:extLst>
              <a:ext uri="{FF2B5EF4-FFF2-40B4-BE49-F238E27FC236}">
                <a16:creationId xmlns:a16="http://schemas.microsoft.com/office/drawing/2014/main" id="{14E93F36-374A-4B6F-82B1-05F8DB1964A4}"/>
              </a:ext>
            </a:extLst>
          </p:cNvPr>
          <p:cNvCxnSpPr>
            <a:cxnSpLocks/>
            <a:stCxn id="80" idx="0"/>
            <a:endCxn id="51" idx="2"/>
          </p:cNvCxnSpPr>
          <p:nvPr>
            <p:custDataLst>
              <p:tags r:id="rId11"/>
            </p:custDataLst>
          </p:nvPr>
        </p:nvCxnSpPr>
        <p:spPr>
          <a:xfrm flipV="1">
            <a:off x="2336650" y="3437589"/>
            <a:ext cx="1315310" cy="92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MH_Other_1">
            <a:extLst>
              <a:ext uri="{FF2B5EF4-FFF2-40B4-BE49-F238E27FC236}">
                <a16:creationId xmlns:a16="http://schemas.microsoft.com/office/drawing/2014/main" id="{10FD84AC-8741-4E1E-B717-4160E9951EC9}"/>
              </a:ext>
            </a:extLst>
          </p:cNvPr>
          <p:cNvCxnSpPr>
            <a:cxnSpLocks/>
            <a:stCxn id="98" idx="0"/>
            <a:endCxn id="88" idx="2"/>
          </p:cNvCxnSpPr>
          <p:nvPr>
            <p:custDataLst>
              <p:tags r:id="rId12"/>
            </p:custDataLst>
          </p:nvPr>
        </p:nvCxnSpPr>
        <p:spPr>
          <a:xfrm flipH="1" flipV="1">
            <a:off x="5127868" y="3437589"/>
            <a:ext cx="1511001" cy="92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MH_Title_1">
            <a:extLst>
              <a:ext uri="{FF2B5EF4-FFF2-40B4-BE49-F238E27FC236}">
                <a16:creationId xmlns:a16="http://schemas.microsoft.com/office/drawing/2014/main" id="{16392E39-E8AA-4CF1-8708-AE7FD003691C}"/>
              </a:ext>
            </a:extLst>
          </p:cNvPr>
          <p:cNvSpPr/>
          <p:nvPr>
            <p:custDataLst>
              <p:tags r:id="rId13"/>
            </p:custDataLst>
          </p:nvPr>
        </p:nvSpPr>
        <p:spPr>
          <a:xfrm>
            <a:off x="5724658" y="4367538"/>
            <a:ext cx="1828422" cy="346249"/>
          </a:xfrm>
          <a:prstGeom prst="rect">
            <a:avLst/>
          </a:prstGeom>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ctr">
              <a:defRPr/>
            </a:pPr>
            <a:r>
              <a:rPr lang="es-ES" altLang="zh-CN" sz="900" b="1">
                <a:solidFill>
                  <a:srgbClr val="C00000"/>
                </a:solidFill>
                <a:latin typeface="+mj-lt"/>
                <a:ea typeface="微软雅黑" panose="020B0503020204020204" pitchFamily="34" charset="-122"/>
              </a:rPr>
              <a:t>Aumento de la salida del módulo &amp; fiabilidad</a:t>
            </a:r>
          </a:p>
        </p:txBody>
      </p:sp>
      <p:cxnSp>
        <p:nvCxnSpPr>
          <p:cNvPr id="99" name="MH_Other_1">
            <a:extLst>
              <a:ext uri="{FF2B5EF4-FFF2-40B4-BE49-F238E27FC236}">
                <a16:creationId xmlns:a16="http://schemas.microsoft.com/office/drawing/2014/main" id="{1ED57BB8-DB57-4B74-A6B3-A68C0712317A}"/>
              </a:ext>
            </a:extLst>
          </p:cNvPr>
          <p:cNvCxnSpPr>
            <a:cxnSpLocks/>
            <a:stCxn id="98" idx="0"/>
            <a:endCxn id="42" idx="2"/>
          </p:cNvCxnSpPr>
          <p:nvPr>
            <p:custDataLst>
              <p:tags r:id="rId14"/>
            </p:custDataLst>
          </p:nvPr>
        </p:nvCxnSpPr>
        <p:spPr>
          <a:xfrm flipH="1" flipV="1">
            <a:off x="6631839" y="3444768"/>
            <a:ext cx="7030" cy="9227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MH_Other_1">
            <a:extLst>
              <a:ext uri="{FF2B5EF4-FFF2-40B4-BE49-F238E27FC236}">
                <a16:creationId xmlns:a16="http://schemas.microsoft.com/office/drawing/2014/main" id="{CD25D9E7-7AC3-4A71-A144-24533D66277E}"/>
              </a:ext>
            </a:extLst>
          </p:cNvPr>
          <p:cNvCxnSpPr>
            <a:cxnSpLocks/>
            <a:stCxn id="98" idx="0"/>
            <a:endCxn id="43" idx="2"/>
          </p:cNvCxnSpPr>
          <p:nvPr>
            <p:custDataLst>
              <p:tags r:id="rId15"/>
            </p:custDataLst>
          </p:nvPr>
        </p:nvCxnSpPr>
        <p:spPr>
          <a:xfrm flipV="1">
            <a:off x="6638869" y="3443044"/>
            <a:ext cx="1509270" cy="92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D9FA51F3-B94F-4830-902B-286F85336EA6}"/>
              </a:ext>
            </a:extLst>
          </p:cNvPr>
          <p:cNvSpPr txBox="1"/>
          <p:nvPr/>
        </p:nvSpPr>
        <p:spPr>
          <a:xfrm>
            <a:off x="1890111" y="3206757"/>
            <a:ext cx="893078" cy="230832"/>
          </a:xfrm>
          <a:prstGeom prst="rect">
            <a:avLst/>
          </a:prstGeom>
          <a:noFill/>
        </p:spPr>
        <p:txBody>
          <a:bodyPr wrap="square" rtlCol="0">
            <a:spAutoFit/>
          </a:bodyPr>
          <a:lstStyle/>
          <a:p>
            <a:pPr algn="ctr">
              <a:defRPr/>
            </a:pPr>
            <a:r>
              <a:rPr lang="en-US" altLang="zh-CN" sz="900" b="1">
                <a:solidFill>
                  <a:schemeClr val="tx1">
                    <a:lumMod val="85000"/>
                    <a:lumOff val="15000"/>
                  </a:schemeClr>
                </a:solidFill>
                <a:latin typeface="+mj-lt"/>
              </a:rPr>
              <a:t>CSAR</a:t>
            </a:r>
            <a:endParaRPr lang="zh-CN" altLang="en-US" sz="900" b="1">
              <a:solidFill>
                <a:schemeClr val="tx1">
                  <a:lumMod val="85000"/>
                  <a:lumOff val="15000"/>
                </a:schemeClr>
              </a:solidFill>
              <a:latin typeface="+mj-lt"/>
            </a:endParaRPr>
          </a:p>
        </p:txBody>
      </p:sp>
      <p:sp>
        <p:nvSpPr>
          <p:cNvPr id="4" name="Título 3">
            <a:extLst>
              <a:ext uri="{FF2B5EF4-FFF2-40B4-BE49-F238E27FC236}">
                <a16:creationId xmlns:a16="http://schemas.microsoft.com/office/drawing/2014/main" id="{50074C36-3E3C-4669-B4DE-7D3AD0DCE7C6}"/>
              </a:ext>
            </a:extLst>
          </p:cNvPr>
          <p:cNvSpPr>
            <a:spLocks noGrp="1"/>
          </p:cNvSpPr>
          <p:nvPr>
            <p:ph type="title"/>
          </p:nvPr>
        </p:nvSpPr>
        <p:spPr>
          <a:xfrm>
            <a:off x="539751" y="303611"/>
            <a:ext cx="5861049" cy="434261"/>
          </a:xfrm>
        </p:spPr>
        <p:txBody>
          <a:bodyPr/>
          <a:lstStyle/>
          <a:p>
            <a:r>
              <a:rPr lang="es-ES"/>
              <a:t>Mejoras del producto</a:t>
            </a:r>
            <a:br>
              <a:rPr lang="es-ES"/>
            </a:br>
            <a:br>
              <a:rPr lang="es-ES"/>
            </a:br>
            <a:endParaRPr lang="es-ES"/>
          </a:p>
        </p:txBody>
      </p:sp>
      <mc:AlternateContent xmlns:mc="http://schemas.openxmlformats.org/markup-compatibility/2006" xmlns:pslz="http://schemas.microsoft.com/office/powerpoint/2016/slidezoom">
        <mc:Choice Requires="pslz">
          <p:graphicFrame>
            <p:nvGraphicFramePr>
              <p:cNvPr id="5" name="Zoom de Slide 4">
                <a:extLst>
                  <a:ext uri="{FF2B5EF4-FFF2-40B4-BE49-F238E27FC236}">
                    <a16:creationId xmlns:a16="http://schemas.microsoft.com/office/drawing/2014/main" id="{5D1283D7-C3BD-48DA-897E-2AAB2DC38AAC}"/>
                  </a:ext>
                </a:extLst>
              </p:cNvPr>
              <p:cNvGraphicFramePr>
                <a:graphicFrameLocks noChangeAspect="1"/>
              </p:cNvGraphicFramePr>
              <p:nvPr>
                <p:extLst>
                  <p:ext uri="{D42A27DB-BD31-4B8C-83A1-F6EECF244321}">
                    <p14:modId xmlns:p14="http://schemas.microsoft.com/office/powerpoint/2010/main" val="2950490839"/>
                  </p:ext>
                </p:extLst>
              </p:nvPr>
            </p:nvGraphicFramePr>
            <p:xfrm>
              <a:off x="556133" y="2722619"/>
              <a:ext cx="914400" cy="514350"/>
            </p:xfrm>
            <a:graphic>
              <a:graphicData uri="http://schemas.microsoft.com/office/powerpoint/2016/slidezoom">
                <pslz:sldZm>
                  <pslz:sldZmObj sldId="1882" cId="3609155748">
                    <pslz:zmPr id="{2D7EB9BD-0F98-4D76-9E7B-1E1FDC68803A}" returnToParent="0" transitionDur="1000">
                      <p166:blipFill xmlns:p166="http://schemas.microsoft.com/office/powerpoint/2016/6/main">
                        <a:blip r:embed="rId18"/>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5" name="Zoom de Slide 4">
                <a:hlinkClick r:id="rId19" action="ppaction://hlinksldjump"/>
                <a:extLst>
                  <a:ext uri="{FF2B5EF4-FFF2-40B4-BE49-F238E27FC236}">
                    <a16:creationId xmlns:a16="http://schemas.microsoft.com/office/drawing/2014/main" id="{5D1283D7-C3BD-48DA-897E-2AAB2DC38AAC}"/>
                  </a:ext>
                </a:extLst>
              </p:cNvPr>
              <p:cNvPicPr>
                <a:picLocks noGrp="1" noRot="1" noChangeAspect="1" noMove="1" noResize="1" noEditPoints="1" noAdjustHandles="1" noChangeArrowheads="1" noChangeShapeType="1"/>
              </p:cNvPicPr>
              <p:nvPr/>
            </p:nvPicPr>
            <p:blipFill>
              <a:blip r:embed="rId20"/>
              <a:stretch>
                <a:fillRect/>
              </a:stretch>
            </p:blipFill>
            <p:spPr>
              <a:xfrm>
                <a:off x="556133" y="2722619"/>
                <a:ext cx="914400" cy="5143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Zoom de Slide 6">
                <a:extLst>
                  <a:ext uri="{FF2B5EF4-FFF2-40B4-BE49-F238E27FC236}">
                    <a16:creationId xmlns:a16="http://schemas.microsoft.com/office/drawing/2014/main" id="{678A556A-D034-464A-98A3-2D8B29D83637}"/>
                  </a:ext>
                </a:extLst>
              </p:cNvPr>
              <p:cNvGraphicFramePr>
                <a:graphicFrameLocks noChangeAspect="1"/>
              </p:cNvGraphicFramePr>
              <p:nvPr>
                <p:extLst>
                  <p:ext uri="{D42A27DB-BD31-4B8C-83A1-F6EECF244321}">
                    <p14:modId xmlns:p14="http://schemas.microsoft.com/office/powerpoint/2010/main" val="4051032706"/>
                  </p:ext>
                </p:extLst>
              </p:nvPr>
            </p:nvGraphicFramePr>
            <p:xfrm>
              <a:off x="1924570" y="2708101"/>
              <a:ext cx="914400" cy="514350"/>
            </p:xfrm>
            <a:graphic>
              <a:graphicData uri="http://schemas.microsoft.com/office/powerpoint/2016/slidezoom">
                <pslz:sldZm>
                  <pslz:sldZmObj sldId="6597" cId="196871925">
                    <pslz:zmPr id="{D925DA84-59F3-4DE5-9D47-1467225FF656}" returnToParent="0" transitionDur="1000">
                      <p166:blipFill xmlns:p166="http://schemas.microsoft.com/office/powerpoint/2016/6/main">
                        <a:blip r:embed="rId21"/>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7" name="Zoom de Slide 6">
                <a:hlinkClick r:id="rId22" action="ppaction://hlinksldjump"/>
                <a:extLst>
                  <a:ext uri="{FF2B5EF4-FFF2-40B4-BE49-F238E27FC236}">
                    <a16:creationId xmlns:a16="http://schemas.microsoft.com/office/drawing/2014/main" id="{678A556A-D034-464A-98A3-2D8B29D83637}"/>
                  </a:ext>
                </a:extLst>
              </p:cNvPr>
              <p:cNvPicPr>
                <a:picLocks noGrp="1" noRot="1" noChangeAspect="1" noMove="1" noResize="1" noEditPoints="1" noAdjustHandles="1" noChangeArrowheads="1" noChangeShapeType="1"/>
              </p:cNvPicPr>
              <p:nvPr/>
            </p:nvPicPr>
            <p:blipFill>
              <a:blip r:embed="rId23"/>
              <a:stretch>
                <a:fillRect/>
              </a:stretch>
            </p:blipFill>
            <p:spPr>
              <a:xfrm>
                <a:off x="1924570" y="2708101"/>
                <a:ext cx="914400" cy="5143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Zoom de Slide 9">
                <a:extLst>
                  <a:ext uri="{FF2B5EF4-FFF2-40B4-BE49-F238E27FC236}">
                    <a16:creationId xmlns:a16="http://schemas.microsoft.com/office/drawing/2014/main" id="{9E5372C6-7DE5-4FFD-8698-604800CC248C}"/>
                  </a:ext>
                </a:extLst>
              </p:cNvPr>
              <p:cNvGraphicFramePr>
                <a:graphicFrameLocks noChangeAspect="1"/>
              </p:cNvGraphicFramePr>
              <p:nvPr>
                <p:extLst>
                  <p:ext uri="{D42A27DB-BD31-4B8C-83A1-F6EECF244321}">
                    <p14:modId xmlns:p14="http://schemas.microsoft.com/office/powerpoint/2010/main" val="3487856046"/>
                  </p:ext>
                </p:extLst>
              </p:nvPr>
            </p:nvGraphicFramePr>
            <p:xfrm>
              <a:off x="3214302" y="2714925"/>
              <a:ext cx="914400" cy="514350"/>
            </p:xfrm>
            <a:graphic>
              <a:graphicData uri="http://schemas.microsoft.com/office/powerpoint/2016/slidezoom">
                <pslz:sldZm>
                  <pslz:sldZmObj sldId="1883" cId="1059774665">
                    <pslz:zmPr id="{3C867014-83D5-448F-832E-08152ACE7CD0}" transitionDur="1000">
                      <p166:blipFill xmlns:p166="http://schemas.microsoft.com/office/powerpoint/2016/6/main">
                        <a:blip r:embed="rId24"/>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10" name="Zoom de Slide 9">
                <a:hlinkClick r:id="rId25" action="ppaction://hlinksldjump"/>
                <a:extLst>
                  <a:ext uri="{FF2B5EF4-FFF2-40B4-BE49-F238E27FC236}">
                    <a16:creationId xmlns:a16="http://schemas.microsoft.com/office/drawing/2014/main" id="{9E5372C6-7DE5-4FFD-8698-604800CC248C}"/>
                  </a:ext>
                </a:extLst>
              </p:cNvPr>
              <p:cNvPicPr>
                <a:picLocks noGrp="1" noRot="1" noChangeAspect="1" noMove="1" noResize="1" noEditPoints="1" noAdjustHandles="1" noChangeArrowheads="1" noChangeShapeType="1"/>
              </p:cNvPicPr>
              <p:nvPr/>
            </p:nvPicPr>
            <p:blipFill>
              <a:blip r:embed="rId26"/>
              <a:stretch>
                <a:fillRect/>
              </a:stretch>
            </p:blipFill>
            <p:spPr>
              <a:xfrm>
                <a:off x="3214302" y="2714925"/>
                <a:ext cx="914400" cy="5143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4" name="Zoom de Slide 13">
                <a:extLst>
                  <a:ext uri="{FF2B5EF4-FFF2-40B4-BE49-F238E27FC236}">
                    <a16:creationId xmlns:a16="http://schemas.microsoft.com/office/drawing/2014/main" id="{9FE5A357-BCBB-4AA3-AA7C-81C196C9855B}"/>
                  </a:ext>
                </a:extLst>
              </p:cNvPr>
              <p:cNvGraphicFramePr>
                <a:graphicFrameLocks noChangeAspect="1"/>
              </p:cNvGraphicFramePr>
              <p:nvPr>
                <p:extLst>
                  <p:ext uri="{D42A27DB-BD31-4B8C-83A1-F6EECF244321}">
                    <p14:modId xmlns:p14="http://schemas.microsoft.com/office/powerpoint/2010/main" val="21958994"/>
                  </p:ext>
                </p:extLst>
              </p:nvPr>
            </p:nvGraphicFramePr>
            <p:xfrm>
              <a:off x="4672912" y="2697862"/>
              <a:ext cx="914400" cy="514350"/>
            </p:xfrm>
            <a:graphic>
              <a:graphicData uri="http://schemas.microsoft.com/office/powerpoint/2016/slidezoom">
                <pslz:sldZm>
                  <pslz:sldZmObj sldId="6598" cId="2648327704">
                    <pslz:zmPr id="{EC41E914-A2B8-44A7-BA06-BC30779D670D}" returnToParent="0" transitionDur="1000">
                      <p166:blipFill xmlns:p166="http://schemas.microsoft.com/office/powerpoint/2016/6/main">
                        <a:blip r:embed="rId27"/>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14" name="Zoom de Slide 13">
                <a:hlinkClick r:id="rId28" action="ppaction://hlinksldjump"/>
                <a:extLst>
                  <a:ext uri="{FF2B5EF4-FFF2-40B4-BE49-F238E27FC236}">
                    <a16:creationId xmlns:a16="http://schemas.microsoft.com/office/drawing/2014/main" id="{9FE5A357-BCBB-4AA3-AA7C-81C196C9855B}"/>
                  </a:ext>
                </a:extLst>
              </p:cNvPr>
              <p:cNvPicPr>
                <a:picLocks noGrp="1" noRot="1" noChangeAspect="1" noMove="1" noResize="1" noEditPoints="1" noAdjustHandles="1" noChangeArrowheads="1" noChangeShapeType="1"/>
              </p:cNvPicPr>
              <p:nvPr/>
            </p:nvPicPr>
            <p:blipFill>
              <a:blip r:embed="rId29"/>
              <a:stretch>
                <a:fillRect/>
              </a:stretch>
            </p:blipFill>
            <p:spPr>
              <a:xfrm>
                <a:off x="4672912" y="2697862"/>
                <a:ext cx="914400" cy="5143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8" name="Zoom de Slide 17">
                <a:extLst>
                  <a:ext uri="{FF2B5EF4-FFF2-40B4-BE49-F238E27FC236}">
                    <a16:creationId xmlns:a16="http://schemas.microsoft.com/office/drawing/2014/main" id="{5ED1042C-5B6C-424A-B92D-99A92FDE4C69}"/>
                  </a:ext>
                </a:extLst>
              </p:cNvPr>
              <p:cNvGraphicFramePr>
                <a:graphicFrameLocks noChangeAspect="1"/>
              </p:cNvGraphicFramePr>
              <p:nvPr>
                <p:extLst>
                  <p:ext uri="{D42A27DB-BD31-4B8C-83A1-F6EECF244321}">
                    <p14:modId xmlns:p14="http://schemas.microsoft.com/office/powerpoint/2010/main" val="2437188102"/>
                  </p:ext>
                </p:extLst>
              </p:nvPr>
            </p:nvGraphicFramePr>
            <p:xfrm>
              <a:off x="6185207" y="2722619"/>
              <a:ext cx="914400" cy="514350"/>
            </p:xfrm>
            <a:graphic>
              <a:graphicData uri="http://schemas.microsoft.com/office/powerpoint/2016/slidezoom">
                <pslz:sldZm>
                  <pslz:sldZmObj sldId="6599" cId="1092547836">
                    <pslz:zmPr id="{E3010179-FECE-426D-87DB-6091C87958DD}" returnToParent="0" transitionDur="1000">
                      <p166:blipFill xmlns:p166="http://schemas.microsoft.com/office/powerpoint/2016/6/main">
                        <a:blip r:embed="rId30"/>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18" name="Zoom de Slide 17">
                <a:hlinkClick r:id="rId31" action="ppaction://hlinksldjump"/>
                <a:extLst>
                  <a:ext uri="{FF2B5EF4-FFF2-40B4-BE49-F238E27FC236}">
                    <a16:creationId xmlns:a16="http://schemas.microsoft.com/office/drawing/2014/main" id="{5ED1042C-5B6C-424A-B92D-99A92FDE4C69}"/>
                  </a:ext>
                </a:extLst>
              </p:cNvPr>
              <p:cNvPicPr>
                <a:picLocks noGrp="1" noRot="1" noChangeAspect="1" noMove="1" noResize="1" noEditPoints="1" noAdjustHandles="1" noChangeArrowheads="1" noChangeShapeType="1"/>
              </p:cNvPicPr>
              <p:nvPr/>
            </p:nvPicPr>
            <p:blipFill>
              <a:blip r:embed="rId32"/>
              <a:stretch>
                <a:fillRect/>
              </a:stretch>
            </p:blipFill>
            <p:spPr>
              <a:xfrm>
                <a:off x="6185207" y="2722619"/>
                <a:ext cx="914400" cy="5143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1" name="Zoom de Slide 20">
                <a:extLst>
                  <a:ext uri="{FF2B5EF4-FFF2-40B4-BE49-F238E27FC236}">
                    <a16:creationId xmlns:a16="http://schemas.microsoft.com/office/drawing/2014/main" id="{0121EF48-FECA-4DEB-A94A-A818C2A408D6}"/>
                  </a:ext>
                </a:extLst>
              </p:cNvPr>
              <p:cNvGraphicFramePr>
                <a:graphicFrameLocks noChangeAspect="1"/>
              </p:cNvGraphicFramePr>
              <p:nvPr>
                <p:extLst>
                  <p:ext uri="{D42A27DB-BD31-4B8C-83A1-F6EECF244321}">
                    <p14:modId xmlns:p14="http://schemas.microsoft.com/office/powerpoint/2010/main" val="3633950698"/>
                  </p:ext>
                </p:extLst>
              </p:nvPr>
            </p:nvGraphicFramePr>
            <p:xfrm>
              <a:off x="7676366" y="2714925"/>
              <a:ext cx="914400" cy="514350"/>
            </p:xfrm>
            <a:graphic>
              <a:graphicData uri="http://schemas.microsoft.com/office/powerpoint/2016/slidezoom">
                <pslz:sldZm>
                  <pslz:sldZmObj sldId="6600" cId="3843678755">
                    <pslz:zmPr id="{35AA39E5-4828-4350-B1F1-5D9B4EE9DACE}" returnToParent="0" transitionDur="1000">
                      <p166:blipFill xmlns:p166="http://schemas.microsoft.com/office/powerpoint/2016/6/main">
                        <a:blip r:embed="rId33"/>
                        <a:stretch>
                          <a:fillRect/>
                        </a:stretch>
                      </p166:blipFill>
                      <p166:spPr xmlns:p166="http://schemas.microsoft.com/office/powerpoint/2016/6/main">
                        <a:xfrm>
                          <a:off x="0" y="0"/>
                          <a:ext cx="914400" cy="514350"/>
                        </a:xfrm>
                        <a:prstGeom prst="rect">
                          <a:avLst/>
                        </a:prstGeom>
                        <a:ln w="3175">
                          <a:solidFill>
                            <a:prstClr val="ltGray"/>
                          </a:solidFill>
                        </a:ln>
                      </p166:spPr>
                    </pslz:zmPr>
                  </pslz:sldZmObj>
                </pslz:sldZm>
              </a:graphicData>
            </a:graphic>
          </p:graphicFrame>
        </mc:Choice>
        <mc:Fallback xmlns="">
          <p:pic>
            <p:nvPicPr>
              <p:cNvPr id="21" name="Zoom de Slide 20">
                <a:hlinkClick r:id="rId34" action="ppaction://hlinksldjump"/>
                <a:extLst>
                  <a:ext uri="{FF2B5EF4-FFF2-40B4-BE49-F238E27FC236}">
                    <a16:creationId xmlns:a16="http://schemas.microsoft.com/office/drawing/2014/main" id="{0121EF48-FECA-4DEB-A94A-A818C2A408D6}"/>
                  </a:ext>
                </a:extLst>
              </p:cNvPr>
              <p:cNvPicPr>
                <a:picLocks noGrp="1" noRot="1" noChangeAspect="1" noMove="1" noResize="1" noEditPoints="1" noAdjustHandles="1" noChangeArrowheads="1" noChangeShapeType="1"/>
              </p:cNvPicPr>
              <p:nvPr/>
            </p:nvPicPr>
            <p:blipFill>
              <a:blip r:embed="rId35"/>
              <a:stretch>
                <a:fillRect/>
              </a:stretch>
            </p:blipFill>
            <p:spPr>
              <a:xfrm>
                <a:off x="7676366" y="2714925"/>
                <a:ext cx="914400" cy="514350"/>
              </a:xfrm>
              <a:prstGeom prst="rect">
                <a:avLst/>
              </a:prstGeom>
              <a:ln w="3175">
                <a:solidFill>
                  <a:prstClr val="ltGray"/>
                </a:solidFill>
              </a:ln>
            </p:spPr>
          </p:pic>
        </mc:Fallback>
      </mc:AlternateContent>
    </p:spTree>
    <p:extLst>
      <p:ext uri="{BB962C8B-B14F-4D97-AF65-F5344CB8AC3E}">
        <p14:creationId xmlns:p14="http://schemas.microsoft.com/office/powerpoint/2010/main" val="420098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Conclusión</a:t>
            </a:r>
            <a:endParaRPr lang="es-ES"/>
          </a:p>
        </p:txBody>
      </p:sp>
      <p:sp>
        <p:nvSpPr>
          <p:cNvPr id="4" name="Espaço Reservado para Conteúdo 3">
            <a:extLst>
              <a:ext uri="{FF2B5EF4-FFF2-40B4-BE49-F238E27FC236}">
                <a16:creationId xmlns:a16="http://schemas.microsoft.com/office/drawing/2014/main" id="{2790DD60-1AFD-431A-8659-F1762B08E314}"/>
              </a:ext>
            </a:extLst>
          </p:cNvPr>
          <p:cNvSpPr>
            <a:spLocks noGrp="1"/>
          </p:cNvSpPr>
          <p:nvPr>
            <p:ph sz="half" idx="1"/>
          </p:nvPr>
        </p:nvSpPr>
        <p:spPr/>
        <p:txBody>
          <a:bodyPr/>
          <a:lstStyle/>
          <a:p>
            <a:pPr algn="just"/>
            <a:r>
              <a:rPr lang="es-ES"/>
              <a:t>Garantizar las protecciones del inversor:</a:t>
            </a:r>
          </a:p>
          <a:p>
            <a:pPr marL="0" lvl="2" indent="0" algn="just">
              <a:buNone/>
            </a:pPr>
            <a:endParaRPr lang="es-ES"/>
          </a:p>
          <a:p>
            <a:pPr marL="228600" lvl="2" indent="-228600" algn="just">
              <a:buFont typeface="+mj-lt"/>
              <a:buAutoNum type="arabicPeriod"/>
            </a:pPr>
            <a:r>
              <a:rPr lang="es-ES"/>
              <a:t>Máximo 18 módulos en serie por entrada</a:t>
            </a:r>
          </a:p>
          <a:p>
            <a:pPr marL="228600" lvl="2" indent="-228600" algn="just">
              <a:buFont typeface="+mj-lt"/>
              <a:buAutoNum type="arabicPeriod"/>
            </a:pPr>
            <a:endParaRPr lang="es-ES"/>
          </a:p>
          <a:p>
            <a:pPr marL="228600" lvl="2" indent="-228600" algn="just">
              <a:buFont typeface="+mj-lt"/>
              <a:buAutoNum type="arabicPeriod"/>
            </a:pPr>
            <a:r>
              <a:rPr lang="es-ES"/>
              <a:t>Cada MPPT soporta 02 filas de módulos, pudiendo ser utilizada apenas 01 entrada</a:t>
            </a:r>
          </a:p>
          <a:p>
            <a:pPr marL="228600" lvl="2" indent="-228600" algn="just">
              <a:buFont typeface="+mj-lt"/>
              <a:buAutoNum type="arabicPeriod"/>
            </a:pPr>
            <a:endParaRPr lang="es-ES"/>
          </a:p>
          <a:p>
            <a:pPr marL="228600" lvl="2" indent="-228600" algn="just">
              <a:buFont typeface="+mj-lt"/>
              <a:buAutoNum type="arabicPeriod"/>
            </a:pPr>
            <a:r>
              <a:rPr lang="es-ES"/>
              <a:t>En total el inversor soporta 288 módulos de 485Wp</a:t>
            </a:r>
          </a:p>
          <a:p>
            <a:pPr algn="just"/>
            <a:endParaRPr lang="es-ES"/>
          </a:p>
          <a:p>
            <a:pPr algn="just"/>
            <a:r>
              <a:rPr lang="es-ES"/>
              <a:t>Para optimizar la producción del inversor:</a:t>
            </a:r>
          </a:p>
          <a:p>
            <a:pPr algn="just"/>
            <a:endParaRPr lang="es-ES"/>
          </a:p>
          <a:p>
            <a:pPr marL="228600" lvl="1" indent="-228600" algn="just">
              <a:buFont typeface="+mj-lt"/>
              <a:buAutoNum type="arabicPeriod" startAt="4"/>
            </a:pPr>
            <a:r>
              <a:rPr lang="es-ES"/>
              <a:t>Como mínimo 05 módulos en serie para que el inversor inicie la producción (inicio del día)</a:t>
            </a:r>
          </a:p>
          <a:p>
            <a:pPr marL="228600" lvl="1" indent="-228600" algn="just">
              <a:buFont typeface="+mj-lt"/>
              <a:buAutoNum type="arabicPeriod" startAt="4"/>
            </a:pPr>
            <a:endParaRPr lang="es-ES"/>
          </a:p>
          <a:p>
            <a:pPr marL="228600" lvl="1" indent="-228600" algn="just">
              <a:buFont typeface="+mj-lt"/>
              <a:buAutoNum type="arabicPeriod" startAt="4"/>
            </a:pPr>
            <a:r>
              <a:rPr lang="es-ES"/>
              <a:t>Entre 04 y 22 módulos el inversor garantiza el funcionamiento en el punto de máxima potencia (MPPT)</a:t>
            </a:r>
          </a:p>
          <a:p>
            <a:endParaRPr lang="es-ES"/>
          </a:p>
        </p:txBody>
      </p:sp>
      <p:sp>
        <p:nvSpPr>
          <p:cNvPr id="5" name="Espaço Reservado para Conteúdo 4">
            <a:extLst>
              <a:ext uri="{FF2B5EF4-FFF2-40B4-BE49-F238E27FC236}">
                <a16:creationId xmlns:a16="http://schemas.microsoft.com/office/drawing/2014/main" id="{734473A3-3ADE-4544-B81A-701476E85D28}"/>
              </a:ext>
            </a:extLst>
          </p:cNvPr>
          <p:cNvSpPr>
            <a:spLocks noGrp="1"/>
          </p:cNvSpPr>
          <p:nvPr>
            <p:ph sz="half" idx="2"/>
          </p:nvPr>
        </p:nvSpPr>
        <p:spPr/>
        <p:txBody>
          <a:bodyPr/>
          <a:lstStyle/>
          <a:p>
            <a:r>
              <a:rPr lang="es-ES"/>
              <a:t>Distribución de los módulos, CS3Y-485MS:</a:t>
            </a:r>
          </a:p>
          <a:p>
            <a:endParaRPr lang="es-ES"/>
          </a:p>
          <a:p>
            <a:pPr lvl="1"/>
            <a:r>
              <a:rPr lang="es-ES"/>
              <a:t>Entrada 01-18, MPPT 01-09: 16 módulos</a:t>
            </a:r>
          </a:p>
          <a:p>
            <a:pPr lvl="1"/>
            <a:endParaRPr lang="es-ES"/>
          </a:p>
          <a:p>
            <a:pPr lvl="1"/>
            <a:endParaRPr lang="es-ES"/>
          </a:p>
          <a:p>
            <a:pPr lvl="1"/>
            <a:endParaRPr lang="es-ES"/>
          </a:p>
        </p:txBody>
      </p:sp>
    </p:spTree>
    <p:extLst>
      <p:ext uri="{BB962C8B-B14F-4D97-AF65-F5344CB8AC3E}">
        <p14:creationId xmlns:p14="http://schemas.microsoft.com/office/powerpoint/2010/main" val="293007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08047-A509-4B29-B35A-27EE039F45D6}"/>
              </a:ext>
            </a:extLst>
          </p:cNvPr>
          <p:cNvSpPr>
            <a:spLocks noGrp="1"/>
          </p:cNvSpPr>
          <p:nvPr>
            <p:ph type="title"/>
          </p:nvPr>
        </p:nvSpPr>
        <p:spPr/>
        <p:txBody>
          <a:bodyPr/>
          <a:lstStyle/>
          <a:p>
            <a:r>
              <a:rPr lang="es-ES"/>
              <a:t>Dimensionamiento</a:t>
            </a:r>
            <a:br>
              <a:rPr lang="es-ES"/>
            </a:br>
            <a:r>
              <a:rPr lang="es-ES" sz="1400"/>
              <a:t>Stringbox</a:t>
            </a:r>
            <a:endParaRPr lang="es-ES"/>
          </a:p>
        </p:txBody>
      </p:sp>
      <p:pic>
        <p:nvPicPr>
          <p:cNvPr id="4" name="Imagem 3">
            <a:extLst>
              <a:ext uri="{FF2B5EF4-FFF2-40B4-BE49-F238E27FC236}">
                <a16:creationId xmlns:a16="http://schemas.microsoft.com/office/drawing/2014/main" id="{D756F1C0-1B0D-45C2-A4DC-C2C49DC00B4E}"/>
              </a:ext>
            </a:extLst>
          </p:cNvPr>
          <p:cNvPicPr>
            <a:picLocks noChangeAspect="1"/>
          </p:cNvPicPr>
          <p:nvPr/>
        </p:nvPicPr>
        <p:blipFill>
          <a:blip r:embed="rId3"/>
          <a:stretch>
            <a:fillRect/>
          </a:stretch>
        </p:blipFill>
        <p:spPr>
          <a:xfrm>
            <a:off x="539751" y="1084008"/>
            <a:ext cx="8065008" cy="1777289"/>
          </a:xfrm>
          <a:prstGeom prst="rect">
            <a:avLst/>
          </a:prstGeom>
          <a:ln>
            <a:solidFill>
              <a:srgbClr val="C00000"/>
            </a:solidFill>
          </a:ln>
        </p:spPr>
      </p:pic>
      <p:sp>
        <p:nvSpPr>
          <p:cNvPr id="7" name="Espaço Reservado para Conteúdo 6">
            <a:extLst>
              <a:ext uri="{FF2B5EF4-FFF2-40B4-BE49-F238E27FC236}">
                <a16:creationId xmlns:a16="http://schemas.microsoft.com/office/drawing/2014/main" id="{E29A168A-380C-400E-A2B8-70DE8D18CAD6}"/>
              </a:ext>
            </a:extLst>
          </p:cNvPr>
          <p:cNvSpPr txBox="1">
            <a:spLocks/>
          </p:cNvSpPr>
          <p:nvPr/>
        </p:nvSpPr>
        <p:spPr>
          <a:xfrm>
            <a:off x="457200" y="2993734"/>
            <a:ext cx="4565959" cy="1344217"/>
          </a:xfrm>
          <a:prstGeom prst="rect">
            <a:avLst/>
          </a:prstGeom>
        </p:spPr>
        <p:txBody>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r>
              <a:rPr lang="es-ES" b="1"/>
              <a:t>La stringbox representa ≈ 4% del </a:t>
            </a:r>
            <a:r>
              <a:rPr lang="es-ES" b="1" err="1"/>
              <a:t>custe</a:t>
            </a:r>
            <a:r>
              <a:rPr lang="es-ES" b="1"/>
              <a:t> del kit</a:t>
            </a:r>
          </a:p>
          <a:p>
            <a:pPr lvl="1"/>
            <a:endParaRPr lang="es-ES" b="1"/>
          </a:p>
          <a:p>
            <a:pPr lvl="1"/>
            <a:r>
              <a:rPr lang="es-ES" b="1"/>
              <a:t>Reducción del coste en la compra de los equipos </a:t>
            </a:r>
            <a:r>
              <a:rPr lang="es-ES"/>
              <a:t>(1 x 75 kW vs 2 x 36 kW vs 3 x 25 kW)</a:t>
            </a:r>
          </a:p>
          <a:p>
            <a:pPr lvl="1"/>
            <a:endParaRPr lang="es-ES"/>
          </a:p>
          <a:p>
            <a:pPr lvl="1"/>
            <a:r>
              <a:rPr lang="es-ES" b="1"/>
              <a:t>Tiempo de instalación menor</a:t>
            </a:r>
          </a:p>
          <a:p>
            <a:pPr lvl="1"/>
            <a:endParaRPr lang="es-ES"/>
          </a:p>
          <a:p>
            <a:pPr lvl="1"/>
            <a:endParaRPr lang="es-ES"/>
          </a:p>
        </p:txBody>
      </p:sp>
      <p:graphicFrame>
        <p:nvGraphicFramePr>
          <p:cNvPr id="6" name="Tabela 12">
            <a:extLst>
              <a:ext uri="{FF2B5EF4-FFF2-40B4-BE49-F238E27FC236}">
                <a16:creationId xmlns:a16="http://schemas.microsoft.com/office/drawing/2014/main" id="{72E21F68-E4EC-40DD-8B00-E08CA205E98E}"/>
              </a:ext>
            </a:extLst>
          </p:cNvPr>
          <p:cNvGraphicFramePr>
            <a:graphicFrameLocks noGrp="1"/>
          </p:cNvGraphicFramePr>
          <p:nvPr>
            <p:extLst>
              <p:ext uri="{D42A27DB-BD31-4B8C-83A1-F6EECF244321}">
                <p14:modId xmlns:p14="http://schemas.microsoft.com/office/powerpoint/2010/main" val="2697021708"/>
              </p:ext>
            </p:extLst>
          </p:nvPr>
        </p:nvGraphicFramePr>
        <p:xfrm>
          <a:off x="5190067" y="3333749"/>
          <a:ext cx="3414382" cy="1198195"/>
        </p:xfrm>
        <a:graphic>
          <a:graphicData uri="http://schemas.openxmlformats.org/drawingml/2006/table">
            <a:tbl>
              <a:tblPr firstRow="1" bandRow="1">
                <a:tableStyleId>{93296810-A885-4BE3-A3E7-6D5BEEA58F35}</a:tableStyleId>
              </a:tblPr>
              <a:tblGrid>
                <a:gridCol w="1024315">
                  <a:extLst>
                    <a:ext uri="{9D8B030D-6E8A-4147-A177-3AD203B41FA5}">
                      <a16:colId xmlns:a16="http://schemas.microsoft.com/office/drawing/2014/main" val="2077216788"/>
                    </a:ext>
                  </a:extLst>
                </a:gridCol>
                <a:gridCol w="2390067">
                  <a:extLst>
                    <a:ext uri="{9D8B030D-6E8A-4147-A177-3AD203B41FA5}">
                      <a16:colId xmlns:a16="http://schemas.microsoft.com/office/drawing/2014/main" val="4005805416"/>
                    </a:ext>
                  </a:extLst>
                </a:gridCol>
              </a:tblGrid>
              <a:tr h="240543">
                <a:tc>
                  <a:txBody>
                    <a:bodyPr/>
                    <a:lstStyle/>
                    <a:p>
                      <a:pPr algn="ctr"/>
                      <a:endParaRPr lang="es-ES" sz="1100" noProof="0"/>
                    </a:p>
                  </a:txBody>
                  <a:tcPr/>
                </a:tc>
                <a:tc>
                  <a:txBody>
                    <a:bodyPr/>
                    <a:lstStyle/>
                    <a:p>
                      <a:pPr algn="ctr"/>
                      <a:r>
                        <a:rPr lang="es-ES" sz="1100" noProof="0"/>
                        <a:t>Necesario?</a:t>
                      </a:r>
                    </a:p>
                  </a:txBody>
                  <a:tcPr/>
                </a:tc>
                <a:extLst>
                  <a:ext uri="{0D108BD9-81ED-4DB2-BD59-A6C34878D82A}">
                    <a16:rowId xmlns:a16="http://schemas.microsoft.com/office/drawing/2014/main" val="880358387"/>
                  </a:ext>
                </a:extLst>
              </a:tr>
              <a:tr h="283846">
                <a:tc>
                  <a:txBody>
                    <a:bodyPr/>
                    <a:lstStyle/>
                    <a:p>
                      <a:pPr algn="ctr"/>
                      <a:r>
                        <a:rPr lang="es-ES" sz="1100" noProof="0"/>
                        <a:t>Llave Secc.</a:t>
                      </a:r>
                    </a:p>
                  </a:txBody>
                  <a:tcPr/>
                </a:tc>
                <a:tc>
                  <a:txBody>
                    <a:bodyPr/>
                    <a:lstStyle/>
                    <a:p>
                      <a:pPr algn="ctr"/>
                      <a:r>
                        <a:rPr lang="es-ES" sz="1100" noProof="0"/>
                        <a:t>Sí (incluida)</a:t>
                      </a:r>
                    </a:p>
                  </a:txBody>
                  <a:tcPr/>
                </a:tc>
                <a:extLst>
                  <a:ext uri="{0D108BD9-81ED-4DB2-BD59-A6C34878D82A}">
                    <a16:rowId xmlns:a16="http://schemas.microsoft.com/office/drawing/2014/main" val="3908995293"/>
                  </a:ext>
                </a:extLst>
              </a:tr>
              <a:tr h="240543">
                <a:tc>
                  <a:txBody>
                    <a:bodyPr/>
                    <a:lstStyle/>
                    <a:p>
                      <a:pPr algn="ctr"/>
                      <a:r>
                        <a:rPr lang="es-ES" sz="1100" noProof="0"/>
                        <a:t>Fusible</a:t>
                      </a:r>
                    </a:p>
                  </a:txBody>
                  <a:tcPr/>
                </a:tc>
                <a:tc>
                  <a:txBody>
                    <a:bodyPr/>
                    <a:lstStyle/>
                    <a:p>
                      <a:pPr algn="ctr"/>
                      <a:r>
                        <a:rPr lang="es-ES" sz="1100" noProof="0"/>
                        <a:t>No</a:t>
                      </a:r>
                    </a:p>
                  </a:txBody>
                  <a:tcPr/>
                </a:tc>
                <a:extLst>
                  <a:ext uri="{0D108BD9-81ED-4DB2-BD59-A6C34878D82A}">
                    <a16:rowId xmlns:a16="http://schemas.microsoft.com/office/drawing/2014/main" val="1762449171"/>
                  </a:ext>
                </a:extLst>
              </a:tr>
              <a:tr h="396189">
                <a:tc>
                  <a:txBody>
                    <a:bodyPr/>
                    <a:lstStyle/>
                    <a:p>
                      <a:pPr algn="ctr"/>
                      <a:r>
                        <a:rPr lang="es-ES" sz="1100" noProof="0"/>
                        <a:t>DPS CC</a:t>
                      </a:r>
                    </a:p>
                  </a:txBody>
                  <a:tcPr/>
                </a:tc>
                <a:tc>
                  <a:txBody>
                    <a:bodyPr/>
                    <a:lstStyle/>
                    <a:p>
                      <a:pPr algn="ctr"/>
                      <a:r>
                        <a:rPr lang="es-ES" sz="1100" noProof="0"/>
                        <a:t>Sí (incluida)</a:t>
                      </a:r>
                    </a:p>
                  </a:txBody>
                  <a:tcPr/>
                </a:tc>
                <a:extLst>
                  <a:ext uri="{0D108BD9-81ED-4DB2-BD59-A6C34878D82A}">
                    <a16:rowId xmlns:a16="http://schemas.microsoft.com/office/drawing/2014/main" val="2182799838"/>
                  </a:ext>
                </a:extLst>
              </a:tr>
            </a:tbl>
          </a:graphicData>
        </a:graphic>
      </p:graphicFrame>
    </p:spTree>
    <p:extLst>
      <p:ext uri="{BB962C8B-B14F-4D97-AF65-F5344CB8AC3E}">
        <p14:creationId xmlns:p14="http://schemas.microsoft.com/office/powerpoint/2010/main" val="3627358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id="{83003662-DB62-41E2-9ADD-7B3D1B7095FA}"/>
              </a:ext>
            </a:extLst>
          </p:cNvPr>
          <p:cNvGrpSpPr/>
          <p:nvPr/>
        </p:nvGrpSpPr>
        <p:grpSpPr>
          <a:xfrm>
            <a:off x="1524000" y="1270339"/>
            <a:ext cx="4158314" cy="1721945"/>
            <a:chOff x="1547812" y="1522654"/>
            <a:chExt cx="4158314" cy="1721945"/>
          </a:xfrm>
        </p:grpSpPr>
        <p:sp>
          <p:nvSpPr>
            <p:cNvPr id="5" name="Richtungspfeil 20"/>
            <p:cNvSpPr>
              <a:spLocks noChangeArrowheads="1"/>
            </p:cNvSpPr>
            <p:nvPr/>
          </p:nvSpPr>
          <p:spPr bwMode="gray">
            <a:xfrm>
              <a:off x="1547812" y="1522654"/>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pPr>
                <a:defRPr/>
              </a:pPr>
              <a:r>
                <a:rPr lang="es-ES" sz="1200">
                  <a:solidFill>
                    <a:schemeClr val="bg1"/>
                  </a:solidFill>
                  <a:latin typeface="Noto Sans"/>
                  <a:ea typeface="ＭＳ Ｐゴシック" charset="0"/>
                  <a:cs typeface="Noto Sans" charset="0"/>
                </a:rPr>
                <a:t>Portfolio - Módulos</a:t>
              </a:r>
            </a:p>
          </p:txBody>
        </p:sp>
        <p:sp>
          <p:nvSpPr>
            <p:cNvPr id="7" name="Richtungspfeil 7"/>
            <p:cNvSpPr>
              <a:spLocks noChangeArrowheads="1"/>
            </p:cNvSpPr>
            <p:nvPr/>
          </p:nvSpPr>
          <p:spPr bwMode="gray">
            <a:xfrm>
              <a:off x="1547812" y="1958723"/>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Portfolio - Inversores</a:t>
              </a:r>
            </a:p>
          </p:txBody>
        </p:sp>
        <p:sp>
          <p:nvSpPr>
            <p:cNvPr id="4" name="Richtungspfeil 7">
              <a:extLst>
                <a:ext uri="{FF2B5EF4-FFF2-40B4-BE49-F238E27FC236}">
                  <a16:creationId xmlns:a16="http://schemas.microsoft.com/office/drawing/2014/main" id="{A17D783C-B4EB-4F52-A704-D3F15322ECC2}"/>
                </a:ext>
              </a:extLst>
            </p:cNvPr>
            <p:cNvSpPr>
              <a:spLocks noChangeArrowheads="1"/>
            </p:cNvSpPr>
            <p:nvPr/>
          </p:nvSpPr>
          <p:spPr bwMode="gray">
            <a:xfrm>
              <a:off x="1547812" y="2399161"/>
              <a:ext cx="4158314" cy="405000"/>
            </a:xfrm>
            <a:prstGeom prst="homePlate">
              <a:avLst>
                <a:gd name="adj" fmla="val 49986"/>
              </a:avLst>
            </a:prstGeom>
            <a:solidFill>
              <a:schemeClr val="accent2">
                <a:lumMod val="60000"/>
                <a:lumOff val="4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Dimensionamiento &amp; Optimización</a:t>
              </a:r>
            </a:p>
          </p:txBody>
        </p:sp>
        <p:sp>
          <p:nvSpPr>
            <p:cNvPr id="10" name="Richtungspfeil 7">
              <a:extLst>
                <a:ext uri="{FF2B5EF4-FFF2-40B4-BE49-F238E27FC236}">
                  <a16:creationId xmlns:a16="http://schemas.microsoft.com/office/drawing/2014/main" id="{43F0A9A2-5C48-4892-9FAF-86F74FDB7B6A}"/>
                </a:ext>
              </a:extLst>
            </p:cNvPr>
            <p:cNvSpPr>
              <a:spLocks noChangeArrowheads="1"/>
            </p:cNvSpPr>
            <p:nvPr/>
          </p:nvSpPr>
          <p:spPr bwMode="gray">
            <a:xfrm>
              <a:off x="1547812" y="2839599"/>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Conclusiones</a:t>
              </a:r>
            </a:p>
          </p:txBody>
        </p:sp>
      </p:grpSp>
      <p:sp>
        <p:nvSpPr>
          <p:cNvPr id="11" name="Titel 5">
            <a:extLst>
              <a:ext uri="{FF2B5EF4-FFF2-40B4-BE49-F238E27FC236}">
                <a16:creationId xmlns:a16="http://schemas.microsoft.com/office/drawing/2014/main" id="{93D26C59-2D5E-4942-9D7C-EEB81CDE3491}"/>
              </a:ext>
            </a:extLst>
          </p:cNvPr>
          <p:cNvSpPr>
            <a:spLocks noGrp="1"/>
          </p:cNvSpPr>
          <p:nvPr>
            <p:ph type="title"/>
          </p:nvPr>
        </p:nvSpPr>
        <p:spPr bwMode="gray">
          <a:xfrm>
            <a:off x="359533" y="303611"/>
            <a:ext cx="5965067" cy="647960"/>
          </a:xfrm>
        </p:spPr>
        <p:txBody>
          <a:bodyPr/>
          <a:lstStyle/>
          <a:p>
            <a:r>
              <a:rPr lang="es-ES"/>
              <a:t>Contenido</a:t>
            </a:r>
            <a:endParaRPr lang="pt-BR"/>
          </a:p>
        </p:txBody>
      </p:sp>
    </p:spTree>
    <p:extLst>
      <p:ext uri="{BB962C8B-B14F-4D97-AF65-F5344CB8AC3E}">
        <p14:creationId xmlns:p14="http://schemas.microsoft.com/office/powerpoint/2010/main" val="41843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7FCB427-4576-4140-AB11-4F12865304CA}"/>
              </a:ext>
            </a:extLst>
          </p:cNvPr>
          <p:cNvSpPr>
            <a:spLocks noGrp="1"/>
          </p:cNvSpPr>
          <p:nvPr>
            <p:ph type="title"/>
          </p:nvPr>
        </p:nvSpPr>
        <p:spPr/>
        <p:txBody>
          <a:bodyPr/>
          <a:lstStyle/>
          <a:p>
            <a:r>
              <a:rPr lang="es-ES"/>
              <a:t>Conclusiones</a:t>
            </a:r>
          </a:p>
        </p:txBody>
      </p:sp>
      <p:sp>
        <p:nvSpPr>
          <p:cNvPr id="4" name="Espaço Reservado para Conteúdo 3">
            <a:extLst>
              <a:ext uri="{FF2B5EF4-FFF2-40B4-BE49-F238E27FC236}">
                <a16:creationId xmlns:a16="http://schemas.microsoft.com/office/drawing/2014/main" id="{696F4B3F-0453-449E-BC67-3D2D096E0EAE}"/>
              </a:ext>
            </a:extLst>
          </p:cNvPr>
          <p:cNvSpPr>
            <a:spLocks noGrp="1"/>
          </p:cNvSpPr>
          <p:nvPr>
            <p:ph sz="half" idx="1"/>
          </p:nvPr>
        </p:nvSpPr>
        <p:spPr/>
        <p:txBody>
          <a:bodyPr/>
          <a:lstStyle/>
          <a:p>
            <a:pPr algn="just"/>
            <a:r>
              <a:rPr lang="es-ES" sz="1200"/>
              <a:t>Las nuevas tecnologías de los módulos Canadian Solar aumentan el desempeño, la fiabilidad y seguridad al nuevo portafolio de productos</a:t>
            </a:r>
          </a:p>
          <a:p>
            <a:pPr lvl="1" algn="just"/>
            <a:r>
              <a:rPr lang="es-ES" sz="1100" b="1"/>
              <a:t>PERC, MBB, CSAR, HTR, CSIR, LDS</a:t>
            </a:r>
          </a:p>
          <a:p>
            <a:pPr lvl="1" algn="just"/>
            <a:endParaRPr lang="es-ES" sz="1100"/>
          </a:p>
          <a:p>
            <a:pPr algn="just"/>
            <a:r>
              <a:rPr lang="es-ES" sz="1200"/>
              <a:t>Los inversores tienen un amplio rango de operación y múltiples </a:t>
            </a:r>
            <a:r>
              <a:rPr lang="es-ES" sz="1200" err="1"/>
              <a:t>MPPTs</a:t>
            </a:r>
            <a:r>
              <a:rPr lang="es-ES" sz="1200"/>
              <a:t> que proporcionan más flexibilidad al instalador.</a:t>
            </a:r>
          </a:p>
          <a:p>
            <a:pPr algn="just"/>
            <a:endParaRPr lang="es-ES" sz="1100"/>
          </a:p>
          <a:p>
            <a:pPr algn="just"/>
            <a:r>
              <a:rPr lang="es-ES" sz="1200"/>
              <a:t>Los nuevos inversores monofásicos son muy simples y cómodos para configurar.</a:t>
            </a:r>
          </a:p>
          <a:p>
            <a:pPr lvl="1" algn="just"/>
            <a:r>
              <a:rPr lang="es-ES" sz="1100" b="1"/>
              <a:t>Configuración vía smartphone.</a:t>
            </a:r>
          </a:p>
          <a:p>
            <a:pPr lvl="1" algn="just"/>
            <a:endParaRPr lang="es-ES" sz="1100"/>
          </a:p>
          <a:p>
            <a:pPr lvl="1" algn="just"/>
            <a:endParaRPr lang="es-ES" sz="1100"/>
          </a:p>
        </p:txBody>
      </p:sp>
      <p:sp>
        <p:nvSpPr>
          <p:cNvPr id="5" name="Espaço Reservado para Conteúdo 4">
            <a:extLst>
              <a:ext uri="{FF2B5EF4-FFF2-40B4-BE49-F238E27FC236}">
                <a16:creationId xmlns:a16="http://schemas.microsoft.com/office/drawing/2014/main" id="{0F130308-DC74-4B3F-8C88-05816E5399C1}"/>
              </a:ext>
            </a:extLst>
          </p:cNvPr>
          <p:cNvSpPr>
            <a:spLocks noGrp="1"/>
          </p:cNvSpPr>
          <p:nvPr>
            <p:ph sz="half" idx="2"/>
          </p:nvPr>
        </p:nvSpPr>
        <p:spPr/>
        <p:txBody>
          <a:bodyPr/>
          <a:lstStyle/>
          <a:p>
            <a:pPr algn="just"/>
            <a:r>
              <a:rPr lang="es-ES" sz="1200"/>
              <a:t>Los inversores CSI tienen las varias protecciones integradas lo que ahorra el uso de las </a:t>
            </a:r>
            <a:r>
              <a:rPr lang="es-ES" sz="1200" err="1"/>
              <a:t>stringbox</a:t>
            </a:r>
            <a:r>
              <a:rPr lang="es-ES" sz="1200"/>
              <a:t> en gran parte de los casos.</a:t>
            </a:r>
          </a:p>
          <a:p>
            <a:pPr lvl="1" algn="just"/>
            <a:r>
              <a:rPr lang="es-ES" sz="1100" b="1"/>
              <a:t>Reducción de aproximadamente 4% en el coste de los equipos. Instalación más “limpia”.</a:t>
            </a:r>
          </a:p>
          <a:p>
            <a:endParaRPr lang="es-ES"/>
          </a:p>
          <a:p>
            <a:pPr algn="just"/>
            <a:r>
              <a:rPr lang="es-ES" sz="1250"/>
              <a:t>La plataforma de monitoreo (web y app) proporcionan seguridad para las empresas y clientes finales.</a:t>
            </a:r>
          </a:p>
          <a:p>
            <a:pPr lvl="1" algn="just"/>
            <a:r>
              <a:rPr lang="es-ES" sz="1100" b="1"/>
              <a:t>CSI Cloud Pro &amp; CSI Cloud </a:t>
            </a:r>
            <a:r>
              <a:rPr lang="es-ES" sz="1100" b="1" err="1"/>
              <a:t>User</a:t>
            </a:r>
            <a:endParaRPr lang="es-ES" sz="1200"/>
          </a:p>
          <a:p>
            <a:pPr algn="just"/>
            <a:endParaRPr lang="es-ES" sz="1200"/>
          </a:p>
          <a:p>
            <a:pPr algn="just"/>
            <a:r>
              <a:rPr lang="es-ES" sz="1200"/>
              <a:t>Canadian Solar tiene la capacidad hoy de convertirse en el proveedor de la solución completa, facilitando el soporte al cliente y agilizando los procesos de garantía. </a:t>
            </a:r>
          </a:p>
        </p:txBody>
      </p:sp>
    </p:spTree>
    <p:extLst>
      <p:ext uri="{BB962C8B-B14F-4D97-AF65-F5344CB8AC3E}">
        <p14:creationId xmlns:p14="http://schemas.microsoft.com/office/powerpoint/2010/main" val="31699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76F87-295C-4F68-B779-15EC2BA3129C}"/>
              </a:ext>
            </a:extLst>
          </p:cNvPr>
          <p:cNvPicPr>
            <a:picLocks noChangeAspect="1"/>
          </p:cNvPicPr>
          <p:nvPr/>
        </p:nvPicPr>
        <p:blipFill rotWithShape="1">
          <a:blip r:embed="rId3"/>
          <a:srcRect t="15730"/>
          <a:stretch/>
        </p:blipFill>
        <p:spPr>
          <a:xfrm>
            <a:off x="1" y="7"/>
            <a:ext cx="9143999" cy="5143493"/>
          </a:xfrm>
          <a:custGeom>
            <a:avLst/>
            <a:gdLst/>
            <a:ahLst/>
            <a:cxnLst/>
            <a:rect l="l" t="t" r="r" b="b"/>
            <a:pathLst>
              <a:path w="9143999" h="6858000">
                <a:moveTo>
                  <a:pt x="612372" y="1992313"/>
                </a:moveTo>
                <a:cubicBezTo>
                  <a:pt x="612356" y="1992313"/>
                  <a:pt x="539750" y="1992323"/>
                  <a:pt x="539750" y="2080926"/>
                </a:cubicBezTo>
                <a:lnTo>
                  <a:pt x="539750" y="3215658"/>
                </a:lnTo>
                <a:cubicBezTo>
                  <a:pt x="539750" y="3215694"/>
                  <a:pt x="539759" y="3282131"/>
                  <a:pt x="572949" y="3333808"/>
                </a:cubicBezTo>
                <a:lnTo>
                  <a:pt x="670469" y="3476573"/>
                </a:lnTo>
                <a:cubicBezTo>
                  <a:pt x="670490" y="3476602"/>
                  <a:pt x="705733" y="3528278"/>
                  <a:pt x="670469" y="3577492"/>
                </a:cubicBezTo>
                <a:lnTo>
                  <a:pt x="585398" y="3705488"/>
                </a:lnTo>
                <a:cubicBezTo>
                  <a:pt x="585370" y="3705529"/>
                  <a:pt x="539750" y="3771975"/>
                  <a:pt x="539750" y="3860560"/>
                </a:cubicBezTo>
                <a:lnTo>
                  <a:pt x="539750" y="4948524"/>
                </a:lnTo>
                <a:cubicBezTo>
                  <a:pt x="539750" y="4948597"/>
                  <a:pt x="539780" y="5037137"/>
                  <a:pt x="612372" y="5037137"/>
                </a:cubicBezTo>
                <a:lnTo>
                  <a:pt x="4803692" y="5037137"/>
                </a:lnTo>
                <a:cubicBezTo>
                  <a:pt x="4803738" y="5037137"/>
                  <a:pt x="4878388" y="5037111"/>
                  <a:pt x="4878388" y="4948524"/>
                </a:cubicBezTo>
                <a:lnTo>
                  <a:pt x="4878388" y="2080926"/>
                </a:lnTo>
                <a:cubicBezTo>
                  <a:pt x="4878388" y="2080849"/>
                  <a:pt x="4878356" y="1992313"/>
                  <a:pt x="4803692" y="1992313"/>
                </a:cubicBezTo>
                <a:close/>
                <a:moveTo>
                  <a:pt x="0" y="0"/>
                </a:moveTo>
                <a:lnTo>
                  <a:pt x="6178" y="0"/>
                </a:lnTo>
                <a:lnTo>
                  <a:pt x="323528" y="0"/>
                </a:lnTo>
                <a:lnTo>
                  <a:pt x="9143999" y="0"/>
                </a:lnTo>
                <a:lnTo>
                  <a:pt x="9143999" y="6858000"/>
                </a:lnTo>
                <a:lnTo>
                  <a:pt x="323528" y="6858000"/>
                </a:lnTo>
                <a:lnTo>
                  <a:pt x="6178" y="6858000"/>
                </a:lnTo>
                <a:lnTo>
                  <a:pt x="0" y="6858000"/>
                </a:lnTo>
                <a:close/>
              </a:path>
            </a:pathLst>
          </a:custGeom>
          <a:noFill/>
        </p:spPr>
      </p:pic>
      <p:sp>
        <p:nvSpPr>
          <p:cNvPr id="4" name="Freeform 27">
            <a:extLst>
              <a:ext uri="{FF2B5EF4-FFF2-40B4-BE49-F238E27FC236}">
                <a16:creationId xmlns:a16="http://schemas.microsoft.com/office/drawing/2014/main" id="{79C3B5BA-9E2D-40C9-A79B-9512CCAD3A39}"/>
              </a:ext>
            </a:extLst>
          </p:cNvPr>
          <p:cNvSpPr>
            <a:spLocks noEditPoints="1"/>
          </p:cNvSpPr>
          <p:nvPr/>
        </p:nvSpPr>
        <p:spPr bwMode="gray">
          <a:xfrm>
            <a:off x="591052" y="438150"/>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
        <p:nvSpPr>
          <p:cNvPr id="8" name="Title 1">
            <a:extLst>
              <a:ext uri="{FF2B5EF4-FFF2-40B4-BE49-F238E27FC236}">
                <a16:creationId xmlns:a16="http://schemas.microsoft.com/office/drawing/2014/main" id="{46937296-A5E0-466B-A33C-258C01012C00}"/>
              </a:ext>
            </a:extLst>
          </p:cNvPr>
          <p:cNvSpPr>
            <a:spLocks noGrp="1"/>
          </p:cNvSpPr>
          <p:nvPr>
            <p:ph type="ctrTitle"/>
          </p:nvPr>
        </p:nvSpPr>
        <p:spPr>
          <a:xfrm>
            <a:off x="808596" y="1728192"/>
            <a:ext cx="3839604" cy="843558"/>
          </a:xfrm>
        </p:spPr>
        <p:txBody>
          <a:bodyPr anchor="ctr">
            <a:normAutofit fontScale="90000"/>
          </a:bodyPr>
          <a:lstStyle/>
          <a:p>
            <a:r>
              <a:rPr lang="es-ES"/>
              <a:t>Qué viene después?</a:t>
            </a:r>
          </a:p>
        </p:txBody>
      </p:sp>
      <p:sp>
        <p:nvSpPr>
          <p:cNvPr id="9" name="Title 1">
            <a:extLst>
              <a:ext uri="{FF2B5EF4-FFF2-40B4-BE49-F238E27FC236}">
                <a16:creationId xmlns:a16="http://schemas.microsoft.com/office/drawing/2014/main" id="{5757E084-0915-4D7D-A319-65E1D5F2F485}"/>
              </a:ext>
            </a:extLst>
          </p:cNvPr>
          <p:cNvSpPr txBox="1">
            <a:spLocks/>
          </p:cNvSpPr>
          <p:nvPr/>
        </p:nvSpPr>
        <p:spPr bwMode="gray">
          <a:xfrm>
            <a:off x="694295" y="2952749"/>
            <a:ext cx="4042805" cy="762001"/>
          </a:xfrm>
          <a:prstGeom prst="rect">
            <a:avLst/>
          </a:prstGeom>
        </p:spPr>
        <p:txBody>
          <a:bodyPr vert="horz" lIns="0" tIns="0" rIns="0" bIns="0" rtlCol="0" anchorCtr="0">
            <a:noAutofit/>
          </a:bodyPr>
          <a:lstStyle>
            <a:lvl1pPr algn="l" defTabSz="914400" rtl="0" eaLnBrk="1" latinLnBrk="0" hangingPunct="1">
              <a:spcBef>
                <a:spcPct val="0"/>
              </a:spcBef>
              <a:buNone/>
              <a:defRPr sz="2400" b="1" kern="1200">
                <a:solidFill>
                  <a:schemeClr val="bg2"/>
                </a:solidFill>
                <a:latin typeface="+mj-lt"/>
                <a:ea typeface="+mj-ea"/>
                <a:cs typeface="+mj-cs"/>
              </a:defRPr>
            </a:lvl1pPr>
          </a:lstStyle>
          <a:p>
            <a:pPr defTabSz="685800">
              <a:spcAft>
                <a:spcPts val="450"/>
              </a:spcAft>
              <a:defRPr/>
            </a:pPr>
            <a:r>
              <a:rPr lang="es-ES" sz="2000" i="1">
                <a:solidFill>
                  <a:prstClr val="black"/>
                </a:solidFill>
                <a:latin typeface="Noto Sans"/>
              </a:rPr>
              <a:t>Qué más os gustaría aprender con Canadian Solar?</a:t>
            </a:r>
          </a:p>
        </p:txBody>
      </p:sp>
    </p:spTree>
    <p:extLst>
      <p:ext uri="{BB962C8B-B14F-4D97-AF65-F5344CB8AC3E}">
        <p14:creationId xmlns:p14="http://schemas.microsoft.com/office/powerpoint/2010/main" val="297299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3422E69C-9EB8-4D35-A5B5-B4A074E9EC47}"/>
              </a:ext>
            </a:extLst>
          </p:cNvPr>
          <p:cNvSpPr>
            <a:spLocks noGrp="1"/>
          </p:cNvSpPr>
          <p:nvPr>
            <p:ph type="title"/>
          </p:nvPr>
        </p:nvSpPr>
        <p:spPr>
          <a:xfrm>
            <a:off x="611560" y="2247770"/>
            <a:ext cx="7920880" cy="647960"/>
          </a:xfrm>
        </p:spPr>
        <p:txBody>
          <a:bodyPr/>
          <a:lstStyle/>
          <a:p>
            <a:r>
              <a:rPr lang="es-ES"/>
              <a:t>Preguntas &amp; Respuestas</a:t>
            </a:r>
          </a:p>
        </p:txBody>
      </p:sp>
    </p:spTree>
    <p:extLst>
      <p:ext uri="{BB962C8B-B14F-4D97-AF65-F5344CB8AC3E}">
        <p14:creationId xmlns:p14="http://schemas.microsoft.com/office/powerpoint/2010/main" val="272151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descr="Três mulheres jovens trabalhando em cafeteria">
            <a:extLst>
              <a:ext uri="{FF2B5EF4-FFF2-40B4-BE49-F238E27FC236}">
                <a16:creationId xmlns:a16="http://schemas.microsoft.com/office/drawing/2014/main" id="{43C9003A-B14B-495A-8D9F-B7B04A606D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751" y="2874700"/>
            <a:ext cx="2937517" cy="1957866"/>
          </a:xfrm>
        </p:spPr>
      </p:pic>
      <p:sp>
        <p:nvSpPr>
          <p:cNvPr id="9" name="Título 4">
            <a:extLst>
              <a:ext uri="{FF2B5EF4-FFF2-40B4-BE49-F238E27FC236}">
                <a16:creationId xmlns:a16="http://schemas.microsoft.com/office/drawing/2014/main" id="{9808B17F-A860-4345-A6B7-22D2550DAF57}"/>
              </a:ext>
            </a:extLst>
          </p:cNvPr>
          <p:cNvSpPr>
            <a:spLocks noGrp="1"/>
          </p:cNvSpPr>
          <p:nvPr>
            <p:ph type="title"/>
          </p:nvPr>
        </p:nvSpPr>
        <p:spPr>
          <a:xfrm>
            <a:off x="539751" y="303611"/>
            <a:ext cx="5861049" cy="647960"/>
          </a:xfrm>
        </p:spPr>
        <p:txBody>
          <a:bodyPr/>
          <a:lstStyle/>
          <a:p>
            <a:r>
              <a:rPr lang="es-ES"/>
              <a:t>Contactos</a:t>
            </a:r>
          </a:p>
        </p:txBody>
      </p:sp>
      <p:sp>
        <p:nvSpPr>
          <p:cNvPr id="10" name="Espaço Reservado para Conteúdo 5">
            <a:extLst>
              <a:ext uri="{FF2B5EF4-FFF2-40B4-BE49-F238E27FC236}">
                <a16:creationId xmlns:a16="http://schemas.microsoft.com/office/drawing/2014/main" id="{9D68366E-6AC7-42B6-A47E-2E9E2057F8D9}"/>
              </a:ext>
            </a:extLst>
          </p:cNvPr>
          <p:cNvSpPr>
            <a:spLocks noGrp="1"/>
          </p:cNvSpPr>
          <p:nvPr>
            <p:ph sz="half" idx="1"/>
          </p:nvPr>
        </p:nvSpPr>
        <p:spPr>
          <a:xfrm>
            <a:off x="539751" y="1059657"/>
            <a:ext cx="3852230" cy="3618310"/>
          </a:xfrm>
        </p:spPr>
        <p:txBody>
          <a:bodyPr/>
          <a:lstStyle/>
          <a:p>
            <a:r>
              <a:rPr lang="es-ES"/>
              <a:t>Ventas:</a:t>
            </a:r>
          </a:p>
          <a:p>
            <a:endParaRPr lang="es-ES"/>
          </a:p>
          <a:p>
            <a:pPr lvl="1"/>
            <a:r>
              <a:rPr lang="es-ES">
                <a:solidFill>
                  <a:srgbClr val="0070C0"/>
                </a:solidFill>
                <a:hlinkClick r:id="rId3">
                  <a:extLst>
                    <a:ext uri="{A12FA001-AC4F-418D-AE19-62706E023703}">
                      <ahyp:hlinkClr xmlns:ahyp="http://schemas.microsoft.com/office/drawing/2018/hyperlinkcolor" val="tx"/>
                    </a:ext>
                  </a:extLst>
                </a:hlinkClick>
              </a:rPr>
              <a:t>sales.sam@csisolar.com</a:t>
            </a:r>
            <a:endParaRPr lang="es-ES">
              <a:solidFill>
                <a:srgbClr val="0070C0"/>
              </a:solidFill>
            </a:endParaRPr>
          </a:p>
          <a:p>
            <a:pPr lvl="1"/>
            <a:r>
              <a:rPr lang="es-ES">
                <a:solidFill>
                  <a:srgbClr val="0070C0"/>
                </a:solidFill>
                <a:hlinkClick r:id="rId3">
                  <a:extLst>
                    <a:ext uri="{A12FA001-AC4F-418D-AE19-62706E023703}">
                      <ahyp:hlinkClr xmlns:ahyp="http://schemas.microsoft.com/office/drawing/2018/hyperlinkcolor" val="tx"/>
                    </a:ext>
                  </a:extLst>
                </a:hlinkClick>
              </a:rPr>
              <a:t>sales.cam@csisolar.com</a:t>
            </a:r>
            <a:endParaRPr lang="es-ES">
              <a:solidFill>
                <a:srgbClr val="0070C0"/>
              </a:solidFill>
            </a:endParaRPr>
          </a:p>
          <a:p>
            <a:pPr lvl="1"/>
            <a:endParaRPr lang="es-ES">
              <a:solidFill>
                <a:srgbClr val="0070C0"/>
              </a:solidFill>
            </a:endParaRPr>
          </a:p>
          <a:p>
            <a:r>
              <a:rPr lang="es-ES"/>
              <a:t>Soporte Técnico:</a:t>
            </a:r>
          </a:p>
          <a:p>
            <a:endParaRPr lang="es-ES"/>
          </a:p>
          <a:p>
            <a:pPr lvl="1"/>
            <a:r>
              <a:rPr lang="es-ES">
                <a:solidFill>
                  <a:srgbClr val="0070C0"/>
                </a:solidFill>
                <a:hlinkClick r:id="rId4">
                  <a:extLst>
                    <a:ext uri="{A12FA001-AC4F-418D-AE19-62706E023703}">
                      <ahyp:hlinkClr xmlns:ahyp="http://schemas.microsoft.com/office/drawing/2018/hyperlinkcolor" val="tx"/>
                    </a:ext>
                  </a:extLst>
                </a:hlinkClick>
              </a:rPr>
              <a:t>service.latam@csisolar.com</a:t>
            </a:r>
            <a:r>
              <a:rPr lang="es-ES">
                <a:solidFill>
                  <a:srgbClr val="0070C0"/>
                </a:solidFill>
              </a:rPr>
              <a:t> </a:t>
            </a:r>
          </a:p>
        </p:txBody>
      </p:sp>
      <p:pic>
        <p:nvPicPr>
          <p:cNvPr id="2" name="Picture 1">
            <a:extLst>
              <a:ext uri="{FF2B5EF4-FFF2-40B4-BE49-F238E27FC236}">
                <a16:creationId xmlns:a16="http://schemas.microsoft.com/office/drawing/2014/main" id="{874BD7B9-5927-4687-AC91-8E09A093E45A}"/>
              </a:ext>
            </a:extLst>
          </p:cNvPr>
          <p:cNvPicPr>
            <a:picLocks noChangeAspect="1"/>
          </p:cNvPicPr>
          <p:nvPr/>
        </p:nvPicPr>
        <p:blipFill rotWithShape="1">
          <a:blip r:embed="rId5"/>
          <a:srcRect b="46700"/>
          <a:stretch/>
        </p:blipFill>
        <p:spPr>
          <a:xfrm>
            <a:off x="4724400" y="1733550"/>
            <a:ext cx="3733800" cy="3168080"/>
          </a:xfrm>
          <a:prstGeom prst="rect">
            <a:avLst/>
          </a:prstGeom>
          <a:ln>
            <a:solidFill>
              <a:schemeClr val="tx1"/>
            </a:solidFill>
          </a:ln>
        </p:spPr>
      </p:pic>
      <p:sp>
        <p:nvSpPr>
          <p:cNvPr id="4" name="TextBox 3">
            <a:extLst>
              <a:ext uri="{FF2B5EF4-FFF2-40B4-BE49-F238E27FC236}">
                <a16:creationId xmlns:a16="http://schemas.microsoft.com/office/drawing/2014/main" id="{1261262C-B05C-4143-8847-654D914FD101}"/>
              </a:ext>
            </a:extLst>
          </p:cNvPr>
          <p:cNvSpPr txBox="1"/>
          <p:nvPr/>
        </p:nvSpPr>
        <p:spPr>
          <a:xfrm>
            <a:off x="4648200" y="1059657"/>
            <a:ext cx="2743200" cy="484748"/>
          </a:xfrm>
          <a:prstGeom prst="rect">
            <a:avLst/>
          </a:prstGeom>
          <a:noFill/>
        </p:spPr>
        <p:txBody>
          <a:bodyPr wrap="square" rtlCol="0">
            <a:spAutoFit/>
          </a:bodyPr>
          <a:lstStyle/>
          <a:p>
            <a:r>
              <a:rPr lang="en-US" b="1">
                <a:solidFill>
                  <a:schemeClr val="bg2"/>
                </a:solidFill>
              </a:rPr>
              <a:t>Website LATAM (</a:t>
            </a:r>
            <a:r>
              <a:rPr lang="en-US" b="1" err="1">
                <a:solidFill>
                  <a:schemeClr val="bg2"/>
                </a:solidFill>
              </a:rPr>
              <a:t>Español</a:t>
            </a:r>
            <a:r>
              <a:rPr lang="en-US" b="1">
                <a:solidFill>
                  <a:schemeClr val="bg2"/>
                </a:solidFill>
              </a:rPr>
              <a:t>):</a:t>
            </a:r>
          </a:p>
          <a:p>
            <a:r>
              <a:rPr lang="en-US" sz="1200" u="sng">
                <a:solidFill>
                  <a:srgbClr val="0070C0"/>
                </a:solidFill>
              </a:rPr>
              <a:t>www.csisolar.com/la</a:t>
            </a:r>
          </a:p>
        </p:txBody>
      </p:sp>
    </p:spTree>
    <p:extLst>
      <p:ext uri="{BB962C8B-B14F-4D97-AF65-F5344CB8AC3E}">
        <p14:creationId xmlns:p14="http://schemas.microsoft.com/office/powerpoint/2010/main" val="3150185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2500" b="12500"/>
          <a:stretch>
            <a:fillRect/>
          </a:stretch>
        </p:blipFill>
        <p:spPr/>
      </p:pic>
      <p:sp>
        <p:nvSpPr>
          <p:cNvPr id="45" name="Freeform 27"/>
          <p:cNvSpPr>
            <a:spLocks noEditPoints="1"/>
          </p:cNvSpPr>
          <p:nvPr/>
        </p:nvSpPr>
        <p:spPr bwMode="gray">
          <a:xfrm>
            <a:off x="591052" y="438150"/>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
        <p:nvSpPr>
          <p:cNvPr id="5" name="Title 4">
            <a:extLst>
              <a:ext uri="{FF2B5EF4-FFF2-40B4-BE49-F238E27FC236}">
                <a16:creationId xmlns:a16="http://schemas.microsoft.com/office/drawing/2014/main" id="{96268E7D-C1FE-4A24-9882-2DE4F0F2D24A}"/>
              </a:ext>
            </a:extLst>
          </p:cNvPr>
          <p:cNvSpPr>
            <a:spLocks noGrp="1"/>
          </p:cNvSpPr>
          <p:nvPr>
            <p:ph type="ctrTitle"/>
          </p:nvPr>
        </p:nvSpPr>
        <p:spPr>
          <a:xfrm>
            <a:off x="935596" y="2112699"/>
            <a:ext cx="3712604" cy="1053117"/>
          </a:xfrm>
        </p:spPr>
        <p:txBody>
          <a:bodyPr/>
          <a:lstStyle/>
          <a:p>
            <a:r>
              <a:rPr lang="es-ES"/>
              <a:t>Muchas gracias!</a:t>
            </a:r>
            <a:br>
              <a:rPr lang="es-ES"/>
            </a:br>
            <a:r>
              <a:rPr lang="es-ES" sz="1200">
                <a:solidFill>
                  <a:srgbClr val="0070C0"/>
                </a:solidFill>
              </a:rPr>
              <a:t> </a:t>
            </a:r>
            <a:endParaRPr lang="en-US">
              <a:solidFill>
                <a:srgbClr val="0070C0"/>
              </a:solidFill>
            </a:endParaRPr>
          </a:p>
        </p:txBody>
      </p:sp>
    </p:spTree>
    <p:extLst>
      <p:ext uri="{BB962C8B-B14F-4D97-AF65-F5344CB8AC3E}">
        <p14:creationId xmlns:p14="http://schemas.microsoft.com/office/powerpoint/2010/main" val="201245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4C0996-6C54-4FE6-BA95-94BB885228FE}"/>
              </a:ext>
            </a:extLst>
          </p:cNvPr>
          <p:cNvSpPr>
            <a:spLocks noGrp="1"/>
          </p:cNvSpPr>
          <p:nvPr>
            <p:ph type="title"/>
          </p:nvPr>
        </p:nvSpPr>
        <p:spPr/>
        <p:txBody>
          <a:bodyPr/>
          <a:lstStyle/>
          <a:p>
            <a:r>
              <a:rPr lang="en-US"/>
              <a:t>PERC</a:t>
            </a:r>
            <a:br>
              <a:rPr lang="en-US"/>
            </a:br>
            <a:r>
              <a:rPr lang="en-US" sz="1300"/>
              <a:t>Passivated Emitter Rear Cell</a:t>
            </a:r>
          </a:p>
        </p:txBody>
      </p:sp>
      <p:sp>
        <p:nvSpPr>
          <p:cNvPr id="5" name="Inhaltsplatzhalter 4"/>
          <p:cNvSpPr>
            <a:spLocks noGrp="1"/>
          </p:cNvSpPr>
          <p:nvPr>
            <p:ph sz="half" idx="1"/>
          </p:nvPr>
        </p:nvSpPr>
        <p:spPr bwMode="gray"/>
        <p:txBody>
          <a:bodyPr/>
          <a:lstStyle/>
          <a:p>
            <a:pPr marL="0" lvl="2" indent="0">
              <a:lnSpc>
                <a:spcPct val="150000"/>
              </a:lnSpc>
              <a:buNone/>
            </a:pPr>
            <a:r>
              <a:rPr lang="es-ES"/>
              <a:t>Aplicable a células Mono y Poli.</a:t>
            </a:r>
          </a:p>
          <a:p>
            <a:pPr marL="0" lvl="2" indent="0">
              <a:lnSpc>
                <a:spcPct val="150000"/>
              </a:lnSpc>
              <a:buNone/>
            </a:pPr>
            <a:endParaRPr lang="es-ES"/>
          </a:p>
          <a:p>
            <a:pPr lvl="1" algn="just">
              <a:lnSpc>
                <a:spcPct val="150000"/>
              </a:lnSpc>
            </a:pPr>
            <a:r>
              <a:rPr lang="es-ES"/>
              <a:t>Se añade una capa de óxido de aluminio en la parte trasera de la célula. </a:t>
            </a:r>
          </a:p>
          <a:p>
            <a:pPr lvl="1" algn="just">
              <a:lnSpc>
                <a:spcPct val="150000"/>
              </a:lnSpc>
            </a:pPr>
            <a:endParaRPr lang="es-ES"/>
          </a:p>
          <a:p>
            <a:pPr marL="0" lvl="2" indent="0" algn="just">
              <a:lnSpc>
                <a:spcPct val="150000"/>
              </a:lnSpc>
              <a:buNone/>
            </a:pPr>
            <a:r>
              <a:rPr lang="es-ES"/>
              <a:t>Esta capa adicional refleja la luz (efecto espejo) aumentando así la eficiencia del módulo.</a:t>
            </a:r>
          </a:p>
          <a:p>
            <a:pPr marL="0" lvl="2" indent="0" algn="just">
              <a:lnSpc>
                <a:spcPct val="150000"/>
              </a:lnSpc>
              <a:buNone/>
            </a:pPr>
            <a:endParaRPr lang="es-ES"/>
          </a:p>
          <a:p>
            <a:pPr marL="0" lvl="2" indent="0" algn="just">
              <a:lnSpc>
                <a:spcPct val="150000"/>
              </a:lnSpc>
              <a:buNone/>
            </a:pPr>
            <a:r>
              <a:rPr lang="es-ES"/>
              <a:t>Sin la tecnología PERC, algunos componentes de la radiación no se absorberían por la célula.</a:t>
            </a:r>
          </a:p>
          <a:p>
            <a:pPr marL="0" lvl="2" indent="0" algn="just">
              <a:lnSpc>
                <a:spcPct val="150000"/>
              </a:lnSpc>
              <a:buNone/>
            </a:pPr>
            <a:endParaRPr lang="es-ES"/>
          </a:p>
          <a:p>
            <a:pPr lvl="2">
              <a:lnSpc>
                <a:spcPct val="150000"/>
              </a:lnSpc>
            </a:pPr>
            <a:endParaRPr lang="es-ES"/>
          </a:p>
          <a:p>
            <a:pPr lvl="2">
              <a:lnSpc>
                <a:spcPct val="150000"/>
              </a:lnSpc>
            </a:pPr>
            <a:endParaRPr lang="es-ES"/>
          </a:p>
          <a:p>
            <a:pPr lvl="2">
              <a:lnSpc>
                <a:spcPct val="150000"/>
              </a:lnSpc>
            </a:pPr>
            <a:endParaRPr lang="es-ES"/>
          </a:p>
        </p:txBody>
      </p:sp>
      <p:pic>
        <p:nvPicPr>
          <p:cNvPr id="9" name="图片 3">
            <a:extLst>
              <a:ext uri="{FF2B5EF4-FFF2-40B4-BE49-F238E27FC236}">
                <a16:creationId xmlns:a16="http://schemas.microsoft.com/office/drawing/2014/main" id="{0637B497-A736-49F2-8430-B4D349CDE820}"/>
              </a:ext>
            </a:extLst>
          </p:cNvPr>
          <p:cNvPicPr>
            <a:picLocks noGrp="1" noChangeAspect="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4953000" y="1925477"/>
            <a:ext cx="3852862" cy="129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5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ítulo 1">
            <a:extLst>
              <a:ext uri="{FF2B5EF4-FFF2-40B4-BE49-F238E27FC236}">
                <a16:creationId xmlns:a16="http://schemas.microsoft.com/office/drawing/2014/main" id="{35CE5BA0-C65A-476B-A329-BF5C1B072C6C}"/>
              </a:ext>
            </a:extLst>
          </p:cNvPr>
          <p:cNvSpPr>
            <a:spLocks noGrp="1"/>
          </p:cNvSpPr>
          <p:nvPr>
            <p:ph type="title"/>
          </p:nvPr>
        </p:nvSpPr>
        <p:spPr>
          <a:xfrm>
            <a:off x="539751" y="303611"/>
            <a:ext cx="5861049" cy="647960"/>
          </a:xfrm>
        </p:spPr>
        <p:txBody>
          <a:bodyPr/>
          <a:lstStyle/>
          <a:p>
            <a:r>
              <a:rPr lang="es-ES"/>
              <a:t>CSAR: Menor </a:t>
            </a:r>
            <a:r>
              <a:rPr lang="es-ES" err="1"/>
              <a:t>LeTID</a:t>
            </a:r>
            <a:r>
              <a:rPr lang="es-ES"/>
              <a:t> de la Industria</a:t>
            </a:r>
            <a:br>
              <a:rPr lang="es-ES"/>
            </a:br>
            <a:endParaRPr lang="es-ES"/>
          </a:p>
        </p:txBody>
      </p:sp>
      <p:sp>
        <p:nvSpPr>
          <p:cNvPr id="51" name="Espaço Reservado para Conteúdo 3">
            <a:extLst>
              <a:ext uri="{FF2B5EF4-FFF2-40B4-BE49-F238E27FC236}">
                <a16:creationId xmlns:a16="http://schemas.microsoft.com/office/drawing/2014/main" id="{51324E89-34BF-4B1C-A9F8-61D84CE9D669}"/>
              </a:ext>
            </a:extLst>
          </p:cNvPr>
          <p:cNvSpPr>
            <a:spLocks noGrp="1"/>
          </p:cNvSpPr>
          <p:nvPr>
            <p:ph sz="half" idx="1"/>
          </p:nvPr>
        </p:nvSpPr>
        <p:spPr>
          <a:xfrm>
            <a:off x="539750" y="1059657"/>
            <a:ext cx="8299450" cy="3618310"/>
          </a:xfrm>
        </p:spPr>
        <p:txBody>
          <a:bodyPr/>
          <a:lstStyle/>
          <a:p>
            <a:pPr lvl="1"/>
            <a:r>
              <a:rPr lang="es-ES" err="1"/>
              <a:t>LeTID</a:t>
            </a:r>
            <a:r>
              <a:rPr lang="es-ES"/>
              <a:t>: Degradación Inducida por Temperatura Elevada y por la luz</a:t>
            </a:r>
          </a:p>
          <a:p>
            <a:pPr lvl="1"/>
            <a:endParaRPr lang="es-ES"/>
          </a:p>
          <a:p>
            <a:pPr lvl="1"/>
            <a:r>
              <a:rPr lang="es-ES"/>
              <a:t>CSAR: Tecnología de CSI de regeneración avanzada</a:t>
            </a:r>
          </a:p>
          <a:p>
            <a:pPr lvl="1"/>
            <a:endParaRPr lang="es-ES"/>
          </a:p>
          <a:p>
            <a:pPr lvl="1"/>
            <a:r>
              <a:rPr lang="es-ES"/>
              <a:t>Los nuevos módulos de CS muestran un 50% menos de degradación LID y </a:t>
            </a:r>
            <a:r>
              <a:rPr lang="es-ES" err="1"/>
              <a:t>LeTID</a:t>
            </a:r>
            <a:r>
              <a:rPr lang="es-ES"/>
              <a:t> después del tratamiento de CSAR.</a:t>
            </a:r>
          </a:p>
          <a:p>
            <a:pPr lvl="1"/>
            <a:endParaRPr lang="es-ES"/>
          </a:p>
        </p:txBody>
      </p:sp>
      <p:grpSp>
        <p:nvGrpSpPr>
          <p:cNvPr id="52" name="Agrupar 48">
            <a:extLst>
              <a:ext uri="{FF2B5EF4-FFF2-40B4-BE49-F238E27FC236}">
                <a16:creationId xmlns:a16="http://schemas.microsoft.com/office/drawing/2014/main" id="{E3A3E4FB-3108-4946-A680-BF91B5E93C00}"/>
              </a:ext>
            </a:extLst>
          </p:cNvPr>
          <p:cNvGrpSpPr/>
          <p:nvPr/>
        </p:nvGrpSpPr>
        <p:grpSpPr>
          <a:xfrm>
            <a:off x="2139757" y="2206309"/>
            <a:ext cx="4946841" cy="2456132"/>
            <a:chOff x="2139757" y="2210119"/>
            <a:chExt cx="4946841" cy="2456132"/>
          </a:xfrm>
        </p:grpSpPr>
        <p:grpSp>
          <p:nvGrpSpPr>
            <p:cNvPr id="53" name="组合 21">
              <a:extLst>
                <a:ext uri="{FF2B5EF4-FFF2-40B4-BE49-F238E27FC236}">
                  <a16:creationId xmlns:a16="http://schemas.microsoft.com/office/drawing/2014/main" id="{4BFC6A0F-22C9-451A-8D6F-F5E4A1546E44}"/>
                </a:ext>
              </a:extLst>
            </p:cNvPr>
            <p:cNvGrpSpPr/>
            <p:nvPr/>
          </p:nvGrpSpPr>
          <p:grpSpPr>
            <a:xfrm>
              <a:off x="2139757" y="2210119"/>
              <a:ext cx="4946841" cy="2112858"/>
              <a:chOff x="1705787" y="2341423"/>
              <a:chExt cx="8119822" cy="2153956"/>
            </a:xfrm>
          </p:grpSpPr>
          <p:grpSp>
            <p:nvGrpSpPr>
              <p:cNvPr id="60" name="组合 23">
                <a:extLst>
                  <a:ext uri="{FF2B5EF4-FFF2-40B4-BE49-F238E27FC236}">
                    <a16:creationId xmlns:a16="http://schemas.microsoft.com/office/drawing/2014/main" id="{4C426FC0-DBD1-455C-80E7-29A2D16840E9}"/>
                  </a:ext>
                </a:extLst>
              </p:cNvPr>
              <p:cNvGrpSpPr/>
              <p:nvPr/>
            </p:nvGrpSpPr>
            <p:grpSpPr>
              <a:xfrm>
                <a:off x="2265703" y="2341423"/>
                <a:ext cx="6334675" cy="2153956"/>
                <a:chOff x="2265703" y="2341423"/>
                <a:chExt cx="6334675" cy="2153956"/>
              </a:xfrm>
            </p:grpSpPr>
            <p:sp>
              <p:nvSpPr>
                <p:cNvPr id="64" name="矩形 28">
                  <a:extLst>
                    <a:ext uri="{FF2B5EF4-FFF2-40B4-BE49-F238E27FC236}">
                      <a16:creationId xmlns:a16="http://schemas.microsoft.com/office/drawing/2014/main" id="{6B27799C-3CBD-4592-9D8D-5AD0697AFC6A}"/>
                    </a:ext>
                  </a:extLst>
                </p:cNvPr>
                <p:cNvSpPr/>
                <p:nvPr/>
              </p:nvSpPr>
              <p:spPr>
                <a:xfrm>
                  <a:off x="3513969" y="2992035"/>
                  <a:ext cx="763574"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0.8%</a:t>
                  </a:r>
                  <a:endParaRPr lang="zh-CN" altLang="en-US" sz="1000">
                    <a:latin typeface="+mj-lt"/>
                    <a:ea typeface="微软雅黑" panose="020B0503020204020204" pitchFamily="34" charset="-122"/>
                  </a:endParaRPr>
                </a:p>
              </p:txBody>
            </p:sp>
            <p:sp>
              <p:nvSpPr>
                <p:cNvPr id="65" name="矩形 29">
                  <a:extLst>
                    <a:ext uri="{FF2B5EF4-FFF2-40B4-BE49-F238E27FC236}">
                      <a16:creationId xmlns:a16="http://schemas.microsoft.com/office/drawing/2014/main" id="{4CED5AC9-FECE-46F1-B769-AC9183363118}"/>
                    </a:ext>
                  </a:extLst>
                </p:cNvPr>
                <p:cNvSpPr/>
                <p:nvPr/>
              </p:nvSpPr>
              <p:spPr>
                <a:xfrm>
                  <a:off x="4556534" y="3879077"/>
                  <a:ext cx="763574"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1.2%</a:t>
                  </a:r>
                  <a:endParaRPr lang="zh-CN" altLang="en-US" sz="1000">
                    <a:latin typeface="+mj-lt"/>
                    <a:ea typeface="微软雅黑" panose="020B0503020204020204" pitchFamily="34" charset="-122"/>
                  </a:endParaRPr>
                </a:p>
              </p:txBody>
            </p:sp>
            <p:sp>
              <p:nvSpPr>
                <p:cNvPr id="66" name="矩形 30">
                  <a:extLst>
                    <a:ext uri="{FF2B5EF4-FFF2-40B4-BE49-F238E27FC236}">
                      <a16:creationId xmlns:a16="http://schemas.microsoft.com/office/drawing/2014/main" id="{5692D77F-3F5A-4B60-BAE7-50681FBF0933}"/>
                    </a:ext>
                  </a:extLst>
                </p:cNvPr>
                <p:cNvSpPr/>
                <p:nvPr/>
              </p:nvSpPr>
              <p:spPr>
                <a:xfrm>
                  <a:off x="5076482" y="3332519"/>
                  <a:ext cx="763574"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1.5%</a:t>
                  </a:r>
                  <a:endParaRPr lang="zh-CN" altLang="en-US" sz="1000">
                    <a:latin typeface="+mj-lt"/>
                    <a:ea typeface="微软雅黑" panose="020B0503020204020204" pitchFamily="34" charset="-122"/>
                  </a:endParaRPr>
                </a:p>
              </p:txBody>
            </p:sp>
            <p:sp>
              <p:nvSpPr>
                <p:cNvPr id="67" name="矩形 31">
                  <a:extLst>
                    <a:ext uri="{FF2B5EF4-FFF2-40B4-BE49-F238E27FC236}">
                      <a16:creationId xmlns:a16="http://schemas.microsoft.com/office/drawing/2014/main" id="{1F30C15B-0121-4AA5-98E3-AB155DE9CDA2}"/>
                    </a:ext>
                  </a:extLst>
                </p:cNvPr>
                <p:cNvSpPr/>
                <p:nvPr/>
              </p:nvSpPr>
              <p:spPr>
                <a:xfrm>
                  <a:off x="7836805" y="4225873"/>
                  <a:ext cx="763573"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2.5%</a:t>
                  </a:r>
                  <a:endParaRPr lang="zh-CN" altLang="en-US" sz="1000">
                    <a:latin typeface="+mj-lt"/>
                    <a:ea typeface="微软雅黑" panose="020B0503020204020204" pitchFamily="34" charset="-122"/>
                  </a:endParaRPr>
                </a:p>
              </p:txBody>
            </p:sp>
            <p:grpSp>
              <p:nvGrpSpPr>
                <p:cNvPr id="68" name="组合 32">
                  <a:extLst>
                    <a:ext uri="{FF2B5EF4-FFF2-40B4-BE49-F238E27FC236}">
                      <a16:creationId xmlns:a16="http://schemas.microsoft.com/office/drawing/2014/main" id="{580B5622-795B-46FE-8549-BE9AD800D303}"/>
                    </a:ext>
                  </a:extLst>
                </p:cNvPr>
                <p:cNvGrpSpPr/>
                <p:nvPr/>
              </p:nvGrpSpPr>
              <p:grpSpPr>
                <a:xfrm>
                  <a:off x="2265703" y="2341423"/>
                  <a:ext cx="6188290" cy="2153956"/>
                  <a:chOff x="2498794" y="2035105"/>
                  <a:chExt cx="6188290" cy="2153956"/>
                </a:xfrm>
              </p:grpSpPr>
              <p:grpSp>
                <p:nvGrpSpPr>
                  <p:cNvPr id="69" name="组合 33">
                    <a:extLst>
                      <a:ext uri="{FF2B5EF4-FFF2-40B4-BE49-F238E27FC236}">
                        <a16:creationId xmlns:a16="http://schemas.microsoft.com/office/drawing/2014/main" id="{DB52C20B-52D0-441C-9455-A83378A847E5}"/>
                      </a:ext>
                    </a:extLst>
                  </p:cNvPr>
                  <p:cNvGrpSpPr/>
                  <p:nvPr/>
                </p:nvGrpSpPr>
                <p:grpSpPr>
                  <a:xfrm>
                    <a:off x="2498794" y="2035105"/>
                    <a:ext cx="6188290" cy="475793"/>
                    <a:chOff x="1431418" y="3499692"/>
                    <a:chExt cx="6188290" cy="475793"/>
                  </a:xfrm>
                </p:grpSpPr>
                <p:grpSp>
                  <p:nvGrpSpPr>
                    <p:cNvPr id="74" name="组合 38">
                      <a:extLst>
                        <a:ext uri="{FF2B5EF4-FFF2-40B4-BE49-F238E27FC236}">
                          <a16:creationId xmlns:a16="http://schemas.microsoft.com/office/drawing/2014/main" id="{278580B0-8CCA-4CD6-99BA-86481B508384}"/>
                        </a:ext>
                      </a:extLst>
                    </p:cNvPr>
                    <p:cNvGrpSpPr/>
                    <p:nvPr/>
                  </p:nvGrpSpPr>
                  <p:grpSpPr>
                    <a:xfrm>
                      <a:off x="1610569" y="3860590"/>
                      <a:ext cx="5446806" cy="114895"/>
                      <a:chOff x="1507396" y="1628800"/>
                      <a:chExt cx="3840424" cy="144016"/>
                    </a:xfrm>
                  </p:grpSpPr>
                  <p:cxnSp>
                    <p:nvCxnSpPr>
                      <p:cNvPr id="84" name="直接连接符 48">
                        <a:extLst>
                          <a:ext uri="{FF2B5EF4-FFF2-40B4-BE49-F238E27FC236}">
                            <a16:creationId xmlns:a16="http://schemas.microsoft.com/office/drawing/2014/main" id="{F93883EF-5611-4D57-B043-51B8825DA886}"/>
                          </a:ext>
                        </a:extLst>
                      </p:cNvPr>
                      <p:cNvCxnSpPr>
                        <a:cxnSpLocks/>
                      </p:cNvCxnSpPr>
                      <p:nvPr/>
                    </p:nvCxnSpPr>
                    <p:spPr>
                      <a:xfrm>
                        <a:off x="1507396" y="1700809"/>
                        <a:ext cx="383978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49">
                        <a:extLst>
                          <a:ext uri="{FF2B5EF4-FFF2-40B4-BE49-F238E27FC236}">
                            <a16:creationId xmlns:a16="http://schemas.microsoft.com/office/drawing/2014/main" id="{65C7E468-C9F9-4179-AABD-45DAF158C86C}"/>
                          </a:ext>
                        </a:extLst>
                      </p:cNvPr>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50">
                        <a:extLst>
                          <a:ext uri="{FF2B5EF4-FFF2-40B4-BE49-F238E27FC236}">
                            <a16:creationId xmlns:a16="http://schemas.microsoft.com/office/drawing/2014/main" id="{F4F65397-84E3-4211-A2ED-FA23F82A7356}"/>
                          </a:ext>
                        </a:extLst>
                      </p:cNvPr>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51">
                        <a:extLst>
                          <a:ext uri="{FF2B5EF4-FFF2-40B4-BE49-F238E27FC236}">
                            <a16:creationId xmlns:a16="http://schemas.microsoft.com/office/drawing/2014/main" id="{56FDA7BC-B353-4DAA-8651-CF5E21E6C8D8}"/>
                          </a:ext>
                        </a:extLst>
                      </p:cNvPr>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52">
                        <a:extLst>
                          <a:ext uri="{FF2B5EF4-FFF2-40B4-BE49-F238E27FC236}">
                            <a16:creationId xmlns:a16="http://schemas.microsoft.com/office/drawing/2014/main" id="{3BD736F5-4A9C-41E3-8D5A-95D17A508677}"/>
                          </a:ext>
                        </a:extLst>
                      </p:cNvPr>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53">
                        <a:extLst>
                          <a:ext uri="{FF2B5EF4-FFF2-40B4-BE49-F238E27FC236}">
                            <a16:creationId xmlns:a16="http://schemas.microsoft.com/office/drawing/2014/main" id="{E6F31180-1038-4571-8055-C69FA5A6A5D0}"/>
                          </a:ext>
                        </a:extLst>
                      </p:cNvPr>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54">
                        <a:extLst>
                          <a:ext uri="{FF2B5EF4-FFF2-40B4-BE49-F238E27FC236}">
                            <a16:creationId xmlns:a16="http://schemas.microsoft.com/office/drawing/2014/main" id="{B943B4DA-B941-4BF4-B5B0-678BA3DDABDE}"/>
                          </a:ext>
                        </a:extLst>
                      </p:cNvPr>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55">
                        <a:extLst>
                          <a:ext uri="{FF2B5EF4-FFF2-40B4-BE49-F238E27FC236}">
                            <a16:creationId xmlns:a16="http://schemas.microsoft.com/office/drawing/2014/main" id="{3FEDB910-8F5D-462A-B1EB-5C848E1DDA97}"/>
                          </a:ext>
                        </a:extLst>
                      </p:cNvPr>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56">
                        <a:extLst>
                          <a:ext uri="{FF2B5EF4-FFF2-40B4-BE49-F238E27FC236}">
                            <a16:creationId xmlns:a16="http://schemas.microsoft.com/office/drawing/2014/main" id="{E48DE8E6-0ECB-4698-9198-368CD167CBF4}"/>
                          </a:ext>
                        </a:extLst>
                      </p:cNvPr>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57">
                        <a:extLst>
                          <a:ext uri="{FF2B5EF4-FFF2-40B4-BE49-F238E27FC236}">
                            <a16:creationId xmlns:a16="http://schemas.microsoft.com/office/drawing/2014/main" id="{E0F29E15-C044-4C4D-858A-C12E14D865DA}"/>
                          </a:ext>
                        </a:extLst>
                      </p:cNvPr>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文本框 39">
                      <a:extLst>
                        <a:ext uri="{FF2B5EF4-FFF2-40B4-BE49-F238E27FC236}">
                          <a16:creationId xmlns:a16="http://schemas.microsoft.com/office/drawing/2014/main" id="{BDFC7D9D-DA19-42F6-9D59-6F6907D94320}"/>
                        </a:ext>
                      </a:extLst>
                    </p:cNvPr>
                    <p:cNvSpPr txBox="1"/>
                    <p:nvPr/>
                  </p:nvSpPr>
                  <p:spPr>
                    <a:xfrm>
                      <a:off x="1431418" y="3499692"/>
                      <a:ext cx="787690"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0.5%</a:t>
                      </a:r>
                      <a:endParaRPr lang="zh-CN" altLang="en-US" sz="788">
                        <a:latin typeface="微软雅黑" panose="020B0503020204020204" pitchFamily="34" charset="-122"/>
                        <a:ea typeface="微软雅黑" panose="020B0503020204020204" pitchFamily="34" charset="-122"/>
                      </a:endParaRPr>
                    </a:p>
                  </p:txBody>
                </p:sp>
                <p:sp>
                  <p:nvSpPr>
                    <p:cNvPr id="76" name="文本框 40">
                      <a:extLst>
                        <a:ext uri="{FF2B5EF4-FFF2-40B4-BE49-F238E27FC236}">
                          <a16:creationId xmlns:a16="http://schemas.microsoft.com/office/drawing/2014/main" id="{7F35DE8A-BDE2-40D0-97EE-F0AAD74BD585}"/>
                        </a:ext>
                      </a:extLst>
                    </p:cNvPr>
                    <p:cNvSpPr txBox="1"/>
                    <p:nvPr/>
                  </p:nvSpPr>
                  <p:spPr>
                    <a:xfrm>
                      <a:off x="2026940" y="3499692"/>
                      <a:ext cx="887007" cy="452605"/>
                    </a:xfrm>
                    <a:prstGeom prst="rect">
                      <a:avLst/>
                    </a:prstGeom>
                    <a:noFill/>
                  </p:spPr>
                  <p:txBody>
                    <a:bodyPr wrap="square" rtlCol="0">
                      <a:spAutoFit/>
                    </a:bodyPr>
                    <a:lstStyle/>
                    <a:p>
                      <a:r>
                        <a:rPr lang="en-US" altLang="zh-CN" sz="788">
                          <a:latin typeface="微软雅黑" panose="020B0503020204020204" pitchFamily="34" charset="-122"/>
                          <a:ea typeface="微软雅黑" panose="020B0503020204020204" pitchFamily="34" charset="-122"/>
                        </a:rPr>
                        <a:t>0.75%</a:t>
                      </a:r>
                      <a:endParaRPr lang="zh-CN" altLang="en-US" sz="788">
                        <a:latin typeface="微软雅黑" panose="020B0503020204020204" pitchFamily="34" charset="-122"/>
                        <a:ea typeface="微软雅黑" panose="020B0503020204020204" pitchFamily="34" charset="-122"/>
                      </a:endParaRPr>
                    </a:p>
                  </p:txBody>
                </p:sp>
                <p:sp>
                  <p:nvSpPr>
                    <p:cNvPr id="77" name="文本框 41">
                      <a:extLst>
                        <a:ext uri="{FF2B5EF4-FFF2-40B4-BE49-F238E27FC236}">
                          <a16:creationId xmlns:a16="http://schemas.microsoft.com/office/drawing/2014/main" id="{B9140AEF-2950-4F44-9190-935CB3A76A99}"/>
                        </a:ext>
                      </a:extLst>
                    </p:cNvPr>
                    <p:cNvSpPr txBox="1"/>
                    <p:nvPr/>
                  </p:nvSpPr>
                  <p:spPr>
                    <a:xfrm>
                      <a:off x="6119701" y="3499692"/>
                      <a:ext cx="899696"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2.25%</a:t>
                      </a:r>
                      <a:endParaRPr lang="zh-CN" altLang="en-US" sz="788">
                        <a:latin typeface="微软雅黑" panose="020B0503020204020204" pitchFamily="34" charset="-122"/>
                        <a:ea typeface="微软雅黑" panose="020B0503020204020204" pitchFamily="34" charset="-122"/>
                      </a:endParaRPr>
                    </a:p>
                  </p:txBody>
                </p:sp>
                <p:sp>
                  <p:nvSpPr>
                    <p:cNvPr id="78" name="文本框 42">
                      <a:extLst>
                        <a:ext uri="{FF2B5EF4-FFF2-40B4-BE49-F238E27FC236}">
                          <a16:creationId xmlns:a16="http://schemas.microsoft.com/office/drawing/2014/main" id="{2141BF71-183B-4B21-9738-FF88F2BDF98D}"/>
                        </a:ext>
                      </a:extLst>
                    </p:cNvPr>
                    <p:cNvSpPr txBox="1"/>
                    <p:nvPr/>
                  </p:nvSpPr>
                  <p:spPr>
                    <a:xfrm>
                      <a:off x="2797520" y="3499692"/>
                      <a:ext cx="787690"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1.0%</a:t>
                      </a:r>
                      <a:endParaRPr lang="zh-CN" altLang="en-US" sz="788">
                        <a:latin typeface="微软雅黑" panose="020B0503020204020204" pitchFamily="34" charset="-122"/>
                        <a:ea typeface="微软雅黑" panose="020B0503020204020204" pitchFamily="34" charset="-122"/>
                      </a:endParaRPr>
                    </a:p>
                  </p:txBody>
                </p:sp>
                <p:sp>
                  <p:nvSpPr>
                    <p:cNvPr id="79" name="文本框 43">
                      <a:extLst>
                        <a:ext uri="{FF2B5EF4-FFF2-40B4-BE49-F238E27FC236}">
                          <a16:creationId xmlns:a16="http://schemas.microsoft.com/office/drawing/2014/main" id="{315494B6-79AA-4844-93C9-1D19718ADDD8}"/>
                        </a:ext>
                      </a:extLst>
                    </p:cNvPr>
                    <p:cNvSpPr txBox="1"/>
                    <p:nvPr/>
                  </p:nvSpPr>
                  <p:spPr>
                    <a:xfrm>
                      <a:off x="4812682" y="3499692"/>
                      <a:ext cx="899696"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1.75%</a:t>
                      </a:r>
                      <a:endParaRPr lang="zh-CN" altLang="en-US" sz="788">
                        <a:latin typeface="微软雅黑" panose="020B0503020204020204" pitchFamily="34" charset="-122"/>
                        <a:ea typeface="微软雅黑" panose="020B0503020204020204" pitchFamily="34" charset="-122"/>
                      </a:endParaRPr>
                    </a:p>
                  </p:txBody>
                </p:sp>
                <p:sp>
                  <p:nvSpPr>
                    <p:cNvPr id="80" name="文本框 44">
                      <a:extLst>
                        <a:ext uri="{FF2B5EF4-FFF2-40B4-BE49-F238E27FC236}">
                          <a16:creationId xmlns:a16="http://schemas.microsoft.com/office/drawing/2014/main" id="{7A2DFB7E-D6D7-4267-A67C-E8F1F840F7D0}"/>
                        </a:ext>
                      </a:extLst>
                    </p:cNvPr>
                    <p:cNvSpPr txBox="1"/>
                    <p:nvPr/>
                  </p:nvSpPr>
                  <p:spPr>
                    <a:xfrm>
                      <a:off x="4160744" y="3499692"/>
                      <a:ext cx="787690"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1.5%</a:t>
                      </a:r>
                      <a:endParaRPr lang="zh-CN" altLang="en-US" sz="788">
                        <a:latin typeface="微软雅黑" panose="020B0503020204020204" pitchFamily="34" charset="-122"/>
                        <a:ea typeface="微软雅黑" panose="020B0503020204020204" pitchFamily="34" charset="-122"/>
                      </a:endParaRPr>
                    </a:p>
                  </p:txBody>
                </p:sp>
                <p:sp>
                  <p:nvSpPr>
                    <p:cNvPr id="81" name="文本框 45">
                      <a:extLst>
                        <a:ext uri="{FF2B5EF4-FFF2-40B4-BE49-F238E27FC236}">
                          <a16:creationId xmlns:a16="http://schemas.microsoft.com/office/drawing/2014/main" id="{7AFC0035-5F19-4D35-B97D-2CCC68D62BE0}"/>
                        </a:ext>
                      </a:extLst>
                    </p:cNvPr>
                    <p:cNvSpPr txBox="1"/>
                    <p:nvPr/>
                  </p:nvSpPr>
                  <p:spPr>
                    <a:xfrm>
                      <a:off x="5523966" y="3499692"/>
                      <a:ext cx="787690"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2.0%</a:t>
                      </a:r>
                      <a:endParaRPr lang="zh-CN" altLang="en-US" sz="788">
                        <a:latin typeface="微软雅黑" panose="020B0503020204020204" pitchFamily="34" charset="-122"/>
                        <a:ea typeface="微软雅黑" panose="020B0503020204020204" pitchFamily="34" charset="-122"/>
                      </a:endParaRPr>
                    </a:p>
                  </p:txBody>
                </p:sp>
                <p:sp>
                  <p:nvSpPr>
                    <p:cNvPr id="82" name="文本框 46">
                      <a:extLst>
                        <a:ext uri="{FF2B5EF4-FFF2-40B4-BE49-F238E27FC236}">
                          <a16:creationId xmlns:a16="http://schemas.microsoft.com/office/drawing/2014/main" id="{3B3694F7-9A2A-402E-B5AF-5E52579E31F7}"/>
                        </a:ext>
                      </a:extLst>
                    </p:cNvPr>
                    <p:cNvSpPr txBox="1"/>
                    <p:nvPr/>
                  </p:nvSpPr>
                  <p:spPr>
                    <a:xfrm>
                      <a:off x="3454548" y="3499692"/>
                      <a:ext cx="899696"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1.25%</a:t>
                      </a:r>
                      <a:endParaRPr lang="zh-CN" altLang="en-US" sz="788">
                        <a:latin typeface="微软雅黑" panose="020B0503020204020204" pitchFamily="34" charset="-122"/>
                        <a:ea typeface="微软雅黑" panose="020B0503020204020204" pitchFamily="34" charset="-122"/>
                      </a:endParaRPr>
                    </a:p>
                  </p:txBody>
                </p:sp>
                <p:sp>
                  <p:nvSpPr>
                    <p:cNvPr id="83" name="文本框 47">
                      <a:extLst>
                        <a:ext uri="{FF2B5EF4-FFF2-40B4-BE49-F238E27FC236}">
                          <a16:creationId xmlns:a16="http://schemas.microsoft.com/office/drawing/2014/main" id="{6C90702C-2030-4F32-9234-7BFC8307DD5E}"/>
                        </a:ext>
                      </a:extLst>
                    </p:cNvPr>
                    <p:cNvSpPr txBox="1"/>
                    <p:nvPr/>
                  </p:nvSpPr>
                  <p:spPr>
                    <a:xfrm>
                      <a:off x="6832018" y="3499692"/>
                      <a:ext cx="787690" cy="288709"/>
                    </a:xfrm>
                    <a:prstGeom prst="rect">
                      <a:avLst/>
                    </a:prstGeom>
                    <a:noFill/>
                  </p:spPr>
                  <p:txBody>
                    <a:bodyPr wrap="none" rtlCol="0">
                      <a:spAutoFit/>
                    </a:bodyPr>
                    <a:lstStyle/>
                    <a:p>
                      <a:r>
                        <a:rPr lang="en-US" altLang="zh-CN" sz="788">
                          <a:latin typeface="微软雅黑" panose="020B0503020204020204" pitchFamily="34" charset="-122"/>
                          <a:ea typeface="微软雅黑" panose="020B0503020204020204" pitchFamily="34" charset="-122"/>
                        </a:rPr>
                        <a:t>2.5%</a:t>
                      </a:r>
                      <a:endParaRPr lang="zh-CN" altLang="en-US" sz="788">
                        <a:latin typeface="微软雅黑" panose="020B0503020204020204" pitchFamily="34" charset="-122"/>
                        <a:ea typeface="微软雅黑" panose="020B0503020204020204" pitchFamily="34" charset="-122"/>
                      </a:endParaRPr>
                    </a:p>
                  </p:txBody>
                </p:sp>
              </p:grpSp>
              <p:sp>
                <p:nvSpPr>
                  <p:cNvPr id="70" name="五边形 80">
                    <a:extLst>
                      <a:ext uri="{FF2B5EF4-FFF2-40B4-BE49-F238E27FC236}">
                        <a16:creationId xmlns:a16="http://schemas.microsoft.com/office/drawing/2014/main" id="{1FF7EF08-CAF2-4B4A-A742-089385D78CFC}"/>
                      </a:ext>
                    </a:extLst>
                  </p:cNvPr>
                  <p:cNvSpPr/>
                  <p:nvPr/>
                </p:nvSpPr>
                <p:spPr>
                  <a:xfrm>
                    <a:off x="2662903" y="2656306"/>
                    <a:ext cx="1181511" cy="288000"/>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sp>
                <p:nvSpPr>
                  <p:cNvPr id="71" name="五边形 81">
                    <a:extLst>
                      <a:ext uri="{FF2B5EF4-FFF2-40B4-BE49-F238E27FC236}">
                        <a16:creationId xmlns:a16="http://schemas.microsoft.com/office/drawing/2014/main" id="{0BAB7861-DA59-40F3-94A4-8244373CE16C}"/>
                      </a:ext>
                    </a:extLst>
                  </p:cNvPr>
                  <p:cNvSpPr/>
                  <p:nvPr/>
                </p:nvSpPr>
                <p:spPr>
                  <a:xfrm>
                    <a:off x="2662902" y="3002675"/>
                    <a:ext cx="2738445" cy="288000"/>
                  </a:xfrm>
                  <a:prstGeom prst="homePlat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sp>
                <p:nvSpPr>
                  <p:cNvPr id="72" name="五边形 84">
                    <a:extLst>
                      <a:ext uri="{FF2B5EF4-FFF2-40B4-BE49-F238E27FC236}">
                        <a16:creationId xmlns:a16="http://schemas.microsoft.com/office/drawing/2014/main" id="{71BA6B9C-A552-4F32-AB4C-ECE13CE9E561}"/>
                      </a:ext>
                    </a:extLst>
                  </p:cNvPr>
                  <p:cNvSpPr/>
                  <p:nvPr/>
                </p:nvSpPr>
                <p:spPr>
                  <a:xfrm>
                    <a:off x="2662903" y="3575585"/>
                    <a:ext cx="2126720" cy="267109"/>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sp>
                <p:nvSpPr>
                  <p:cNvPr id="73" name="五边形 85">
                    <a:extLst>
                      <a:ext uri="{FF2B5EF4-FFF2-40B4-BE49-F238E27FC236}">
                        <a16:creationId xmlns:a16="http://schemas.microsoft.com/office/drawing/2014/main" id="{D73C526E-78C7-49EA-A811-6F5E58241A90}"/>
                      </a:ext>
                    </a:extLst>
                  </p:cNvPr>
                  <p:cNvSpPr/>
                  <p:nvPr/>
                </p:nvSpPr>
                <p:spPr>
                  <a:xfrm>
                    <a:off x="2662903" y="3901061"/>
                    <a:ext cx="5460946" cy="288000"/>
                  </a:xfrm>
                  <a:prstGeom prst="homePlat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grpSp>
          </p:grpSp>
          <p:sp>
            <p:nvSpPr>
              <p:cNvPr id="61" name="矩形 25">
                <a:extLst>
                  <a:ext uri="{FF2B5EF4-FFF2-40B4-BE49-F238E27FC236}">
                    <a16:creationId xmlns:a16="http://schemas.microsoft.com/office/drawing/2014/main" id="{09530BA0-9649-4FA3-B6B8-DF7A8F92ED86}"/>
                  </a:ext>
                </a:extLst>
              </p:cNvPr>
              <p:cNvSpPr/>
              <p:nvPr/>
            </p:nvSpPr>
            <p:spPr>
              <a:xfrm>
                <a:off x="7800094" y="2630133"/>
                <a:ext cx="2025515" cy="219635"/>
              </a:xfrm>
              <a:prstGeom prst="rect">
                <a:avLst/>
              </a:prstGeom>
            </p:spPr>
            <p:txBody>
              <a:bodyPr wrap="square">
                <a:spAutoFit/>
              </a:bodyPr>
              <a:lstStyle/>
              <a:p>
                <a:r>
                  <a:rPr lang="es-ES" altLang="zh-CN" sz="800">
                    <a:solidFill>
                      <a:schemeClr val="tx1">
                        <a:lumMod val="95000"/>
                        <a:lumOff val="5000"/>
                      </a:schemeClr>
                    </a:solidFill>
                    <a:latin typeface="+mj-lt"/>
                    <a:ea typeface="微软雅黑" panose="020B0503020204020204" pitchFamily="34" charset="-122"/>
                  </a:rPr>
                  <a:t>Atenuación Máxima</a:t>
                </a:r>
              </a:p>
            </p:txBody>
          </p:sp>
          <p:sp>
            <p:nvSpPr>
              <p:cNvPr id="62" name="矩形 26">
                <a:extLst>
                  <a:ext uri="{FF2B5EF4-FFF2-40B4-BE49-F238E27FC236}">
                    <a16:creationId xmlns:a16="http://schemas.microsoft.com/office/drawing/2014/main" id="{1F82DC08-3AE0-41B3-94C6-78CB6C290806}"/>
                  </a:ext>
                </a:extLst>
              </p:cNvPr>
              <p:cNvSpPr/>
              <p:nvPr/>
            </p:nvSpPr>
            <p:spPr>
              <a:xfrm>
                <a:off x="1835653" y="3124245"/>
                <a:ext cx="663588"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96h</a:t>
                </a:r>
                <a:endParaRPr lang="zh-CN" altLang="en-US" sz="1000">
                  <a:latin typeface="+mj-lt"/>
                  <a:ea typeface="微软雅黑" panose="020B0503020204020204" pitchFamily="34" charset="-122"/>
                </a:endParaRPr>
              </a:p>
            </p:txBody>
          </p:sp>
          <p:sp>
            <p:nvSpPr>
              <p:cNvPr id="63" name="矩形 27">
                <a:extLst>
                  <a:ext uri="{FF2B5EF4-FFF2-40B4-BE49-F238E27FC236}">
                    <a16:creationId xmlns:a16="http://schemas.microsoft.com/office/drawing/2014/main" id="{24050349-30DC-4C9B-97B2-1E65D66F8EE0}"/>
                  </a:ext>
                </a:extLst>
              </p:cNvPr>
              <p:cNvSpPr/>
              <p:nvPr/>
            </p:nvSpPr>
            <p:spPr>
              <a:xfrm>
                <a:off x="1705787" y="4005979"/>
                <a:ext cx="779361" cy="251010"/>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500h</a:t>
                </a:r>
                <a:endParaRPr lang="zh-CN" altLang="en-US" sz="900">
                  <a:latin typeface="+mj-lt"/>
                  <a:ea typeface="微软雅黑" panose="020B0503020204020204" pitchFamily="34" charset="-122"/>
                </a:endParaRPr>
              </a:p>
            </p:txBody>
          </p:sp>
        </p:grpSp>
        <p:sp>
          <p:nvSpPr>
            <p:cNvPr id="54" name="矩形 58">
              <a:extLst>
                <a:ext uri="{FF2B5EF4-FFF2-40B4-BE49-F238E27FC236}">
                  <a16:creationId xmlns:a16="http://schemas.microsoft.com/office/drawing/2014/main" id="{73713C2D-2A9F-462A-969D-2E240142CDDE}"/>
                </a:ext>
              </a:extLst>
            </p:cNvPr>
            <p:cNvSpPr/>
            <p:nvPr/>
          </p:nvSpPr>
          <p:spPr>
            <a:xfrm>
              <a:off x="2854024" y="4481585"/>
              <a:ext cx="3622976" cy="184666"/>
            </a:xfrm>
            <a:prstGeom prst="rect">
              <a:avLst/>
            </a:prstGeom>
          </p:spPr>
          <p:txBody>
            <a:bodyPr wrap="square">
              <a:spAutoFit/>
            </a:bodyPr>
            <a:lstStyle/>
            <a:p>
              <a:pPr algn="ctr"/>
              <a:r>
                <a:rPr lang="es-ES" altLang="zh-CN" sz="600">
                  <a:solidFill>
                    <a:schemeClr val="tx1">
                      <a:lumMod val="95000"/>
                      <a:lumOff val="5000"/>
                    </a:schemeClr>
                  </a:solidFill>
                  <a:latin typeface="微软雅黑" panose="020B0503020204020204" pitchFamily="34" charset="-122"/>
                  <a:ea typeface="微软雅黑" panose="020B0503020204020204" pitchFamily="34" charset="-122"/>
                </a:rPr>
                <a:t>*Método de Ensayo: Temperatura del Módulo 85℃, energización I(test) = </a:t>
              </a:r>
              <a:r>
                <a:rPr lang="es-ES" altLang="zh-CN" sz="600" err="1">
                  <a:solidFill>
                    <a:schemeClr val="tx1">
                      <a:lumMod val="95000"/>
                      <a:lumOff val="5000"/>
                    </a:schemeClr>
                  </a:solidFill>
                  <a:latin typeface="微软雅黑" panose="020B0503020204020204" pitchFamily="34" charset="-122"/>
                  <a:ea typeface="微软雅黑" panose="020B0503020204020204" pitchFamily="34" charset="-122"/>
                </a:rPr>
                <a:t>Isc</a:t>
              </a:r>
              <a:r>
                <a:rPr lang="es-ES" altLang="zh-CN" sz="600">
                  <a:solidFill>
                    <a:schemeClr val="tx1">
                      <a:lumMod val="95000"/>
                      <a:lumOff val="5000"/>
                    </a:schemeClr>
                  </a:solidFill>
                  <a:latin typeface="微软雅黑" panose="020B0503020204020204" pitchFamily="34" charset="-122"/>
                  <a:ea typeface="微软雅黑" panose="020B0503020204020204" pitchFamily="34" charset="-122"/>
                </a:rPr>
                <a:t> - </a:t>
              </a:r>
              <a:r>
                <a:rPr lang="es-ES" altLang="zh-CN" sz="600" err="1">
                  <a:solidFill>
                    <a:schemeClr val="tx1">
                      <a:lumMod val="95000"/>
                      <a:lumOff val="5000"/>
                    </a:schemeClr>
                  </a:solidFill>
                  <a:latin typeface="微软雅黑" panose="020B0503020204020204" pitchFamily="34" charset="-122"/>
                  <a:ea typeface="微软雅黑" panose="020B0503020204020204" pitchFamily="34" charset="-122"/>
                </a:rPr>
                <a:t>Impp</a:t>
              </a:r>
              <a:endParaRPr lang="es-ES" altLang="zh-CN" sz="60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5" name="组合 60">
              <a:extLst>
                <a:ext uri="{FF2B5EF4-FFF2-40B4-BE49-F238E27FC236}">
                  <a16:creationId xmlns:a16="http://schemas.microsoft.com/office/drawing/2014/main" id="{E1C65BAF-D383-454A-9D88-53E7BC8AED1E}"/>
                </a:ext>
              </a:extLst>
            </p:cNvPr>
            <p:cNvGrpSpPr/>
            <p:nvPr/>
          </p:nvGrpSpPr>
          <p:grpSpPr>
            <a:xfrm>
              <a:off x="4913761" y="3021657"/>
              <a:ext cx="1303562" cy="467771"/>
              <a:chOff x="6311741" y="1707284"/>
              <a:chExt cx="1303562" cy="467771"/>
            </a:xfrm>
          </p:grpSpPr>
          <p:sp>
            <p:nvSpPr>
              <p:cNvPr id="56" name="矩形 61">
                <a:extLst>
                  <a:ext uri="{FF2B5EF4-FFF2-40B4-BE49-F238E27FC236}">
                    <a16:creationId xmlns:a16="http://schemas.microsoft.com/office/drawing/2014/main" id="{8AC7BC71-0E9A-4DE1-908E-87D1AC85A901}"/>
                  </a:ext>
                </a:extLst>
              </p:cNvPr>
              <p:cNvSpPr/>
              <p:nvPr/>
            </p:nvSpPr>
            <p:spPr>
              <a:xfrm>
                <a:off x="6313916" y="1802420"/>
                <a:ext cx="54864" cy="548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53">
                  <a:latin typeface="微软雅黑" panose="020B0503020204020204" pitchFamily="34" charset="-122"/>
                  <a:ea typeface="微软雅黑" panose="020B0503020204020204" pitchFamily="34" charset="-122"/>
                </a:endParaRPr>
              </a:p>
            </p:txBody>
          </p:sp>
          <p:sp>
            <p:nvSpPr>
              <p:cNvPr id="57" name="矩形 62">
                <a:extLst>
                  <a:ext uri="{FF2B5EF4-FFF2-40B4-BE49-F238E27FC236}">
                    <a16:creationId xmlns:a16="http://schemas.microsoft.com/office/drawing/2014/main" id="{C3EBC279-B433-48BB-A80A-821576634240}"/>
                  </a:ext>
                </a:extLst>
              </p:cNvPr>
              <p:cNvSpPr/>
              <p:nvPr/>
            </p:nvSpPr>
            <p:spPr>
              <a:xfrm>
                <a:off x="6314400" y="2031702"/>
                <a:ext cx="54864" cy="5486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53">
                  <a:latin typeface="微软雅黑" panose="020B0503020204020204" pitchFamily="34" charset="-122"/>
                  <a:ea typeface="微软雅黑" panose="020B0503020204020204" pitchFamily="34" charset="-122"/>
                </a:endParaRPr>
              </a:p>
            </p:txBody>
          </p:sp>
          <p:sp>
            <p:nvSpPr>
              <p:cNvPr id="58" name="矩形 63">
                <a:extLst>
                  <a:ext uri="{FF2B5EF4-FFF2-40B4-BE49-F238E27FC236}">
                    <a16:creationId xmlns:a16="http://schemas.microsoft.com/office/drawing/2014/main" id="{5E9857B8-B5E6-4497-BA14-C6020DE57CC2}"/>
                  </a:ext>
                </a:extLst>
              </p:cNvPr>
              <p:cNvSpPr/>
              <p:nvPr/>
            </p:nvSpPr>
            <p:spPr>
              <a:xfrm>
                <a:off x="6311741" y="1707284"/>
                <a:ext cx="559769" cy="253916"/>
              </a:xfrm>
              <a:prstGeom prst="rect">
                <a:avLst/>
              </a:prstGeom>
            </p:spPr>
            <p:txBody>
              <a:bodyPr wrap="none">
                <a:spAutoFit/>
              </a:bodyPr>
              <a:lstStyle/>
              <a:p>
                <a:r>
                  <a:rPr lang="en-US" altLang="zh-CN" sz="1000">
                    <a:solidFill>
                      <a:schemeClr val="tx1">
                        <a:lumMod val="95000"/>
                        <a:lumOff val="5000"/>
                      </a:schemeClr>
                    </a:solidFill>
                    <a:latin typeface="+mj-lt"/>
                    <a:ea typeface="微软雅黑" panose="020B0503020204020204" pitchFamily="34" charset="-122"/>
                  </a:rPr>
                  <a:t>HiKu7</a:t>
                </a:r>
                <a:endParaRPr lang="zh-CN" altLang="en-US" sz="1000">
                  <a:latin typeface="+mj-lt"/>
                  <a:ea typeface="微软雅黑" panose="020B0503020204020204" pitchFamily="34" charset="-122"/>
                </a:endParaRPr>
              </a:p>
            </p:txBody>
          </p:sp>
          <p:sp>
            <p:nvSpPr>
              <p:cNvPr id="59" name="矩形 64">
                <a:extLst>
                  <a:ext uri="{FF2B5EF4-FFF2-40B4-BE49-F238E27FC236}">
                    <a16:creationId xmlns:a16="http://schemas.microsoft.com/office/drawing/2014/main" id="{2020BC23-42A4-434E-B82D-04A4FDBE0CB9}"/>
                  </a:ext>
                </a:extLst>
              </p:cNvPr>
              <p:cNvSpPr/>
              <p:nvPr/>
            </p:nvSpPr>
            <p:spPr>
              <a:xfrm>
                <a:off x="6311741" y="1928834"/>
                <a:ext cx="1303562" cy="246221"/>
              </a:xfrm>
              <a:prstGeom prst="rect">
                <a:avLst/>
              </a:prstGeom>
            </p:spPr>
            <p:txBody>
              <a:bodyPr wrap="none">
                <a:spAutoFit/>
              </a:bodyPr>
              <a:lstStyle/>
              <a:p>
                <a:r>
                  <a:rPr lang="pt-BR" altLang="zh-CN" sz="1000">
                    <a:solidFill>
                      <a:schemeClr val="tx1">
                        <a:lumMod val="95000"/>
                        <a:lumOff val="5000"/>
                      </a:schemeClr>
                    </a:solidFill>
                    <a:ea typeface="微软雅黑" panose="020B0503020204020204" pitchFamily="34" charset="-122"/>
                  </a:rPr>
                  <a:t>Indústria standard</a:t>
                </a:r>
                <a:endParaRPr lang="pt-BR" altLang="zh-CN" sz="1000">
                  <a:ea typeface="微软雅黑" panose="020B0503020204020204" pitchFamily="34" charset="-122"/>
                </a:endParaRPr>
              </a:p>
            </p:txBody>
          </p:sp>
        </p:grpSp>
      </p:grpSp>
    </p:spTree>
    <p:extLst>
      <p:ext uri="{BB962C8B-B14F-4D97-AF65-F5344CB8AC3E}">
        <p14:creationId xmlns:p14="http://schemas.microsoft.com/office/powerpoint/2010/main" val="19687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EB29A-FC9A-456F-B90C-8FD770F654E4}"/>
              </a:ext>
            </a:extLst>
          </p:cNvPr>
          <p:cNvSpPr>
            <a:spLocks noGrp="1"/>
          </p:cNvSpPr>
          <p:nvPr>
            <p:ph type="title"/>
          </p:nvPr>
        </p:nvSpPr>
        <p:spPr>
          <a:xfrm>
            <a:off x="539751" y="303611"/>
            <a:ext cx="5832449" cy="647960"/>
          </a:xfrm>
        </p:spPr>
        <p:txBody>
          <a:bodyPr/>
          <a:lstStyle/>
          <a:p>
            <a:r>
              <a:rPr lang="en-US"/>
              <a:t>MBB</a:t>
            </a:r>
            <a:br>
              <a:rPr lang="en-US"/>
            </a:br>
            <a:r>
              <a:rPr lang="en-US" sz="1300"/>
              <a:t>Multi BusBar</a:t>
            </a:r>
          </a:p>
        </p:txBody>
      </p:sp>
      <p:sp>
        <p:nvSpPr>
          <p:cNvPr id="13" name="Inhaltsplatzhalter 4"/>
          <p:cNvSpPr>
            <a:spLocks noGrp="1"/>
          </p:cNvSpPr>
          <p:nvPr>
            <p:ph idx="1"/>
          </p:nvPr>
        </p:nvSpPr>
        <p:spPr bwMode="gray">
          <a:xfrm>
            <a:off x="539751" y="870562"/>
            <a:ext cx="4356286" cy="3742616"/>
          </a:xfrm>
        </p:spPr>
        <p:txBody>
          <a:bodyPr/>
          <a:lstStyle/>
          <a:p>
            <a:pPr lvl="3">
              <a:lnSpc>
                <a:spcPct val="150000"/>
              </a:lnSpc>
              <a:tabLst>
                <a:tab pos="2008088" algn="l"/>
              </a:tabLst>
            </a:pPr>
            <a:r>
              <a:rPr lang="es-ES"/>
              <a:t>Menos visible y con mejor apariencia</a:t>
            </a:r>
          </a:p>
          <a:p>
            <a:pPr lvl="3">
              <a:lnSpc>
                <a:spcPct val="150000"/>
              </a:lnSpc>
              <a:tabLst>
                <a:tab pos="2008088" algn="l"/>
              </a:tabLst>
            </a:pPr>
            <a:r>
              <a:rPr lang="es-ES"/>
              <a:t>Más captación de la luz difusa</a:t>
            </a:r>
          </a:p>
          <a:p>
            <a:pPr lvl="3">
              <a:lnSpc>
                <a:spcPct val="150000"/>
              </a:lnSpc>
              <a:tabLst>
                <a:tab pos="2008088" algn="l"/>
              </a:tabLst>
            </a:pPr>
            <a:r>
              <a:rPr lang="es-ES"/>
              <a:t>Más potencia de salida (5W más que 5BB)</a:t>
            </a:r>
          </a:p>
          <a:p>
            <a:pPr lvl="3">
              <a:lnSpc>
                <a:spcPct val="150000"/>
              </a:lnSpc>
              <a:tabLst>
                <a:tab pos="2008088" algn="l"/>
              </a:tabLst>
            </a:pPr>
            <a:r>
              <a:rPr lang="es-ES"/>
              <a:t>Más fiable (reduce los micro-cracks en 30%)</a:t>
            </a:r>
          </a:p>
        </p:txBody>
      </p:sp>
      <p:pic>
        <p:nvPicPr>
          <p:cNvPr id="8" name="Imagem 7">
            <a:extLst>
              <a:ext uri="{FF2B5EF4-FFF2-40B4-BE49-F238E27FC236}">
                <a16:creationId xmlns:a16="http://schemas.microsoft.com/office/drawing/2014/main" id="{D666E3F6-43D7-4849-B749-C43DA528FC11}"/>
              </a:ext>
            </a:extLst>
          </p:cNvPr>
          <p:cNvPicPr>
            <a:picLocks noChangeAspect="1"/>
          </p:cNvPicPr>
          <p:nvPr/>
        </p:nvPicPr>
        <p:blipFill>
          <a:blip r:embed="rId3"/>
          <a:stretch>
            <a:fillRect/>
          </a:stretch>
        </p:blipFill>
        <p:spPr>
          <a:xfrm>
            <a:off x="2286000" y="2635998"/>
            <a:ext cx="4572000" cy="1977180"/>
          </a:xfrm>
          <a:prstGeom prst="rect">
            <a:avLst/>
          </a:prstGeom>
        </p:spPr>
      </p:pic>
    </p:spTree>
    <p:extLst>
      <p:ext uri="{BB962C8B-B14F-4D97-AF65-F5344CB8AC3E}">
        <p14:creationId xmlns:p14="http://schemas.microsoft.com/office/powerpoint/2010/main" val="105977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9</a:t>
            </a:fld>
            <a:endParaRPr lang="zh-CN" altLang="en-US"/>
          </a:p>
        </p:txBody>
      </p:sp>
      <p:grpSp>
        <p:nvGrpSpPr>
          <p:cNvPr id="10" name="Agrupar 9">
            <a:extLst>
              <a:ext uri="{FF2B5EF4-FFF2-40B4-BE49-F238E27FC236}">
                <a16:creationId xmlns:a16="http://schemas.microsoft.com/office/drawing/2014/main" id="{68B06062-A07E-4A45-8E77-7852145D70CA}"/>
              </a:ext>
            </a:extLst>
          </p:cNvPr>
          <p:cNvGrpSpPr/>
          <p:nvPr/>
        </p:nvGrpSpPr>
        <p:grpSpPr>
          <a:xfrm>
            <a:off x="1823955" y="1403787"/>
            <a:ext cx="5496089" cy="1335024"/>
            <a:chOff x="1295400" y="1542633"/>
            <a:chExt cx="5496089" cy="1335024"/>
          </a:xfrm>
        </p:grpSpPr>
        <p:sp>
          <p:nvSpPr>
            <p:cNvPr id="5" name="虚尾箭头 7">
              <a:extLst>
                <a:ext uri="{FF2B5EF4-FFF2-40B4-BE49-F238E27FC236}">
                  <a16:creationId xmlns:a16="http://schemas.microsoft.com/office/drawing/2014/main" id="{67A51297-901B-454E-BB94-C4BC4A01981A}"/>
                </a:ext>
              </a:extLst>
            </p:cNvPr>
            <p:cNvSpPr/>
            <p:nvPr/>
          </p:nvSpPr>
          <p:spPr>
            <a:xfrm>
              <a:off x="3865550" y="2011671"/>
              <a:ext cx="493142" cy="392928"/>
            </a:xfrm>
            <a:prstGeom prst="stripedRightArrow">
              <a:avLst/>
            </a:prstGeom>
            <a:solidFill>
              <a:srgbClr val="868887"/>
            </a:solidFill>
            <a:ln w="9525" cap="flat" cmpd="sng" algn="ctr">
              <a:noFill/>
              <a:prstDash val="soli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lnSpc>
                  <a:spcPct val="110000"/>
                </a:lnSpc>
                <a:defRPr/>
              </a:pPr>
              <a:endParaRPr lang="zh-CN" altLang="en-US" sz="1600" kern="0" err="1">
                <a:solidFill>
                  <a:prstClr val="black"/>
                </a:solidFill>
                <a:latin typeface="Noto Sans"/>
                <a:ea typeface="+mn-ea"/>
                <a:cs typeface="+mn-cs"/>
              </a:endParaRPr>
            </a:p>
          </p:txBody>
        </p:sp>
        <p:pic>
          <p:nvPicPr>
            <p:cNvPr id="11" name="图片 10">
              <a:extLst>
                <a:ext uri="{FF2B5EF4-FFF2-40B4-BE49-F238E27FC236}">
                  <a16:creationId xmlns:a16="http://schemas.microsoft.com/office/drawing/2014/main" id="{B366050E-FB49-4E1F-BFF5-DA65511B0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295400" y="1542634"/>
              <a:ext cx="2417802" cy="1331003"/>
            </a:xfrm>
            <a:prstGeom prst="rect">
              <a:avLst/>
            </a:prstGeom>
          </p:spPr>
        </p:pic>
        <p:pic>
          <p:nvPicPr>
            <p:cNvPr id="12" name="图片 11">
              <a:extLst>
                <a:ext uri="{FF2B5EF4-FFF2-40B4-BE49-F238E27FC236}">
                  <a16:creationId xmlns:a16="http://schemas.microsoft.com/office/drawing/2014/main" id="{A1524392-31E8-47D5-8949-7DD5570D9634}"/>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4495800" y="1542633"/>
              <a:ext cx="2295689" cy="1335024"/>
            </a:xfrm>
            <a:prstGeom prst="rect">
              <a:avLst/>
            </a:prstGeom>
          </p:spPr>
        </p:pic>
      </p:grpSp>
      <p:grpSp>
        <p:nvGrpSpPr>
          <p:cNvPr id="15" name="Agrupar 9">
            <a:extLst>
              <a:ext uri="{FF2B5EF4-FFF2-40B4-BE49-F238E27FC236}">
                <a16:creationId xmlns:a16="http://schemas.microsoft.com/office/drawing/2014/main" id="{98E2A4AE-70F7-411F-8B52-175DFF597474}"/>
              </a:ext>
            </a:extLst>
          </p:cNvPr>
          <p:cNvGrpSpPr/>
          <p:nvPr/>
        </p:nvGrpSpPr>
        <p:grpSpPr>
          <a:xfrm>
            <a:off x="1823955" y="1872825"/>
            <a:ext cx="5496089" cy="1866887"/>
            <a:chOff x="1295400" y="2011671"/>
            <a:chExt cx="5496089" cy="1866887"/>
          </a:xfrm>
        </p:grpSpPr>
        <p:sp>
          <p:nvSpPr>
            <p:cNvPr id="16" name="文本框 2">
              <a:extLst>
                <a:ext uri="{FF2B5EF4-FFF2-40B4-BE49-F238E27FC236}">
                  <a16:creationId xmlns:a16="http://schemas.microsoft.com/office/drawing/2014/main" id="{A38F23F2-6571-4837-B3EA-2239CAE0EC84}"/>
                </a:ext>
              </a:extLst>
            </p:cNvPr>
            <p:cNvSpPr txBox="1"/>
            <p:nvPr/>
          </p:nvSpPr>
          <p:spPr>
            <a:xfrm>
              <a:off x="1295400" y="2935364"/>
              <a:ext cx="2417802" cy="461665"/>
            </a:xfrm>
            <a:prstGeom prst="rect">
              <a:avLst/>
            </a:prstGeom>
            <a:noFill/>
          </p:spPr>
          <p:txBody>
            <a:bodyPr wrap="square" rtlCol="0">
              <a:spAutoFit/>
            </a:bodyPr>
            <a:lstStyle/>
            <a:p>
              <a:pPr algn="ctr">
                <a:defRPr/>
              </a:pPr>
              <a:r>
                <a:rPr lang="es-ES" altLang="zh-CN" sz="1200" b="1">
                  <a:solidFill>
                    <a:prstClr val="black">
                      <a:lumMod val="50000"/>
                      <a:lumOff val="50000"/>
                    </a:prstClr>
                  </a:solidFill>
                </a:rPr>
                <a:t>Espacio estándar entre células ≥ 2mm</a:t>
              </a:r>
            </a:p>
          </p:txBody>
        </p:sp>
        <p:sp>
          <p:nvSpPr>
            <p:cNvPr id="17" name="文本框 138">
              <a:extLst>
                <a:ext uri="{FF2B5EF4-FFF2-40B4-BE49-F238E27FC236}">
                  <a16:creationId xmlns:a16="http://schemas.microsoft.com/office/drawing/2014/main" id="{762F8B05-4360-4571-B03A-F34E59B118E1}"/>
                </a:ext>
              </a:extLst>
            </p:cNvPr>
            <p:cNvSpPr txBox="1"/>
            <p:nvPr/>
          </p:nvSpPr>
          <p:spPr>
            <a:xfrm>
              <a:off x="4495801" y="2935363"/>
              <a:ext cx="228593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altLang="zh-CN" sz="1200" b="1">
                  <a:solidFill>
                    <a:prstClr val="black">
                      <a:lumMod val="50000"/>
                      <a:lumOff val="50000"/>
                    </a:prstClr>
                  </a:solidFill>
                  <a:latin typeface="Noto Sans"/>
                </a:rPr>
                <a:t>Tecnología HTR ~ 0.7mm</a:t>
              </a:r>
            </a:p>
          </p:txBody>
        </p:sp>
        <p:sp>
          <p:nvSpPr>
            <p:cNvPr id="18" name="虚尾箭头 7">
              <a:extLst>
                <a:ext uri="{FF2B5EF4-FFF2-40B4-BE49-F238E27FC236}">
                  <a16:creationId xmlns:a16="http://schemas.microsoft.com/office/drawing/2014/main" id="{07E02F13-1D82-4883-8A4A-096E0E0A9345}"/>
                </a:ext>
              </a:extLst>
            </p:cNvPr>
            <p:cNvSpPr/>
            <p:nvPr/>
          </p:nvSpPr>
          <p:spPr>
            <a:xfrm>
              <a:off x="3865550" y="2011671"/>
              <a:ext cx="493142" cy="392928"/>
            </a:xfrm>
            <a:prstGeom prst="stripedRightArrow">
              <a:avLst/>
            </a:prstGeom>
            <a:solidFill>
              <a:srgbClr val="868887"/>
            </a:solidFill>
            <a:ln w="9525" cap="flat" cmpd="sng" algn="ctr">
              <a:noFill/>
              <a:prstDash val="soli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lnSpc>
                  <a:spcPct val="110000"/>
                </a:lnSpc>
                <a:defRPr/>
              </a:pPr>
              <a:endParaRPr lang="es-ES" altLang="zh-CN" sz="1600" kern="0">
                <a:solidFill>
                  <a:prstClr val="black"/>
                </a:solidFill>
                <a:latin typeface="Noto Sans"/>
                <a:ea typeface="+mn-ea"/>
                <a:cs typeface="+mn-cs"/>
              </a:endParaRPr>
            </a:p>
          </p:txBody>
        </p:sp>
        <p:sp>
          <p:nvSpPr>
            <p:cNvPr id="19" name="文本框 138">
              <a:extLst>
                <a:ext uri="{FF2B5EF4-FFF2-40B4-BE49-F238E27FC236}">
                  <a16:creationId xmlns:a16="http://schemas.microsoft.com/office/drawing/2014/main" id="{986FDB74-5D4C-49DD-B109-6D59286E63E5}"/>
                </a:ext>
              </a:extLst>
            </p:cNvPr>
            <p:cNvSpPr txBox="1"/>
            <p:nvPr/>
          </p:nvSpPr>
          <p:spPr>
            <a:xfrm>
              <a:off x="4724400" y="3299239"/>
              <a:ext cx="2067089"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altLang="zh-CN" sz="1000" b="1">
                  <a:solidFill>
                    <a:schemeClr val="bg2"/>
                  </a:solidFill>
                  <a:latin typeface="Noto Sans"/>
                </a:rPr>
                <a:t>-70% Espacio entre células</a:t>
              </a:r>
            </a:p>
          </p:txBody>
        </p:sp>
        <p:sp>
          <p:nvSpPr>
            <p:cNvPr id="20" name="文本框 138">
              <a:extLst>
                <a:ext uri="{FF2B5EF4-FFF2-40B4-BE49-F238E27FC236}">
                  <a16:creationId xmlns:a16="http://schemas.microsoft.com/office/drawing/2014/main" id="{25FA91E2-C040-49AD-B41B-B0AC250510BB}"/>
                </a:ext>
              </a:extLst>
            </p:cNvPr>
            <p:cNvSpPr txBox="1"/>
            <p:nvPr/>
          </p:nvSpPr>
          <p:spPr>
            <a:xfrm>
              <a:off x="4495800" y="3632337"/>
              <a:ext cx="2285937"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altLang="zh-CN" sz="1000" b="1">
                  <a:solidFill>
                    <a:schemeClr val="bg2"/>
                  </a:solidFill>
                  <a:latin typeface="Noto Sans"/>
                </a:rPr>
                <a:t>+0.5% Eficiencia del módulo</a:t>
              </a:r>
            </a:p>
          </p:txBody>
        </p:sp>
      </p:grpSp>
      <p:sp>
        <p:nvSpPr>
          <p:cNvPr id="23" name="Título 13">
            <a:extLst>
              <a:ext uri="{FF2B5EF4-FFF2-40B4-BE49-F238E27FC236}">
                <a16:creationId xmlns:a16="http://schemas.microsoft.com/office/drawing/2014/main" id="{F56E6771-882B-42CC-BD4B-2D3CBBAFD58A}"/>
              </a:ext>
            </a:extLst>
          </p:cNvPr>
          <p:cNvSpPr>
            <a:spLocks noGrp="1"/>
          </p:cNvSpPr>
          <p:nvPr>
            <p:ph type="title"/>
          </p:nvPr>
        </p:nvSpPr>
        <p:spPr>
          <a:xfrm>
            <a:off x="539751" y="303611"/>
            <a:ext cx="5861049" cy="647960"/>
          </a:xfrm>
        </p:spPr>
        <p:txBody>
          <a:bodyPr/>
          <a:lstStyle/>
          <a:p>
            <a:r>
              <a:rPr lang="es-ES"/>
              <a:t>Tecnología HTR</a:t>
            </a:r>
            <a:br>
              <a:rPr lang="es-ES"/>
            </a:br>
            <a:r>
              <a:rPr lang="es-ES" sz="1400"/>
              <a:t>Hetero-</a:t>
            </a:r>
            <a:r>
              <a:rPr lang="es-ES" sz="1400" err="1"/>
              <a:t>Type</a:t>
            </a:r>
            <a:r>
              <a:rPr lang="es-ES" sz="1400"/>
              <a:t> </a:t>
            </a:r>
            <a:r>
              <a:rPr lang="es-ES" sz="1400" err="1"/>
              <a:t>Ribbon</a:t>
            </a:r>
            <a:r>
              <a:rPr lang="es-ES" sz="1400"/>
              <a:t> </a:t>
            </a:r>
            <a:endParaRPr lang="es-ES"/>
          </a:p>
        </p:txBody>
      </p:sp>
    </p:spTree>
    <p:extLst>
      <p:ext uri="{BB962C8B-B14F-4D97-AF65-F5344CB8AC3E}">
        <p14:creationId xmlns:p14="http://schemas.microsoft.com/office/powerpoint/2010/main" val="2648327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heme/theme1.xml><?xml version="1.0" encoding="utf-8"?>
<a:theme xmlns:a="http://schemas.openxmlformats.org/drawingml/2006/main" name="Theme1">
  <a:themeElements>
    <a:clrScheme name="Benutzerdefiniert 54">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Noto Sans - Canadian 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noFill/>
        </a:ln>
      </a:spPr>
      <a:bodyPr rot="0" spcFirstLastPara="0" vertOverflow="overflow" horzOverflow="overflow" vert="horz" wrap="square" lIns="108000" tIns="72000" rIns="108000" bIns="72000" numCol="1" spcCol="0" rtlCol="0" fromWordArt="0" anchor="ctr" anchorCtr="0" forceAA="0" compatLnSpc="1">
        <a:noAutofit/>
      </a:bodyPr>
      <a:lstStyle>
        <a:defPPr algn="ctr">
          <a:lnSpc>
            <a:spcPct val="110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delo_Canadian.pptx" id="{2EF23D9B-AE8F-4864-9538-F71E31B8006F}" vid="{FDB9A777-54AE-4595-A4AA-B05578051722}"/>
    </a:ext>
  </a:extLst>
</a:theme>
</file>

<file path=ppt/theme/theme2.xml><?xml version="1.0" encoding="utf-8"?>
<a:theme xmlns:a="http://schemas.openxmlformats.org/drawingml/2006/main" name="Larissa">
  <a:themeElements>
    <a:clrScheme name="CanadianSolar">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Candian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CanadianSolar">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Candian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0DF553A2D4286458941E3BFC8A8AB54" ma:contentTypeVersion="5" ma:contentTypeDescription="Crie um novo documento." ma:contentTypeScope="" ma:versionID="b41e170d917eccee052b38e686d9240a">
  <xsd:schema xmlns:xsd="http://www.w3.org/2001/XMLSchema" xmlns:xs="http://www.w3.org/2001/XMLSchema" xmlns:p="http://schemas.microsoft.com/office/2006/metadata/properties" xmlns:ns2="9f0e9a8f-b04d-4069-854f-fc26021695d1" xmlns:ns3="9ddc9db1-e80d-4490-a339-e0b1393d7ba8" xmlns:ns4="8014d8d4-dc3e-433b-aa82-fad60630172d" targetNamespace="http://schemas.microsoft.com/office/2006/metadata/properties" ma:root="true" ma:fieldsID="7e0757e0b1404d0693259582ac9cf4ab" ns2:_="" ns3:_="" ns4:_="">
    <xsd:import namespace="9f0e9a8f-b04d-4069-854f-fc26021695d1"/>
    <xsd:import namespace="9ddc9db1-e80d-4490-a339-e0b1393d7ba8"/>
    <xsd:import namespace="8014d8d4-dc3e-433b-aa82-fad6063017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MediaServiceLocation" minOccurs="0"/>
                <xsd:element ref="ns4:SharedWithUsers" minOccurs="0"/>
                <xsd:element ref="ns4: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e9a8f-b04d-4069-854f-fc2602169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dc9db1-e80d-4490-a339-e0b1393d7ba8" elementFormDefault="qualified">
    <xsd:import namespace="http://schemas.microsoft.com/office/2006/documentManagement/types"/>
    <xsd:import namespace="http://schemas.microsoft.com/office/infopath/2007/PartnerControls"/>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14d8d4-dc3e-433b-aa82-fad60630172d"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9ddc9db1-e80d-4490-a339-e0b1393d7ba8" xsi:nil="true"/>
  </documentManagement>
</p:properties>
</file>

<file path=customXml/itemProps1.xml><?xml version="1.0" encoding="utf-8"?>
<ds:datastoreItem xmlns:ds="http://schemas.openxmlformats.org/officeDocument/2006/customXml" ds:itemID="{1ABB434B-1CB7-4A71-8D57-B9686737605F}">
  <ds:schemaRefs>
    <ds:schemaRef ds:uri="http://schemas.microsoft.com/sharepoint/v3/contenttype/forms"/>
  </ds:schemaRefs>
</ds:datastoreItem>
</file>

<file path=customXml/itemProps2.xml><?xml version="1.0" encoding="utf-8"?>
<ds:datastoreItem xmlns:ds="http://schemas.openxmlformats.org/officeDocument/2006/customXml" ds:itemID="{A2686362-FE09-4BAC-B242-7BB1A72A5704}"/>
</file>

<file path=customXml/itemProps3.xml><?xml version="1.0" encoding="utf-8"?>
<ds:datastoreItem xmlns:ds="http://schemas.openxmlformats.org/officeDocument/2006/customXml" ds:itemID="{1030EAFB-C7FD-455A-B936-C3742BAA440E}">
  <ds:schemaRefs>
    <ds:schemaRef ds:uri="7580bd96-31af-4e77-aeba-4193169ebc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ddc9db1-e80d-4490-a339-e0b1393d7ba8"/>
  </ds:schemaRefs>
</ds:datastoreItem>
</file>

<file path=docProps/app.xml><?xml version="1.0" encoding="utf-8"?>
<Properties xmlns="http://schemas.openxmlformats.org/officeDocument/2006/extended-properties" xmlns:vt="http://schemas.openxmlformats.org/officeDocument/2006/docPropsVTypes">
  <Template/>
  <TotalTime>0</TotalTime>
  <Words>3324</Words>
  <Application>Microsoft Office PowerPoint</Application>
  <PresentationFormat>Apresentação na tela (16:9)</PresentationFormat>
  <Paragraphs>719</Paragraphs>
  <Slides>57</Slides>
  <Notes>44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57</vt:i4>
      </vt:variant>
    </vt:vector>
  </HeadingPairs>
  <TitlesOfParts>
    <vt:vector size="63" baseType="lpstr">
      <vt:lpstr>Noto Sans</vt:lpstr>
      <vt:lpstr>Symbol</vt:lpstr>
      <vt:lpstr>Cambria Math</vt:lpstr>
      <vt:lpstr>Arial</vt:lpstr>
      <vt:lpstr>Microsoft YaHei</vt:lpstr>
      <vt:lpstr>Theme1</vt:lpstr>
      <vt:lpstr>Nuevos módulos canadian solar para aplicaciones de gd</vt:lpstr>
      <vt:lpstr>Canadian Solar Inc. </vt:lpstr>
      <vt:lpstr>Bancabilidad - Marca de Módulos Solares Top-tier</vt:lpstr>
      <vt:lpstr>Contenido</vt:lpstr>
      <vt:lpstr>Mejoras del producto  </vt:lpstr>
      <vt:lpstr>PERC Passivated Emitter Rear Cell</vt:lpstr>
      <vt:lpstr>CSAR: Menor LeTID de la Industria </vt:lpstr>
      <vt:lpstr>MBB Multi BusBar</vt:lpstr>
      <vt:lpstr>Tecnología HTR Hetero-Type Ribbon </vt:lpstr>
      <vt:lpstr>Tecnología de Corte de las Células Low Damage Slicing - LDS</vt:lpstr>
      <vt:lpstr>Hotspot - CSIR</vt:lpstr>
      <vt:lpstr>Portfolio de módulos</vt:lpstr>
      <vt:lpstr>HiKu &amp; BiHiKu </vt:lpstr>
      <vt:lpstr>Ku5  </vt:lpstr>
      <vt:lpstr>HiKu5 &amp; BiHiKu5 Serie 5</vt:lpstr>
      <vt:lpstr>HiKu6 &amp; BiHiKu6 Serie 6</vt:lpstr>
      <vt:lpstr>HiKu7 &amp; BiHiKu7 Serie 7</vt:lpstr>
      <vt:lpstr>Contenido</vt:lpstr>
      <vt:lpstr>Portfolio – Nueva generación</vt:lpstr>
      <vt:lpstr>Inversores Monofásicos (220V) – Nueva generación Residencias y Comercios</vt:lpstr>
      <vt:lpstr>Inversores Trifásicos (380V) – Nueva generación Comercios e Industrias</vt:lpstr>
      <vt:lpstr>Inversores Trifásicos (380V) – Nueva generación Industrias</vt:lpstr>
      <vt:lpstr>Inversores Trifásicos (380V) – Nueva generación Industrias y Huertas solares</vt:lpstr>
      <vt:lpstr>Inversores Trifásicos (600V) Huertas Solares</vt:lpstr>
      <vt:lpstr>Monitoreo - Estructura de comunicación</vt:lpstr>
      <vt:lpstr>Plataformas de monitoreo</vt:lpstr>
      <vt:lpstr>Contenido</vt:lpstr>
      <vt:lpstr>Obteniendo el mejor resultado</vt:lpstr>
      <vt:lpstr>Dimensionamiento &amp; Optimización</vt:lpstr>
      <vt:lpstr>Dimensionamiento &amp; Optimización</vt:lpstr>
      <vt:lpstr>Residencial, 220V</vt:lpstr>
      <vt:lpstr>Ku5 – 440 Wp Datasheet</vt:lpstr>
      <vt:lpstr>Inversor – 9 kW Datasheet</vt:lpstr>
      <vt:lpstr>Dimensionamiento  Limites de seguridad</vt:lpstr>
      <vt:lpstr>Dimensionamiento Producción</vt:lpstr>
      <vt:lpstr>Dimensionamiento Conclusión</vt:lpstr>
      <vt:lpstr>Dimensionamiento Stringbox</vt:lpstr>
      <vt:lpstr>Comercial, 380V</vt:lpstr>
      <vt:lpstr>HiKu – 450 Wp  Datasheet</vt:lpstr>
      <vt:lpstr>Inversor – 20 kW Datasheet</vt:lpstr>
      <vt:lpstr>Dimensionamiento Limites de seguridad</vt:lpstr>
      <vt:lpstr>Dimensionamiento Producción</vt:lpstr>
      <vt:lpstr>Dimensionamiento Conclusión</vt:lpstr>
      <vt:lpstr>Dimensionamiento Stringbox</vt:lpstr>
      <vt:lpstr>Industrial, 380V</vt:lpstr>
      <vt:lpstr>HiKu5 – 485 Wp Datasheet</vt:lpstr>
      <vt:lpstr>Inversor – 75 kW Datasheet</vt:lpstr>
      <vt:lpstr>Dimensionamiento Limites de seguridad</vt:lpstr>
      <vt:lpstr>Dimensionamiento Producción</vt:lpstr>
      <vt:lpstr>Dimensionamiento Conclusión</vt:lpstr>
      <vt:lpstr>Dimensionamiento Stringbox</vt:lpstr>
      <vt:lpstr>Contenido</vt:lpstr>
      <vt:lpstr>Conclusiones</vt:lpstr>
      <vt:lpstr>Qué viene después?</vt:lpstr>
      <vt:lpstr>Preguntas &amp; Respuestas</vt:lpstr>
      <vt:lpstr>Contactos</vt:lpstr>
      <vt:lpstr>Muchas gracias!  </vt:lpstr>
    </vt:vector>
  </TitlesOfParts>
  <Manager>robson.camara@canadiansolar.com</Manager>
  <Company>Canadian Solar Brasil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dc:title>
  <dc:creator>Robson Camara</dc:creator>
  <dc:description/>
  <cp:lastModifiedBy>Alessandra Adam</cp:lastModifiedBy>
  <cp:revision>2</cp:revision>
  <cp:lastPrinted>2016-08-10T04:40:00Z</cp:lastPrinted>
  <dcterms:created xsi:type="dcterms:W3CDTF">2020-04-17T13:51:32Z</dcterms:created>
  <dcterms:modified xsi:type="dcterms:W3CDTF">2021-12-21T20:18:48Z</dcterms:modified>
  <cp:category>PM LATAM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0x01010040DF553A2D4286458941E3BFC8A8AB54</vt:lpwstr>
  </property>
  <property fmtid="{D5CDD505-2E9C-101B-9397-08002B2CF9AE}" pid="3" name="KSOProductBuildVer">
    <vt:lpwstr>2052-10.1.0.6206</vt:lpwstr>
  </property>
  <property fmtid="{D5CDD505-2E9C-101B-9397-08002B2CF9AE}" pid="4" name="Order">
    <vt:lpwstr>50100.0000000000</vt:lpwstr>
  </property>
  <property fmtid="{D5CDD505-2E9C-101B-9397-08002B2CF9AE}" pid="5" name="xd_Signature">
    <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