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4"/>
  </p:sldMasterIdLst>
  <p:notesMasterIdLst>
    <p:notesMasterId r:id="rId55"/>
  </p:notesMasterIdLst>
  <p:handoutMasterIdLst>
    <p:handoutMasterId r:id="rId56"/>
  </p:handoutMasterIdLst>
  <p:sldIdLst>
    <p:sldId id="1375" r:id="rId5"/>
    <p:sldId id="1854" r:id="rId6"/>
    <p:sldId id="1899" r:id="rId7"/>
    <p:sldId id="6536" r:id="rId8"/>
    <p:sldId id="661" r:id="rId9"/>
    <p:sldId id="1731" r:id="rId10"/>
    <p:sldId id="1898" r:id="rId11"/>
    <p:sldId id="6544" r:id="rId12"/>
    <p:sldId id="1825" r:id="rId13"/>
    <p:sldId id="1900" r:id="rId14"/>
    <p:sldId id="6543" r:id="rId15"/>
    <p:sldId id="660" r:id="rId16"/>
    <p:sldId id="6486" r:id="rId17"/>
    <p:sldId id="664" r:id="rId18"/>
    <p:sldId id="663" r:id="rId19"/>
    <p:sldId id="668" r:id="rId20"/>
    <p:sldId id="6545" r:id="rId21"/>
    <p:sldId id="6538" r:id="rId22"/>
    <p:sldId id="6483" r:id="rId23"/>
    <p:sldId id="6482" r:id="rId24"/>
    <p:sldId id="6481" r:id="rId25"/>
    <p:sldId id="6546" r:id="rId26"/>
    <p:sldId id="1903" r:id="rId27"/>
    <p:sldId id="6459" r:id="rId28"/>
    <p:sldId id="6488" r:id="rId29"/>
    <p:sldId id="6537" r:id="rId30"/>
    <p:sldId id="6490" r:id="rId31"/>
    <p:sldId id="6491" r:id="rId32"/>
    <p:sldId id="6479" r:id="rId33"/>
    <p:sldId id="6493" r:id="rId34"/>
    <p:sldId id="6457" r:id="rId35"/>
    <p:sldId id="6547" r:id="rId36"/>
    <p:sldId id="6542" r:id="rId37"/>
    <p:sldId id="6503" r:id="rId38"/>
    <p:sldId id="6495" r:id="rId39"/>
    <p:sldId id="6500" r:id="rId40"/>
    <p:sldId id="6501" r:id="rId41"/>
    <p:sldId id="1389" r:id="rId42"/>
    <p:sldId id="1848" r:id="rId43"/>
    <p:sldId id="6504" r:id="rId44"/>
    <p:sldId id="1860" r:id="rId45"/>
    <p:sldId id="1889" r:id="rId46"/>
    <p:sldId id="6540" r:id="rId47"/>
    <p:sldId id="1891" r:id="rId48"/>
    <p:sldId id="6548" r:id="rId49"/>
    <p:sldId id="6508" r:id="rId50"/>
    <p:sldId id="6480" r:id="rId51"/>
    <p:sldId id="6539" r:id="rId52"/>
    <p:sldId id="6541" r:id="rId53"/>
    <p:sldId id="1254" r:id="rId54"/>
  </p:sldIdLst>
  <p:sldSz cx="9144000" cy="5143500" type="screen16x9"/>
  <p:notesSz cx="9926638" cy="6797675"/>
  <p:embeddedFontLst>
    <p:embeddedFont>
      <p:font typeface="Cambria Math" panose="02040503050406030204" pitchFamily="18" charset="0"/>
      <p:regular r:id="rId57"/>
    </p:embeddedFont>
    <p:embeddedFont>
      <p:font typeface="Microsoft YaHei" panose="020B0503020204020204" pitchFamily="34" charset="-122"/>
      <p:regular r:id="rId58"/>
      <p:bold r:id="rId59"/>
    </p:embeddedFont>
    <p:embeddedFont>
      <p:font typeface="Noto Sans" panose="020B0502040504020204" pitchFamily="34" charset="0"/>
      <p:regular r:id="rId60"/>
      <p:bold r:id="rId61"/>
      <p:italic r:id="rId62"/>
      <p:boldItalic r:id="rId63"/>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1" userDrawn="1">
          <p15:clr>
            <a:srgbClr val="A4A3A4"/>
          </p15:clr>
        </p15:guide>
        <p15:guide id="2" orient="horz" pos="566" userDrawn="1">
          <p15:clr>
            <a:srgbClr val="A4A3A4"/>
          </p15:clr>
        </p15:guide>
        <p15:guide id="3" orient="horz" pos="600" userDrawn="1">
          <p15:clr>
            <a:srgbClr val="A4A3A4"/>
          </p15:clr>
        </p15:guide>
        <p15:guide id="4" pos="2845" userDrawn="1">
          <p15:clr>
            <a:srgbClr val="A4A3A4"/>
          </p15:clr>
        </p15:guide>
        <p15:guide id="5" pos="316" userDrawn="1">
          <p15:clr>
            <a:srgbClr val="A4A3A4"/>
          </p15:clr>
        </p15:guide>
        <p15:guide id="6" pos="5602" userDrawn="1">
          <p15:clr>
            <a:srgbClr val="A4A3A4"/>
          </p15:clr>
        </p15:guide>
        <p15:guide id="7" pos="2789" userDrawn="1">
          <p15:clr>
            <a:srgbClr val="A4A3A4"/>
          </p15:clr>
        </p15:guide>
      </p15:sldGuideLst>
    </p:ext>
    <p:ext uri="{2D200454-40CA-4A62-9FC3-DE9A4176ACB9}">
      <p15:notesGuideLst xmlns:p15="http://schemas.microsoft.com/office/powerpoint/2012/main">
        <p15:guide id="1" orient="horz" pos="2143" userDrawn="1">
          <p15:clr>
            <a:srgbClr val="A4A3A4"/>
          </p15:clr>
        </p15:guide>
        <p15:guide id="2" pos="30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Gregoire" initials="PG"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3300"/>
    <a:srgbClr val="FFFF00"/>
    <a:srgbClr val="008000"/>
    <a:srgbClr val="4D4D4D"/>
    <a:srgbClr val="92D050"/>
    <a:srgbClr val="001746"/>
    <a:srgbClr val="FFCC66"/>
    <a:srgbClr val="FFCC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8" autoAdjust="0"/>
    <p:restoredTop sz="79648" autoAdjust="0"/>
  </p:normalViewPr>
  <p:slideViewPr>
    <p:cSldViewPr showGuides="1">
      <p:cViewPr varScale="1">
        <p:scale>
          <a:sx n="90" d="100"/>
          <a:sy n="90" d="100"/>
        </p:scale>
        <p:origin x="835" y="62"/>
      </p:cViewPr>
      <p:guideLst>
        <p:guide orient="horz" pos="351"/>
        <p:guide orient="horz" pos="566"/>
        <p:guide orient="horz" pos="600"/>
        <p:guide pos="2845"/>
        <p:guide pos="316"/>
        <p:guide pos="5602"/>
        <p:guide pos="2789"/>
      </p:guideLst>
    </p:cSldViewPr>
  </p:slideViewPr>
  <p:outlineViewPr>
    <p:cViewPr>
      <p:scale>
        <a:sx n="33" d="100"/>
        <a:sy n="33" d="100"/>
      </p:scale>
      <p:origin x="0" y="-9528"/>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124" d="100"/>
          <a:sy n="124" d="100"/>
        </p:scale>
        <p:origin x="-4872" y="-96"/>
      </p:cViewPr>
      <p:guideLst>
        <p:guide orient="horz" pos="2143"/>
        <p:guide pos="30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7.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400" b="1" i="0" baseline="0" dirty="0">
                <a:solidFill>
                  <a:schemeClr val="tx1"/>
                </a:solidFill>
                <a:effectLst/>
              </a:rPr>
              <a:t>Historia de los Módulos Doble Vidrio</a:t>
            </a:r>
            <a:endParaRPr lang="en-CA" sz="1100" dirty="0">
              <a:solidFill>
                <a:schemeClr val="tx1"/>
              </a:solidFill>
              <a:effectLst/>
            </a:endParaRPr>
          </a:p>
        </c:rich>
      </c:tx>
      <c:layout>
        <c:manualLayout>
          <c:xMode val="edge"/>
          <c:yMode val="edge"/>
          <c:x val="0.2630511827207121"/>
          <c:y val="3.86134216052182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lineChart>
        <c:grouping val="standard"/>
        <c:varyColors val="0"/>
        <c:ser>
          <c:idx val="0"/>
          <c:order val="0"/>
          <c:tx>
            <c:strRef>
              <c:f>Planilha1!$B$1</c:f>
              <c:strCache>
                <c:ptCount val="1"/>
                <c:pt idx="0">
                  <c:v>Início de Produção</c:v>
                </c:pt>
              </c:strCache>
            </c:strRef>
          </c:tx>
          <c:spPr>
            <a:ln w="25400" cap="rnd">
              <a:solidFill>
                <a:schemeClr val="accent1">
                  <a:alpha val="14000"/>
                </a:schemeClr>
              </a:solidFill>
              <a:round/>
            </a:ln>
            <a:effectLst/>
          </c:spPr>
          <c:marker>
            <c:symbol val="square"/>
            <c:size val="5"/>
            <c:spPr>
              <a:solidFill>
                <a:schemeClr val="accent6"/>
              </a:solidFill>
              <a:ln w="9525">
                <a:solidFill>
                  <a:schemeClr val="accent6"/>
                </a:solidFill>
              </a:ln>
              <a:effectLst/>
            </c:spPr>
          </c:marker>
          <c:dLbls>
            <c:dLbl>
              <c:idx val="0"/>
              <c:layout>
                <c:manualLayout>
                  <c:x val="-3.248434899675727E-2"/>
                  <c:y val="-6.6695910045376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352-427A-BECD-740AD0E58AC2}"/>
                </c:ext>
              </c:extLst>
            </c:dLbl>
            <c:dLbl>
              <c:idx val="1"/>
              <c:layout>
                <c:manualLayout>
                  <c:x val="-3.5895348241719666E-2"/>
                  <c:y val="-4.914435477027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352-427A-BECD-740AD0E58AC2}"/>
                </c:ext>
              </c:extLst>
            </c:dLbl>
            <c:dLbl>
              <c:idx val="2"/>
              <c:layout>
                <c:manualLayout>
                  <c:x val="-3.5563771537450745E-2"/>
                  <c:y val="-4.9144354770277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52-427A-BECD-740AD0E58AC2}"/>
                </c:ext>
              </c:extLst>
            </c:dLbl>
            <c:dLbl>
              <c:idx val="3"/>
              <c:layout>
                <c:manualLayout>
                  <c:x val="-3.6443677406370813E-2"/>
                  <c:y val="-3.51031105501984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52-427A-BECD-740AD0E58AC2}"/>
                </c:ext>
              </c:extLst>
            </c:dLbl>
            <c:dLbl>
              <c:idx val="4"/>
              <c:layout>
                <c:manualLayout>
                  <c:x val="-6.3068641957795629E-2"/>
                  <c:y val="-2.4572177385138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52-427A-BECD-740AD0E58AC2}"/>
                </c:ext>
              </c:extLst>
            </c:dLbl>
            <c:dLbl>
              <c:idx val="5"/>
              <c:layout>
                <c:manualLayout>
                  <c:x val="-3.6367169243867591E-2"/>
                  <c:y val="-4.2123732660238097E-2"/>
                </c:manualLayout>
              </c:layout>
              <c:tx>
                <c:rich>
                  <a:bodyPr/>
                  <a:lstStyle/>
                  <a:p>
                    <a:fld id="{85800952-13F7-450A-86D2-C678B7F29654}" type="VALUE">
                      <a:rPr lang="en-US" b="1"/>
                      <a:pPr/>
                      <a:t>[VALOR]</a:t>
                    </a:fld>
                    <a:endParaRPr lang="pt-B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352-427A-BECD-740AD0E58A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Planilha1!$A$2:$A$7</c:f>
              <c:strCache>
                <c:ptCount val="6"/>
                <c:pt idx="0">
                  <c:v>KuDymond</c:v>
                </c:pt>
                <c:pt idx="1">
                  <c:v>BiKu</c:v>
                </c:pt>
                <c:pt idx="2">
                  <c:v>BiHiKu</c:v>
                </c:pt>
                <c:pt idx="3">
                  <c:v>BiHiKu5</c:v>
                </c:pt>
                <c:pt idx="4">
                  <c:v>BiHiKu6</c:v>
                </c:pt>
                <c:pt idx="5">
                  <c:v>BiHiKu7</c:v>
                </c:pt>
              </c:strCache>
            </c:strRef>
          </c:cat>
          <c:val>
            <c:numRef>
              <c:f>Planilha1!$B$2:$B$7</c:f>
              <c:numCache>
                <c:formatCode>General</c:formatCode>
                <c:ptCount val="6"/>
                <c:pt idx="0">
                  <c:v>2010</c:v>
                </c:pt>
                <c:pt idx="1">
                  <c:v>2017</c:v>
                </c:pt>
                <c:pt idx="2">
                  <c:v>2018</c:v>
                </c:pt>
                <c:pt idx="3">
                  <c:v>2020</c:v>
                </c:pt>
                <c:pt idx="4">
                  <c:v>2021</c:v>
                </c:pt>
                <c:pt idx="5">
                  <c:v>2021</c:v>
                </c:pt>
              </c:numCache>
            </c:numRef>
          </c:val>
          <c:smooth val="0"/>
          <c:extLst>
            <c:ext xmlns:c16="http://schemas.microsoft.com/office/drawing/2014/chart" uri="{C3380CC4-5D6E-409C-BE32-E72D297353CC}">
              <c16:uniqueId val="{00000000-9352-427A-BECD-740AD0E58AC2}"/>
            </c:ext>
          </c:extLst>
        </c:ser>
        <c:dLbls>
          <c:showLegendKey val="0"/>
          <c:showVal val="0"/>
          <c:showCatName val="0"/>
          <c:showSerName val="0"/>
          <c:showPercent val="0"/>
          <c:showBubbleSize val="0"/>
        </c:dLbls>
        <c:marker val="1"/>
        <c:smooth val="0"/>
        <c:axId val="690100303"/>
        <c:axId val="781662975"/>
      </c:lineChart>
      <c:catAx>
        <c:axId val="69010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pt-BR"/>
          </a:p>
        </c:txPr>
        <c:crossAx val="781662975"/>
        <c:crosses val="autoZero"/>
        <c:auto val="1"/>
        <c:lblAlgn val="ctr"/>
        <c:lblOffset val="100"/>
        <c:noMultiLvlLbl val="0"/>
      </c:catAx>
      <c:valAx>
        <c:axId val="781662975"/>
        <c:scaling>
          <c:orientation val="minMax"/>
          <c:max val="2023"/>
          <c:min val="2010"/>
        </c:scaling>
        <c:delete val="1"/>
        <c:axPos val="l"/>
        <c:majorGridlines>
          <c:spPr>
            <a:ln w="9525" cap="flat" cmpd="sng" algn="ct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prstDash val="sysDot"/>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err="1"/>
                  <a:t>Año</a:t>
                </a:r>
                <a:endParaRPr lang="pt-BR"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crossAx val="690100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45319335083117E-2"/>
          <c:y val="7.0834306703713962E-2"/>
          <c:w val="0.90474914954597807"/>
          <c:h val="0.71041992543893184"/>
        </c:manualLayout>
      </c:layout>
      <c:barChart>
        <c:barDir val="bar"/>
        <c:grouping val="percentStacked"/>
        <c:varyColors val="0"/>
        <c:ser>
          <c:idx val="0"/>
          <c:order val="0"/>
          <c:tx>
            <c:strRef>
              <c:f>Sheet1!$B$1</c:f>
              <c:strCache>
                <c:ptCount val="1"/>
                <c:pt idx="0">
                  <c:v>Bankable</c:v>
                </c:pt>
              </c:strCache>
            </c:strRef>
          </c:tx>
          <c:spPr>
            <a:solidFill>
              <a:schemeClr val="accent2"/>
            </a:solidFill>
            <a:ln w="28575">
              <a:noFill/>
            </a:ln>
            <a:effectLst/>
          </c:spPr>
          <c:invertIfNegative val="0"/>
          <c:dPt>
            <c:idx val="14"/>
            <c:invertIfNegative val="0"/>
            <c:bubble3D val="0"/>
            <c:spPr>
              <a:solidFill>
                <a:schemeClr val="bg2"/>
              </a:solidFill>
              <a:ln w="19050">
                <a:noFill/>
                <a:prstDash val="solid"/>
              </a:ln>
              <a:effectLst/>
            </c:spPr>
            <c:extLst>
              <c:ext xmlns:c16="http://schemas.microsoft.com/office/drawing/2014/chart" uri="{C3380CC4-5D6E-409C-BE32-E72D297353CC}">
                <c16:uniqueId val="{00000001-65F1-447B-884A-45674A24967B}"/>
              </c:ext>
            </c:extLst>
          </c:dPt>
          <c:cat>
            <c:numRef>
              <c:f>Sheet1!$A$2:$A$16</c:f>
              <c:numCache>
                <c:formatCode>General</c:formatCode>
                <c:ptCount val="15"/>
              </c:numCache>
            </c:numRef>
          </c:cat>
          <c:val>
            <c:numRef>
              <c:f>Sheet1!$B$2:$B$16</c:f>
              <c:numCache>
                <c:formatCode>0%</c:formatCode>
                <c:ptCount val="15"/>
                <c:pt idx="0">
                  <c:v>0.8</c:v>
                </c:pt>
                <c:pt idx="1">
                  <c:v>0.81</c:v>
                </c:pt>
                <c:pt idx="2">
                  <c:v>0.82</c:v>
                </c:pt>
                <c:pt idx="3">
                  <c:v>0.84</c:v>
                </c:pt>
                <c:pt idx="4">
                  <c:v>0.87</c:v>
                </c:pt>
                <c:pt idx="5">
                  <c:v>0.9</c:v>
                </c:pt>
                <c:pt idx="6">
                  <c:v>0.91</c:v>
                </c:pt>
                <c:pt idx="7">
                  <c:v>0.93</c:v>
                </c:pt>
                <c:pt idx="8">
                  <c:v>0.94</c:v>
                </c:pt>
                <c:pt idx="9">
                  <c:v>0.97</c:v>
                </c:pt>
                <c:pt idx="10">
                  <c:v>1</c:v>
                </c:pt>
                <c:pt idx="11">
                  <c:v>1</c:v>
                </c:pt>
                <c:pt idx="12">
                  <c:v>1</c:v>
                </c:pt>
                <c:pt idx="13">
                  <c:v>1</c:v>
                </c:pt>
                <c:pt idx="14">
                  <c:v>1</c:v>
                </c:pt>
              </c:numCache>
            </c:numRef>
          </c:val>
          <c:extLst>
            <c:ext xmlns:c16="http://schemas.microsoft.com/office/drawing/2014/chart" uri="{C3380CC4-5D6E-409C-BE32-E72D297353CC}">
              <c16:uniqueId val="{00000002-65F1-447B-884A-45674A24967B}"/>
            </c:ext>
          </c:extLst>
        </c:ser>
        <c:ser>
          <c:idx val="1"/>
          <c:order val="1"/>
          <c:tx>
            <c:strRef>
              <c:f>Sheet1!$C$1</c:f>
              <c:strCache>
                <c:ptCount val="1"/>
                <c:pt idx="0">
                  <c:v>Not bankable</c:v>
                </c:pt>
              </c:strCache>
            </c:strRef>
          </c:tx>
          <c:spPr>
            <a:solidFill>
              <a:srgbClr val="FFC000"/>
            </a:solidFill>
            <a:ln>
              <a:noFill/>
            </a:ln>
            <a:effectLst/>
          </c:spPr>
          <c:invertIfNegative val="0"/>
          <c:cat>
            <c:numRef>
              <c:f>Sheet1!$A$2:$A$16</c:f>
              <c:numCache>
                <c:formatCode>General</c:formatCode>
                <c:ptCount val="15"/>
              </c:numCache>
            </c:numRef>
          </c:cat>
          <c:val>
            <c:numRef>
              <c:f>Sheet1!$C$2:$C$16</c:f>
              <c:numCache>
                <c:formatCode>0%</c:formatCode>
                <c:ptCount val="15"/>
                <c:pt idx="0">
                  <c:v>0.13</c:v>
                </c:pt>
                <c:pt idx="1">
                  <c:v>0.13</c:v>
                </c:pt>
                <c:pt idx="2">
                  <c:v>0.11</c:v>
                </c:pt>
                <c:pt idx="3">
                  <c:v>0.03</c:v>
                </c:pt>
                <c:pt idx="4">
                  <c:v>0.13</c:v>
                </c:pt>
                <c:pt idx="5">
                  <c:v>0.1</c:v>
                </c:pt>
                <c:pt idx="6">
                  <c:v>0.03</c:v>
                </c:pt>
                <c:pt idx="8">
                  <c:v>0.03</c:v>
                </c:pt>
                <c:pt idx="9">
                  <c:v>0.03</c:v>
                </c:pt>
              </c:numCache>
            </c:numRef>
          </c:val>
          <c:extLst>
            <c:ext xmlns:c16="http://schemas.microsoft.com/office/drawing/2014/chart" uri="{C3380CC4-5D6E-409C-BE32-E72D297353CC}">
              <c16:uniqueId val="{00000003-65F1-447B-884A-45674A24967B}"/>
            </c:ext>
          </c:extLst>
        </c:ser>
        <c:ser>
          <c:idx val="2"/>
          <c:order val="2"/>
          <c:tx>
            <c:strRef>
              <c:f>Sheet1!$D$1</c:f>
              <c:strCache>
                <c:ptCount val="1"/>
                <c:pt idx="0">
                  <c:v>Never heard of</c:v>
                </c:pt>
              </c:strCache>
            </c:strRef>
          </c:tx>
          <c:spPr>
            <a:solidFill>
              <a:schemeClr val="accent4"/>
            </a:solidFill>
            <a:ln>
              <a:noFill/>
            </a:ln>
            <a:effectLst/>
          </c:spPr>
          <c:invertIfNegative val="0"/>
          <c:cat>
            <c:numRef>
              <c:f>Sheet1!$A$2:$A$16</c:f>
              <c:numCache>
                <c:formatCode>General</c:formatCode>
                <c:ptCount val="15"/>
              </c:numCache>
            </c:numRef>
          </c:cat>
          <c:val>
            <c:numRef>
              <c:f>Sheet1!$D$2:$D$16</c:f>
              <c:numCache>
                <c:formatCode>0%</c:formatCode>
                <c:ptCount val="15"/>
                <c:pt idx="0">
                  <c:v>7.0000000000000007E-2</c:v>
                </c:pt>
                <c:pt idx="1">
                  <c:v>0.06</c:v>
                </c:pt>
                <c:pt idx="2">
                  <c:v>7.0000000000000007E-2</c:v>
                </c:pt>
                <c:pt idx="3">
                  <c:v>0.13</c:v>
                </c:pt>
                <c:pt idx="6">
                  <c:v>0.06</c:v>
                </c:pt>
                <c:pt idx="7">
                  <c:v>7.0000000000000007E-2</c:v>
                </c:pt>
                <c:pt idx="8">
                  <c:v>0.03</c:v>
                </c:pt>
              </c:numCache>
            </c:numRef>
          </c:val>
          <c:extLst>
            <c:ext xmlns:c16="http://schemas.microsoft.com/office/drawing/2014/chart" uri="{C3380CC4-5D6E-409C-BE32-E72D297353CC}">
              <c16:uniqueId val="{00000006-65F1-447B-884A-45674A24967B}"/>
            </c:ext>
          </c:extLst>
        </c:ser>
        <c:dLbls>
          <c:showLegendKey val="0"/>
          <c:showVal val="0"/>
          <c:showCatName val="0"/>
          <c:showSerName val="0"/>
          <c:showPercent val="0"/>
          <c:showBubbleSize val="0"/>
        </c:dLbls>
        <c:gapWidth val="51"/>
        <c:overlap val="100"/>
        <c:axId val="540569343"/>
        <c:axId val="719637407"/>
      </c:barChart>
      <c:catAx>
        <c:axId val="5405693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719637407"/>
        <c:crosses val="autoZero"/>
        <c:auto val="1"/>
        <c:lblAlgn val="ctr"/>
        <c:lblOffset val="100"/>
        <c:noMultiLvlLbl val="0"/>
      </c:catAx>
      <c:valAx>
        <c:axId val="719637407"/>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40569343"/>
        <c:crosses val="autoZero"/>
        <c:crossBetween val="between"/>
      </c:valAx>
      <c:spPr>
        <a:noFill/>
        <a:ln>
          <a:noFill/>
        </a:ln>
        <a:effectLst/>
      </c:spPr>
    </c:plotArea>
    <c:legend>
      <c:legendPos val="b"/>
      <c:layout>
        <c:manualLayout>
          <c:xMode val="edge"/>
          <c:yMode val="edge"/>
          <c:x val="1.4167321870782422E-2"/>
          <c:y val="0.86923134062437091"/>
          <c:w val="0.96241123675748941"/>
          <c:h val="5.987473413108383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21709530189647E-2"/>
          <c:y val="0.13314975536318088"/>
          <c:w val="0.96195658093962066"/>
          <c:h val="0.74654764134516671"/>
        </c:manualLayout>
      </c:layout>
      <c:barChart>
        <c:barDir val="col"/>
        <c:grouping val="clustered"/>
        <c:varyColors val="1"/>
        <c:ser>
          <c:idx val="0"/>
          <c:order val="0"/>
          <c:spPr>
            <a:solidFill>
              <a:srgbClr val="868887"/>
            </a:solidFill>
          </c:spPr>
          <c:invertIfNegative val="0"/>
          <c:dPt>
            <c:idx val="0"/>
            <c:invertIfNegative val="0"/>
            <c:bubble3D val="0"/>
            <c:spPr>
              <a:solidFill>
                <a:srgbClr val="868887"/>
              </a:solidFill>
              <a:ln>
                <a:noFill/>
              </a:ln>
              <a:effectLst/>
            </c:spPr>
            <c:extLst>
              <c:ext xmlns:c16="http://schemas.microsoft.com/office/drawing/2014/chart" uri="{C3380CC4-5D6E-409C-BE32-E72D297353CC}">
                <c16:uniqueId val="{00000001-481B-4086-A391-B6E099F0C762}"/>
              </c:ext>
            </c:extLst>
          </c:dPt>
          <c:dPt>
            <c:idx val="1"/>
            <c:invertIfNegative val="0"/>
            <c:bubble3D val="0"/>
            <c:spPr>
              <a:solidFill>
                <a:srgbClr val="FF6600"/>
              </a:solidFill>
              <a:ln>
                <a:noFill/>
              </a:ln>
              <a:effectLst/>
            </c:spPr>
            <c:extLst>
              <c:ext xmlns:c16="http://schemas.microsoft.com/office/drawing/2014/chart" uri="{C3380CC4-5D6E-409C-BE32-E72D297353CC}">
                <c16:uniqueId val="{00000003-481B-4086-A391-B6E099F0C762}"/>
              </c:ext>
            </c:extLst>
          </c:dPt>
          <c:dPt>
            <c:idx val="2"/>
            <c:invertIfNegative val="0"/>
            <c:bubble3D val="0"/>
            <c:spPr>
              <a:solidFill>
                <a:srgbClr val="C00000"/>
              </a:solidFill>
              <a:ln>
                <a:noFill/>
              </a:ln>
              <a:effectLst/>
            </c:spPr>
            <c:extLst>
              <c:ext xmlns:c16="http://schemas.microsoft.com/office/drawing/2014/chart" uri="{C3380CC4-5D6E-409C-BE32-E72D297353CC}">
                <c16:uniqueId val="{00000005-481B-4086-A391-B6E099F0C762}"/>
              </c:ext>
            </c:extLst>
          </c:dPt>
          <c:dLbls>
            <c:dLbl>
              <c:idx val="2"/>
              <c:tx>
                <c:rich>
                  <a:bodyPr/>
                  <a:lstStyle/>
                  <a:p>
                    <a:r>
                      <a:rPr lang="en-US" altLang="zh-CN"/>
                      <a:t>28.2$</a:t>
                    </a:r>
                    <a:endParaRPr lang="en-US" altLang="zh-CN"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81B-4086-A391-B6E099F0C76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ea"/>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Sheet1!$O$37:$O$39</c:f>
              <c:strCache>
                <c:ptCount val="3"/>
                <c:pt idx="0">
                  <c:v>166 mm  445 W</c:v>
                </c:pt>
                <c:pt idx="1">
                  <c:v>HiKu7</c:v>
                </c:pt>
                <c:pt idx="2">
                  <c:v>BiHiKu7</c:v>
                </c:pt>
              </c:strCache>
            </c:strRef>
          </c:cat>
          <c:val>
            <c:numRef>
              <c:f>Sheet1!$P$37:$P$39</c:f>
              <c:numCache>
                <c:formatCode>#.0"$"</c:formatCode>
                <c:ptCount val="3"/>
                <c:pt idx="0">
                  <c:v>30.9</c:v>
                </c:pt>
                <c:pt idx="1">
                  <c:v>29.8</c:v>
                </c:pt>
                <c:pt idx="2">
                  <c:v>28.3</c:v>
                </c:pt>
              </c:numCache>
            </c:numRef>
          </c:val>
          <c:extLst>
            <c:ext xmlns:c16="http://schemas.microsoft.com/office/drawing/2014/chart" uri="{C3380CC4-5D6E-409C-BE32-E72D297353CC}">
              <c16:uniqueId val="{00000006-481B-4086-A391-B6E099F0C762}"/>
            </c:ext>
          </c:extLst>
        </c:ser>
        <c:dLbls>
          <c:showLegendKey val="0"/>
          <c:showVal val="0"/>
          <c:showCatName val="0"/>
          <c:showSerName val="0"/>
          <c:showPercent val="0"/>
          <c:showBubbleSize val="0"/>
        </c:dLbls>
        <c:gapWidth val="219"/>
        <c:overlap val="-27"/>
        <c:axId val="2095108640"/>
        <c:axId val="2095112800"/>
      </c:barChart>
      <c:catAx>
        <c:axId val="209510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ea"/>
                <a:ea typeface="+mn-ea"/>
                <a:cs typeface="+mn-cs"/>
              </a:defRPr>
            </a:pPr>
            <a:endParaRPr lang="pt-BR"/>
          </a:p>
        </c:txPr>
        <c:crossAx val="2095112800"/>
        <c:crosses val="autoZero"/>
        <c:auto val="1"/>
        <c:lblAlgn val="ctr"/>
        <c:lblOffset val="100"/>
        <c:noMultiLvlLbl val="0"/>
      </c:catAx>
      <c:valAx>
        <c:axId val="2095112800"/>
        <c:scaling>
          <c:orientation val="minMax"/>
        </c:scaling>
        <c:delete val="1"/>
        <c:axPos val="l"/>
        <c:numFmt formatCode="#.0&quot;$&quot;" sourceLinked="1"/>
        <c:majorTickMark val="none"/>
        <c:minorTickMark val="none"/>
        <c:tickLblPos val="nextTo"/>
        <c:crossAx val="209510864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4526DF9D-EEB4-42F1-ADDB-1815A00C6B6F}" type="slidenum">
              <a:rPr lang="de-DE" sz="1000" smtClean="0"/>
              <a:t>‹nº›</a:t>
            </a:fld>
            <a:endParaRPr lang="de-DE" sz="1000"/>
          </a:p>
        </p:txBody>
      </p:sp>
    </p:spTree>
    <p:extLst>
      <p:ext uri="{BB962C8B-B14F-4D97-AF65-F5344CB8AC3E}">
        <p14:creationId xmlns:p14="http://schemas.microsoft.com/office/powerpoint/2010/main" val="3298849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5" y="3228896"/>
            <a:ext cx="7941310" cy="3058954"/>
          </a:xfrm>
          <a:prstGeom prst="rect">
            <a:avLst/>
          </a:prstGeom>
        </p:spPr>
        <p:txBody>
          <a:bodyPr vert="horz" lIns="0" tIns="0" rIns="0" bIns="0" rtlCol="0">
            <a:noAutofit/>
          </a:bodyPr>
          <a:lstStyle/>
          <a:p>
            <a:pPr lvl="0" indent="0">
              <a:lnSpc>
                <a:spcPct val="110000"/>
              </a:lnSpc>
              <a:spcBef>
                <a:spcPts val="0"/>
              </a:spcBef>
              <a:buFont typeface="Arial" panose="020B0604020202020204" pitchFamily="34" charset="0"/>
              <a:buNone/>
            </a:pPr>
            <a:r>
              <a:rPr lang="de-DE" dirty="0"/>
              <a:t>Textmasterformat bearbeiten</a:t>
            </a:r>
          </a:p>
          <a:p>
            <a:pPr marL="0" lvl="1" indent="0">
              <a:lnSpc>
                <a:spcPct val="110000"/>
              </a:lnSpc>
              <a:spcBef>
                <a:spcPts val="0"/>
              </a:spcBef>
              <a:buClr>
                <a:schemeClr val="accent1"/>
              </a:buClr>
              <a:buSzPct val="120000"/>
              <a:buFont typeface="Arial" panose="020B0604020202020204" pitchFamily="34" charset="0"/>
              <a:buNone/>
            </a:pPr>
            <a:r>
              <a:rPr lang="de-DE" dirty="0"/>
              <a:t>Zweite Ebene</a:t>
            </a:r>
          </a:p>
          <a:p>
            <a:pPr marL="180975" lvl="2" indent="-180975">
              <a:lnSpc>
                <a:spcPct val="110000"/>
              </a:lnSpc>
              <a:spcBef>
                <a:spcPts val="0"/>
              </a:spcBef>
              <a:buClr>
                <a:schemeClr val="accent1"/>
              </a:buClr>
              <a:buSzPct val="120000"/>
              <a:buFont typeface="Arial" panose="020B0604020202020204" pitchFamily="34" charset="0"/>
              <a:buChar char="•"/>
            </a:pPr>
            <a:r>
              <a:rPr lang="de-DE" dirty="0"/>
              <a:t>Dritte Ebene</a:t>
            </a:r>
          </a:p>
          <a:p>
            <a:pPr marL="358775" lvl="3" indent="-177800">
              <a:lnSpc>
                <a:spcPct val="110000"/>
              </a:lnSpc>
              <a:spcBef>
                <a:spcPts val="0"/>
              </a:spcBef>
              <a:buClr>
                <a:schemeClr val="accent1"/>
              </a:buClr>
              <a:buFont typeface="Symbol" panose="05050102010706020507" pitchFamily="18" charset="2"/>
              <a:buChar char="-"/>
            </a:pPr>
            <a:r>
              <a:rPr lang="de-DE" dirty="0"/>
              <a:t>Vierte Ebene</a:t>
            </a:r>
          </a:p>
          <a:p>
            <a:pPr marL="539750" lvl="4" indent="-180975">
              <a:lnSpc>
                <a:spcPct val="110000"/>
              </a:lnSpc>
              <a:spcBef>
                <a:spcPts val="0"/>
              </a:spcBef>
              <a:buClr>
                <a:schemeClr val="accent1"/>
              </a:buClr>
              <a:buFont typeface="Symbol" panose="05050102010706020507" pitchFamily="18" charset="2"/>
              <a:buChar char="-"/>
            </a:pPr>
            <a:r>
              <a:rPr lang="de-DE" dirty="0"/>
              <a:t>Fünfte Ebene</a:t>
            </a:r>
          </a:p>
        </p:txBody>
      </p:sp>
      <p:sp>
        <p:nvSpPr>
          <p:cNvPr id="7" name="Foliennummernplatzhalt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000"/>
            </a:lvl1pPr>
          </a:lstStyle>
          <a:p>
            <a:fld id="{0B13A7E8-2A5A-47C8-9FE1-D9694C83166A}" type="slidenum">
              <a:rPr lang="de-DE" smtClean="0"/>
              <a:t>‹nº›</a:t>
            </a:fld>
            <a:endParaRPr lang="de-DE"/>
          </a:p>
        </p:txBody>
      </p:sp>
    </p:spTree>
    <p:extLst>
      <p:ext uri="{BB962C8B-B14F-4D97-AF65-F5344CB8AC3E}">
        <p14:creationId xmlns:p14="http://schemas.microsoft.com/office/powerpoint/2010/main" val="607178742"/>
      </p:ext>
    </p:extLst>
  </p:cSld>
  <p:clrMap bg1="lt1" tx1="dk1" bg2="lt2" tx2="dk2" accent1="accent1" accent2="accent2" accent3="accent3" accent4="accent4" accent5="accent5" accent6="accent6" hlink="hlink" folHlink="folHlink"/>
  <p:notesStyle>
    <a:lvl1pPr marL="0" algn="l" defTabSz="685800" rtl="0" eaLnBrk="1" latinLnBrk="0" hangingPunct="1">
      <a:defRPr lang="de-DE" sz="900" b="1" kern="1200" dirty="0" smtClean="0">
        <a:solidFill>
          <a:schemeClr val="bg2"/>
        </a:solidFill>
        <a:latin typeface="+mn-lt"/>
        <a:ea typeface="+mn-ea"/>
        <a:cs typeface="+mn-cs"/>
      </a:defRPr>
    </a:lvl1pPr>
    <a:lvl2pPr marL="342900" algn="l" defTabSz="685800" rtl="0" eaLnBrk="1" latinLnBrk="0" hangingPunct="1">
      <a:defRPr lang="de-DE" sz="900" kern="1200" dirty="0" smtClean="0">
        <a:solidFill>
          <a:schemeClr val="tx1"/>
        </a:solidFill>
        <a:latin typeface="+mn-lt"/>
        <a:ea typeface="+mn-ea"/>
        <a:cs typeface="+mn-cs"/>
      </a:defRPr>
    </a:lvl2pPr>
    <a:lvl3pPr marL="685800" algn="l" defTabSz="685800" rtl="0" eaLnBrk="1" latinLnBrk="0" hangingPunct="1">
      <a:defRPr lang="de-DE" sz="900" kern="1200" dirty="0" smtClean="0">
        <a:solidFill>
          <a:schemeClr val="tx1"/>
        </a:solidFill>
        <a:latin typeface="+mn-lt"/>
        <a:ea typeface="+mn-ea"/>
        <a:cs typeface="+mn-cs"/>
      </a:defRPr>
    </a:lvl3pPr>
    <a:lvl4pPr marL="1028700" algn="l" defTabSz="685800" rtl="0" eaLnBrk="1" latinLnBrk="0" hangingPunct="1">
      <a:defRPr lang="de-DE" sz="900" kern="1200" dirty="0" smtClean="0">
        <a:solidFill>
          <a:schemeClr val="tx1"/>
        </a:solidFill>
        <a:latin typeface="+mn-lt"/>
        <a:ea typeface="+mn-ea"/>
        <a:cs typeface="+mn-cs"/>
      </a:defRPr>
    </a:lvl4pPr>
    <a:lvl5pPr marL="1371600" algn="l" defTabSz="685800" rtl="0" eaLnBrk="1" latinLnBrk="0" hangingPunct="1">
      <a:defRPr lang="de-DE" sz="900" kern="1200" dirty="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3A7E8-2A5A-47C8-9FE1-D9694C83166A}" type="slidenum">
              <a:rPr lang="de-DE" smtClean="0"/>
              <a:t>1</a:t>
            </a:fld>
            <a:endParaRPr lang="de-DE"/>
          </a:p>
        </p:txBody>
      </p:sp>
    </p:spTree>
    <p:extLst>
      <p:ext uri="{BB962C8B-B14F-4D97-AF65-F5344CB8AC3E}">
        <p14:creationId xmlns:p14="http://schemas.microsoft.com/office/powerpoint/2010/main" val="1643652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3690915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C00CA0-5E93-4B1B-A616-E62AF5908873}" type="slidenum">
              <a:rPr lang="de-DE" altLang="en-US" smtClean="0"/>
              <a:pPr/>
              <a:t>12</a:t>
            </a:fld>
            <a:endParaRPr lang="de-DE" altLang="en-US"/>
          </a:p>
        </p:txBody>
      </p:sp>
    </p:spTree>
    <p:extLst>
      <p:ext uri="{BB962C8B-B14F-4D97-AF65-F5344CB8AC3E}">
        <p14:creationId xmlns:p14="http://schemas.microsoft.com/office/powerpoint/2010/main" val="2022514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13</a:t>
            </a:fld>
            <a:endParaRPr lang="de-DE"/>
          </a:p>
        </p:txBody>
      </p:sp>
    </p:spTree>
    <p:extLst>
      <p:ext uri="{BB962C8B-B14F-4D97-AF65-F5344CB8AC3E}">
        <p14:creationId xmlns:p14="http://schemas.microsoft.com/office/powerpoint/2010/main" val="2177518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14</a:t>
            </a:fld>
            <a:endParaRPr lang="de-DE"/>
          </a:p>
        </p:txBody>
      </p:sp>
    </p:spTree>
    <p:extLst>
      <p:ext uri="{BB962C8B-B14F-4D97-AF65-F5344CB8AC3E}">
        <p14:creationId xmlns:p14="http://schemas.microsoft.com/office/powerpoint/2010/main" val="3704462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15</a:t>
            </a:fld>
            <a:endParaRPr lang="de-DE"/>
          </a:p>
        </p:txBody>
      </p:sp>
    </p:spTree>
    <p:extLst>
      <p:ext uri="{BB962C8B-B14F-4D97-AF65-F5344CB8AC3E}">
        <p14:creationId xmlns:p14="http://schemas.microsoft.com/office/powerpoint/2010/main" val="120437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dirty="0"/>
              <a:t>Quando uma parte da célula não consegue escoar a corrente gerada, por causa de um sombreamento ou sujeira, criará um </a:t>
            </a:r>
            <a:r>
              <a:rPr lang="pt-BR" b="0" dirty="0" err="1"/>
              <a:t>Hotspot</a:t>
            </a:r>
            <a:r>
              <a:rPr lang="pt-BR" b="0" dirty="0"/>
              <a:t>. Quanto maior a potência do módulo, maior o risco que esse </a:t>
            </a:r>
            <a:r>
              <a:rPr lang="pt-BR" b="0" dirty="0" err="1"/>
              <a:t>hotspot</a:t>
            </a:r>
            <a:r>
              <a:rPr lang="pt-BR" b="0" dirty="0"/>
              <a:t> significa. </a:t>
            </a:r>
          </a:p>
          <a:p>
            <a:endParaRPr lang="pt-BR" b="0" dirty="0"/>
          </a:p>
          <a:p>
            <a:r>
              <a:rPr lang="pt-BR" b="0" dirty="0"/>
              <a:t>O pior caso é quando 1/3 do módulo está isolado em curto circuito com a atuação do díodo e a célula tem que dissipar 1/3 dessa potência. Antes, com os módulos de 330 </a:t>
            </a:r>
            <a:r>
              <a:rPr lang="pt-BR" b="0" dirty="0" err="1"/>
              <a:t>Wp</a:t>
            </a:r>
            <a:r>
              <a:rPr lang="pt-BR" b="0" dirty="0"/>
              <a:t> não era um problema. Hoje, temos módulos de 665 </a:t>
            </a:r>
            <a:r>
              <a:rPr lang="pt-BR" b="0" dirty="0" err="1"/>
              <a:t>Wp</a:t>
            </a:r>
            <a:r>
              <a:rPr lang="pt-BR" b="0" dirty="0"/>
              <a:t>.</a:t>
            </a:r>
          </a:p>
          <a:p>
            <a:r>
              <a:rPr lang="pt-BR" b="0" dirty="0"/>
              <a:t>Então, como evitar os </a:t>
            </a:r>
            <a:r>
              <a:rPr lang="pt-BR" b="0" dirty="0" err="1"/>
              <a:t>hotspots</a:t>
            </a:r>
            <a:r>
              <a:rPr lang="pt-BR" b="0" dirty="0"/>
              <a:t>? Fazendo com que a célula seja homogênea o suficiente para que o calor seja dissipado por toda a célula. Uma vez que, a </a:t>
            </a:r>
            <a:r>
              <a:rPr lang="pt-BR" b="0" dirty="0" err="1"/>
              <a:t>Canadian</a:t>
            </a:r>
            <a:r>
              <a:rPr lang="pt-BR" b="0" dirty="0"/>
              <a:t> Solar possui a tecnologia necessária em infravermelho (</a:t>
            </a:r>
            <a:r>
              <a:rPr lang="pt-BR" b="0" dirty="0" err="1"/>
              <a:t>Infrared</a:t>
            </a:r>
            <a:r>
              <a:rPr lang="pt-BR" b="0" dirty="0"/>
              <a:t>) garantimos que a célula seja homogênea o suficiente no momento da fabricação. </a:t>
            </a:r>
          </a:p>
          <a:p>
            <a:endParaRPr lang="pt-BR" b="0" dirty="0"/>
          </a:p>
          <a:p>
            <a:r>
              <a:rPr lang="pt-BR" b="0" dirty="0"/>
              <a:t>E com isso, o calor do </a:t>
            </a:r>
            <a:r>
              <a:rPr lang="pt-BR" b="0" dirty="0" err="1"/>
              <a:t>hotspot</a:t>
            </a:r>
            <a:r>
              <a:rPr lang="pt-BR" b="0" dirty="0"/>
              <a:t> consegue ser dissipado por toda a célula, diminuindo assim a temperatura do mesmo. Garantindo uma zona segura de operação. </a:t>
            </a:r>
          </a:p>
          <a:p>
            <a:endParaRPr lang="pt-BR" b="0" dirty="0"/>
          </a:p>
          <a:p>
            <a:r>
              <a:rPr lang="pt-BR" b="0" dirty="0"/>
              <a:t>Nossos concorrentes, sem o CSIR, com módulos de alta potência operação numa zona de risco do </a:t>
            </a:r>
            <a:r>
              <a:rPr lang="pt-BR" b="0" dirty="0" err="1"/>
              <a:t>hotspot</a:t>
            </a:r>
            <a:r>
              <a:rPr lang="pt-BR" b="0" dirty="0"/>
              <a:t>. E nós da </a:t>
            </a:r>
            <a:r>
              <a:rPr lang="pt-BR" b="0" dirty="0" err="1"/>
              <a:t>Canadian</a:t>
            </a:r>
            <a:r>
              <a:rPr lang="pt-BR" b="0" dirty="0"/>
              <a:t> Solar fazemos a diferença mais uma vez operando na zona segura.</a:t>
            </a:r>
          </a:p>
          <a:p>
            <a:endParaRPr lang="pt-BR" b="0"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16</a:t>
            </a:fld>
            <a:endParaRPr lang="de-DE"/>
          </a:p>
        </p:txBody>
      </p:sp>
    </p:spTree>
    <p:extLst>
      <p:ext uri="{BB962C8B-B14F-4D97-AF65-F5344CB8AC3E}">
        <p14:creationId xmlns:p14="http://schemas.microsoft.com/office/powerpoint/2010/main" val="68558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1127561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767823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t>Falar o que vamos abordar e o que não vamos.</a:t>
            </a:r>
          </a:p>
          <a:p>
            <a:r>
              <a:rPr lang="pt-BR" b="0" i="0" dirty="0"/>
              <a:t>30 min até aqui.</a:t>
            </a:r>
          </a:p>
          <a:p>
            <a:endParaRPr lang="pt-BR" b="0" i="0"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23</a:t>
            </a:fld>
            <a:endParaRPr lang="de-DE"/>
          </a:p>
        </p:txBody>
      </p:sp>
    </p:spTree>
    <p:extLst>
      <p:ext uri="{BB962C8B-B14F-4D97-AF65-F5344CB8AC3E}">
        <p14:creationId xmlns:p14="http://schemas.microsoft.com/office/powerpoint/2010/main" val="293438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B13A7E8-2A5A-47C8-9FE1-D9694C83166A}" type="slidenum">
              <a:rPr lang="de-DE" smtClean="0"/>
              <a:pPr/>
              <a:t>24</a:t>
            </a:fld>
            <a:endParaRPr lang="de-DE"/>
          </a:p>
        </p:txBody>
      </p:sp>
    </p:spTree>
    <p:extLst>
      <p:ext uri="{BB962C8B-B14F-4D97-AF65-F5344CB8AC3E}">
        <p14:creationId xmlns:p14="http://schemas.microsoft.com/office/powerpoint/2010/main" val="288884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pPr/>
              <a:t>2</a:t>
            </a:fld>
            <a:endParaRPr lang="de-DE"/>
          </a:p>
        </p:txBody>
      </p:sp>
    </p:spTree>
    <p:extLst>
      <p:ext uri="{BB962C8B-B14F-4D97-AF65-F5344CB8AC3E}">
        <p14:creationId xmlns:p14="http://schemas.microsoft.com/office/powerpoint/2010/main" val="266662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CA" sz="1200" dirty="0"/>
          </a:p>
        </p:txBody>
      </p:sp>
      <p:sp>
        <p:nvSpPr>
          <p:cNvPr id="4" name="Foliennummernplatzhalter 3"/>
          <p:cNvSpPr>
            <a:spLocks noGrp="1"/>
          </p:cNvSpPr>
          <p:nvPr>
            <p:ph type="sldNum" sz="quarter" idx="5"/>
          </p:nvPr>
        </p:nvSpPr>
        <p:spPr/>
        <p:txBody>
          <a:bodyPr/>
          <a:lstStyle/>
          <a:p>
            <a:fld id="{0B13A7E8-2A5A-47C8-9FE1-D9694C83166A}" type="slidenum">
              <a:rPr lang="de-DE" smtClean="0"/>
              <a:pPr/>
              <a:t>26</a:t>
            </a:fld>
            <a:endParaRPr lang="de-DE"/>
          </a:p>
        </p:txBody>
      </p:sp>
    </p:spTree>
    <p:extLst>
      <p:ext uri="{BB962C8B-B14F-4D97-AF65-F5344CB8AC3E}">
        <p14:creationId xmlns:p14="http://schemas.microsoft.com/office/powerpoint/2010/main" val="400356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B13A7E8-2A5A-47C8-9FE1-D9694C83166A}" type="slidenum">
              <a:rPr lang="de-DE" smtClean="0"/>
              <a:pPr/>
              <a:t>29</a:t>
            </a:fld>
            <a:endParaRPr lang="de-DE"/>
          </a:p>
        </p:txBody>
      </p:sp>
    </p:spTree>
    <p:extLst>
      <p:ext uri="{BB962C8B-B14F-4D97-AF65-F5344CB8AC3E}">
        <p14:creationId xmlns:p14="http://schemas.microsoft.com/office/powerpoint/2010/main" val="1473801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C00CA0-5E93-4B1B-A616-E62AF5908873}" type="slidenum">
              <a:rPr lang="de-DE" altLang="en-US" smtClean="0"/>
              <a:pPr/>
              <a:t>30</a:t>
            </a:fld>
            <a:endParaRPr lang="de-DE" altLang="en-US"/>
          </a:p>
        </p:txBody>
      </p:sp>
    </p:spTree>
    <p:extLst>
      <p:ext uri="{BB962C8B-B14F-4D97-AF65-F5344CB8AC3E}">
        <p14:creationId xmlns:p14="http://schemas.microsoft.com/office/powerpoint/2010/main" val="472762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31</a:t>
            </a:fld>
            <a:endParaRPr lang="de-DE"/>
          </a:p>
        </p:txBody>
      </p:sp>
    </p:spTree>
    <p:extLst>
      <p:ext uri="{BB962C8B-B14F-4D97-AF65-F5344CB8AC3E}">
        <p14:creationId xmlns:p14="http://schemas.microsoft.com/office/powerpoint/2010/main" val="4166843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33671679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t-BR" b="0" i="1" dirty="0"/>
              <a:t>Se um inversor padrão for utilizado, pode haver a necessidade de ter um inversor adicional para potência de módulos (kWp).</a:t>
            </a:r>
          </a:p>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35</a:t>
            </a:fld>
            <a:endParaRPr lang="de-DE"/>
          </a:p>
        </p:txBody>
      </p:sp>
    </p:spTree>
    <p:extLst>
      <p:ext uri="{BB962C8B-B14F-4D97-AF65-F5344CB8AC3E}">
        <p14:creationId xmlns:p14="http://schemas.microsoft.com/office/powerpoint/2010/main" val="3972765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1267854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Mesmo modelo com única entrada disponível até o final do ano.</a:t>
            </a:r>
          </a:p>
          <a:p>
            <a:r>
              <a:rPr lang="pt-BR" dirty="0"/>
              <a:t>DC:AC </a:t>
            </a:r>
            <a:r>
              <a:rPr lang="pt-BR" dirty="0" err="1"/>
              <a:t>Ratio</a:t>
            </a:r>
            <a:r>
              <a:rPr lang="pt-BR" dirty="0"/>
              <a:t> = 1.5</a:t>
            </a:r>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39</a:t>
            </a:fld>
            <a:endParaRPr lang="de-DE"/>
          </a:p>
        </p:txBody>
      </p:sp>
    </p:spTree>
    <p:extLst>
      <p:ext uri="{BB962C8B-B14F-4D97-AF65-F5344CB8AC3E}">
        <p14:creationId xmlns:p14="http://schemas.microsoft.com/office/powerpoint/2010/main" val="1528165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40</a:t>
            </a:fld>
            <a:endParaRPr lang="de-DE"/>
          </a:p>
        </p:txBody>
      </p:sp>
    </p:spTree>
    <p:extLst>
      <p:ext uri="{BB962C8B-B14F-4D97-AF65-F5344CB8AC3E}">
        <p14:creationId xmlns:p14="http://schemas.microsoft.com/office/powerpoint/2010/main" val="363200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Ground Coverage Ratio (</a:t>
            </a:r>
            <a:r>
              <a:rPr lang="en-US" b="1" i="0" dirty="0">
                <a:solidFill>
                  <a:srgbClr val="222222"/>
                </a:solidFill>
                <a:effectLst/>
                <a:latin typeface="arial" panose="020B0604020202020204" pitchFamily="34" charset="0"/>
              </a:rPr>
              <a:t>GCR</a:t>
            </a:r>
            <a:r>
              <a:rPr lang="en-US" b="0" i="0" dirty="0">
                <a:solidFill>
                  <a:srgbClr val="222222"/>
                </a:solidFill>
                <a:effectLst/>
                <a:latin typeface="arial" panose="020B0604020202020204" pitchFamily="34" charset="0"/>
              </a:rPr>
              <a:t>) is the ratio between the </a:t>
            </a:r>
            <a:r>
              <a:rPr lang="en-US" b="1" i="0" dirty="0">
                <a:solidFill>
                  <a:srgbClr val="222222"/>
                </a:solidFill>
                <a:effectLst/>
                <a:latin typeface="arial" panose="020B0604020202020204" pitchFamily="34" charset="0"/>
              </a:rPr>
              <a:t>PV</a:t>
            </a:r>
            <a:r>
              <a:rPr lang="en-US" b="0" i="0" dirty="0">
                <a:solidFill>
                  <a:srgbClr val="222222"/>
                </a:solidFill>
                <a:effectLst/>
                <a:latin typeface="arial" panose="020B0604020202020204" pitchFamily="34" charset="0"/>
              </a:rPr>
              <a:t> modules area and the total ground area.</a:t>
            </a:r>
            <a:endParaRPr lang="en-US" sz="900" dirty="0"/>
          </a:p>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43</a:t>
            </a:fld>
            <a:endParaRPr lang="de-DE"/>
          </a:p>
        </p:txBody>
      </p:sp>
    </p:spTree>
    <p:extLst>
      <p:ext uri="{BB962C8B-B14F-4D97-AF65-F5344CB8AC3E}">
        <p14:creationId xmlns:p14="http://schemas.microsoft.com/office/powerpoint/2010/main" val="246881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3</a:t>
            </a:fld>
            <a:endParaRPr lang="de-DE"/>
          </a:p>
        </p:txBody>
      </p:sp>
    </p:spTree>
    <p:extLst>
      <p:ext uri="{BB962C8B-B14F-4D97-AF65-F5344CB8AC3E}">
        <p14:creationId xmlns:p14="http://schemas.microsoft.com/office/powerpoint/2010/main" val="456509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1152070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ltLang="de-DE" dirty="0">
                <a:ea typeface="ＭＳ Ｐゴシック" pitchFamily="34" charset="-128"/>
              </a:rPr>
              <a:t>HAND BACK TO CINNDY</a:t>
            </a:r>
          </a:p>
          <a:p>
            <a:endParaRPr lang="de-DE" altLang="de-DE" dirty="0">
              <a:ea typeface="ＭＳ Ｐゴシック" pitchFamily="34" charset="-128"/>
            </a:endParaRPr>
          </a:p>
          <a:p>
            <a:r>
              <a:rPr lang="de-DE" altLang="de-DE" dirty="0">
                <a:ea typeface="ＭＳ Ｐゴシック" pitchFamily="34" charset="-128"/>
              </a:rPr>
              <a:t>BEGIN READING QUESTIONS</a:t>
            </a:r>
          </a:p>
          <a:p>
            <a:pPr marL="171450" indent="-171450">
              <a:buFont typeface="Arial" panose="020B0604020202020204" pitchFamily="34" charset="0"/>
              <a:buChar char="•"/>
            </a:pPr>
            <a:r>
              <a:rPr lang="en-US" dirty="0"/>
              <a:t>Dismiss the ones </a:t>
            </a:r>
            <a:r>
              <a:rPr lang="en-US"/>
              <a:t>we DON’T want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124533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200000"/>
              </a:lnSpc>
            </a:pPr>
            <a:r>
              <a:rPr lang="en-GB" altLang="zh-CN" sz="1200" b="1" dirty="0"/>
              <a:t>Key factors for the rating: </a:t>
            </a:r>
          </a:p>
          <a:p>
            <a:pPr marL="380981" indent="-380981">
              <a:lnSpc>
                <a:spcPct val="200000"/>
              </a:lnSpc>
              <a:buFont typeface="Arial" panose="020B0604020202020204" pitchFamily="34" charset="0"/>
              <a:buChar char="•"/>
            </a:pPr>
            <a:r>
              <a:rPr lang="en-GB" altLang="zh-CN" sz="1200" b="1" dirty="0">
                <a:solidFill>
                  <a:srgbClr val="C00000"/>
                </a:solidFill>
              </a:rPr>
              <a:t>Quality </a:t>
            </a:r>
          </a:p>
          <a:p>
            <a:pPr marL="380981" indent="-380981">
              <a:lnSpc>
                <a:spcPct val="200000"/>
              </a:lnSpc>
              <a:buFont typeface="Arial" panose="020B0604020202020204" pitchFamily="34" charset="0"/>
              <a:buChar char="•"/>
            </a:pPr>
            <a:r>
              <a:rPr lang="en-GB" altLang="zh-CN" sz="1200" b="1" dirty="0">
                <a:solidFill>
                  <a:srgbClr val="C00000"/>
                </a:solidFill>
              </a:rPr>
              <a:t>Reliability</a:t>
            </a:r>
          </a:p>
          <a:p>
            <a:pPr marL="380981" indent="-380981">
              <a:lnSpc>
                <a:spcPct val="200000"/>
              </a:lnSpc>
              <a:buFont typeface="Arial" panose="020B0604020202020204" pitchFamily="34" charset="0"/>
              <a:buChar char="•"/>
            </a:pPr>
            <a:r>
              <a:rPr lang="en-GB" altLang="zh-CN" sz="1200" b="1" dirty="0">
                <a:solidFill>
                  <a:srgbClr val="C00000"/>
                </a:solidFill>
              </a:rPr>
              <a:t>Service </a:t>
            </a:r>
          </a:p>
          <a:p>
            <a:pPr marL="380981" indent="-380981">
              <a:lnSpc>
                <a:spcPct val="200000"/>
              </a:lnSpc>
              <a:buFont typeface="Arial" panose="020B0604020202020204" pitchFamily="34" charset="0"/>
              <a:buChar char="•"/>
            </a:pPr>
            <a:r>
              <a:rPr lang="en-GB" altLang="zh-CN" sz="1200" b="1" dirty="0">
                <a:solidFill>
                  <a:srgbClr val="C00000"/>
                </a:solidFill>
              </a:rPr>
              <a:t>Warranty</a:t>
            </a:r>
          </a:p>
          <a:p>
            <a:pPr marL="380981" indent="-380981">
              <a:lnSpc>
                <a:spcPct val="200000"/>
              </a:lnSpc>
              <a:buFont typeface="Arial" panose="020B0604020202020204" pitchFamily="34" charset="0"/>
              <a:buChar char="•"/>
            </a:pPr>
            <a:r>
              <a:rPr lang="en-GB" altLang="zh-CN" sz="1200" b="1" dirty="0">
                <a:solidFill>
                  <a:srgbClr val="C00000"/>
                </a:solidFill>
              </a:rPr>
              <a:t>Financial strength</a:t>
            </a:r>
          </a:p>
          <a:p>
            <a:pPr marL="380981" indent="-380981">
              <a:lnSpc>
                <a:spcPct val="200000"/>
              </a:lnSpc>
              <a:buFont typeface="Arial" panose="020B0604020202020204" pitchFamily="34" charset="0"/>
              <a:buChar char="•"/>
            </a:pPr>
            <a:r>
              <a:rPr lang="en-GB" altLang="zh-CN" sz="1200" b="1" dirty="0">
                <a:solidFill>
                  <a:srgbClr val="C00000"/>
                </a:solidFill>
              </a:rPr>
              <a:t>Track record</a:t>
            </a:r>
          </a:p>
          <a:p>
            <a:endParaRPr lang="de-DE" dirty="0"/>
          </a:p>
        </p:txBody>
      </p:sp>
      <p:sp>
        <p:nvSpPr>
          <p:cNvPr id="4" name="Foliennummernplatzhalter 3"/>
          <p:cNvSpPr>
            <a:spLocks noGrp="1"/>
          </p:cNvSpPr>
          <p:nvPr>
            <p:ph type="sldNum" sz="quarter" idx="5"/>
          </p:nvPr>
        </p:nvSpPr>
        <p:spPr/>
        <p:txBody>
          <a:bodyPr/>
          <a:lstStyle/>
          <a:p>
            <a:fld id="{0B13A7E8-2A5A-47C8-9FE1-D9694C83166A}" type="slidenum">
              <a:rPr lang="de-DE" smtClean="0"/>
              <a:pPr/>
              <a:t>4</a:t>
            </a:fld>
            <a:endParaRPr lang="de-DE"/>
          </a:p>
        </p:txBody>
      </p:sp>
    </p:spTree>
    <p:extLst>
      <p:ext uri="{BB962C8B-B14F-4D97-AF65-F5344CB8AC3E}">
        <p14:creationId xmlns:p14="http://schemas.microsoft.com/office/powerpoint/2010/main" val="31976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13A7E8-2A5A-47C8-9FE1-D9694C83166A}" type="slidenum">
              <a:rPr lang="de-DE" smtClean="0"/>
              <a:pPr/>
              <a:t>5</a:t>
            </a:fld>
            <a:endParaRPr lang="de-DE"/>
          </a:p>
        </p:txBody>
      </p:sp>
    </p:spTree>
    <p:extLst>
      <p:ext uri="{BB962C8B-B14F-4D97-AF65-F5344CB8AC3E}">
        <p14:creationId xmlns:p14="http://schemas.microsoft.com/office/powerpoint/2010/main" val="176554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Enumerar os pontos. 1º.. 2º</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3A7E8-2A5A-47C8-9FE1-D9694C83166A}" type="slidenum">
              <a:rPr kumimoji="0" lang="de-DE" sz="1000" b="0" i="0" u="none" strike="noStrike" kern="1200" cap="none" spc="0" normalizeH="0" baseline="0" noProof="0" smtClean="0">
                <a:ln>
                  <a:noFill/>
                </a:ln>
                <a:solidFill>
                  <a:prstClr val="black"/>
                </a:solidFill>
                <a:effectLst/>
                <a:uLnTx/>
                <a:uFillTx/>
                <a:latin typeface="No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a:ln>
                <a:noFill/>
              </a:ln>
              <a:solidFill>
                <a:prstClr val="black"/>
              </a:solidFill>
              <a:effectLst/>
              <a:uLnTx/>
              <a:uFillTx/>
              <a:latin typeface="Noto Sans"/>
              <a:ea typeface="+mn-ea"/>
              <a:cs typeface="+mn-cs"/>
            </a:endParaRPr>
          </a:p>
        </p:txBody>
      </p:sp>
    </p:spTree>
    <p:extLst>
      <p:ext uri="{BB962C8B-B14F-4D97-AF65-F5344CB8AC3E}">
        <p14:creationId xmlns:p14="http://schemas.microsoft.com/office/powerpoint/2010/main" val="19780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7</a:t>
            </a:fld>
            <a:endParaRPr lang="de-DE"/>
          </a:p>
        </p:txBody>
      </p:sp>
    </p:spTree>
    <p:extLst>
      <p:ext uri="{BB962C8B-B14F-4D97-AF65-F5344CB8AC3E}">
        <p14:creationId xmlns:p14="http://schemas.microsoft.com/office/powerpoint/2010/main" val="249703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B13A7E8-2A5A-47C8-9FE1-D9694C83166A}" type="slidenum">
              <a:rPr lang="de-DE" smtClean="0"/>
              <a:t>8</a:t>
            </a:fld>
            <a:endParaRPr lang="de-DE"/>
          </a:p>
        </p:txBody>
      </p:sp>
    </p:spTree>
    <p:extLst>
      <p:ext uri="{BB962C8B-B14F-4D97-AF65-F5344CB8AC3E}">
        <p14:creationId xmlns:p14="http://schemas.microsoft.com/office/powerpoint/2010/main" val="105941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4F0DA0-8724-4E7C-A5FC-2D8ED69C755A}" type="slidenum">
              <a:rPr lang="en-US" smtClean="0"/>
              <a:t>9</a:t>
            </a:fld>
            <a:endParaRPr lang="en-US"/>
          </a:p>
        </p:txBody>
      </p:sp>
    </p:spTree>
    <p:extLst>
      <p:ext uri="{BB962C8B-B14F-4D97-AF65-F5344CB8AC3E}">
        <p14:creationId xmlns:p14="http://schemas.microsoft.com/office/powerpoint/2010/main" val="124339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bwMode="gray">
          <a:xfrm>
            <a:off x="1" y="0"/>
            <a:ext cx="9143999" cy="5143500"/>
          </a:xfrm>
          <a:prstGeom prst="rect">
            <a:avLst/>
          </a:prstGeom>
          <a:solidFill>
            <a:schemeClr val="accent3"/>
          </a:solidFill>
        </p:spPr>
        <p:txBody>
          <a:bodyPr lIns="108000" tIns="72000"/>
          <a:lstStyle>
            <a:lvl1pPr>
              <a:defRPr b="0">
                <a:solidFill>
                  <a:schemeClr val="bg1"/>
                </a:solidFill>
              </a:defRPr>
            </a:lvl1pPr>
          </a:lstStyle>
          <a:p>
            <a:r>
              <a:rPr lang="en-US" altLang="zh-CN" noProof="0"/>
              <a:t>Click icon to add picture</a:t>
            </a:r>
            <a:endParaRPr lang="en-US" noProof="0" dirty="0"/>
          </a:p>
        </p:txBody>
      </p:sp>
      <p:sp>
        <p:nvSpPr>
          <p:cNvPr id="3" name="Untertitel 2"/>
          <p:cNvSpPr>
            <a:spLocks noGrp="1"/>
          </p:cNvSpPr>
          <p:nvPr>
            <p:ph type="subTitle" idx="1"/>
          </p:nvPr>
        </p:nvSpPr>
        <p:spPr bwMode="gray">
          <a:xfrm>
            <a:off x="539751" y="3867894"/>
            <a:ext cx="4356286" cy="189021"/>
          </a:xfrm>
        </p:spPr>
        <p:txBody>
          <a:bodyPr/>
          <a:lstStyle>
            <a:lvl1pPr marL="0" indent="0" algn="l">
              <a:buNone/>
              <a:defRPr sz="10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noProof="0"/>
              <a:t>Click to edit Master subtitle style</a:t>
            </a:r>
            <a:endParaRPr lang="en-US" noProof="0" dirty="0"/>
          </a:p>
        </p:txBody>
      </p:sp>
      <p:sp>
        <p:nvSpPr>
          <p:cNvPr id="8" name="Textplatzhalter 7"/>
          <p:cNvSpPr>
            <a:spLocks noGrp="1"/>
          </p:cNvSpPr>
          <p:nvPr>
            <p:ph type="body" sz="quarter" idx="12"/>
          </p:nvPr>
        </p:nvSpPr>
        <p:spPr bwMode="gray">
          <a:xfrm>
            <a:off x="6084417" y="4785996"/>
            <a:ext cx="2592040" cy="135015"/>
          </a:xfrm>
        </p:spPr>
        <p:txBody>
          <a:bodyPr anchor="b" anchorCtr="0"/>
          <a:lstStyle>
            <a:lvl1pPr marL="0" indent="0" algn="r">
              <a:buFont typeface="Arial" panose="020B0604020202020204" pitchFamily="34" charset="0"/>
              <a:buNone/>
              <a:defRPr sz="750" b="1">
                <a:solidFill>
                  <a:schemeClr val="bg1"/>
                </a:solidFill>
              </a:defRPr>
            </a:lvl1pPr>
            <a:lvl2pPr marL="0" indent="0" algn="l">
              <a:buFont typeface="Arial" panose="020B0604020202020204" pitchFamily="34" charset="0"/>
              <a:buNone/>
              <a:defRPr sz="750" b="1">
                <a:solidFill>
                  <a:schemeClr val="bg1"/>
                </a:solidFill>
              </a:defRPr>
            </a:lvl2pPr>
            <a:lvl3pPr marL="0" indent="0" algn="l">
              <a:buFont typeface="Arial" panose="020B0604020202020204" pitchFamily="34" charset="0"/>
              <a:buNone/>
              <a:defRPr sz="750" b="1">
                <a:solidFill>
                  <a:schemeClr val="bg1"/>
                </a:solidFill>
              </a:defRPr>
            </a:lvl3pPr>
            <a:lvl4pPr marL="0" indent="0" algn="l">
              <a:buFont typeface="Arial" panose="020B0604020202020204" pitchFamily="34" charset="0"/>
              <a:buNone/>
              <a:defRPr sz="750" b="1">
                <a:solidFill>
                  <a:schemeClr val="bg1"/>
                </a:solidFill>
              </a:defRPr>
            </a:lvl4pPr>
            <a:lvl5pPr marL="0" indent="0" algn="l">
              <a:buFont typeface="Arial" panose="020B0604020202020204" pitchFamily="34" charset="0"/>
              <a:buNone/>
              <a:defRPr sz="750" b="1">
                <a:solidFill>
                  <a:schemeClr val="bg1"/>
                </a:solidFill>
              </a:defRPr>
            </a:lvl5pPr>
          </a:lstStyle>
          <a:p>
            <a:pPr lvl="0"/>
            <a:r>
              <a:rPr lang="en-US" altLang="zh-CN" noProof="0"/>
              <a:t>Click to edit Master text styles</a:t>
            </a:r>
          </a:p>
        </p:txBody>
      </p:sp>
      <p:sp>
        <p:nvSpPr>
          <p:cNvPr id="2" name="Titel 1"/>
          <p:cNvSpPr>
            <a:spLocks noGrp="1"/>
          </p:cNvSpPr>
          <p:nvPr>
            <p:ph type="ctrTitle"/>
          </p:nvPr>
        </p:nvSpPr>
        <p:spPr bwMode="gray">
          <a:xfrm>
            <a:off x="536577" y="1491630"/>
            <a:ext cx="4359460" cy="2295255"/>
          </a:xfrm>
          <a:custGeom>
            <a:avLst/>
            <a:gdLst>
              <a:gd name="connsiteX0" fmla="*/ 0 w 4356286"/>
              <a:gd name="connsiteY0" fmla="*/ 104939 h 3060340"/>
              <a:gd name="connsiteX1" fmla="*/ 104939 w 4356286"/>
              <a:gd name="connsiteY1" fmla="*/ 0 h 3060340"/>
              <a:gd name="connsiteX2" fmla="*/ 4251347 w 4356286"/>
              <a:gd name="connsiteY2" fmla="*/ 0 h 3060340"/>
              <a:gd name="connsiteX3" fmla="*/ 4356286 w 4356286"/>
              <a:gd name="connsiteY3" fmla="*/ 104939 h 3060340"/>
              <a:gd name="connsiteX4" fmla="*/ 4356286 w 4356286"/>
              <a:gd name="connsiteY4" fmla="*/ 2955401 h 3060340"/>
              <a:gd name="connsiteX5" fmla="*/ 4251347 w 4356286"/>
              <a:gd name="connsiteY5" fmla="*/ 3060340 h 3060340"/>
              <a:gd name="connsiteX6" fmla="*/ 104939 w 4356286"/>
              <a:gd name="connsiteY6" fmla="*/ 3060340 h 3060340"/>
              <a:gd name="connsiteX7" fmla="*/ 0 w 4356286"/>
              <a:gd name="connsiteY7" fmla="*/ 2955401 h 3060340"/>
              <a:gd name="connsiteX8" fmla="*/ 0 w 4356286"/>
              <a:gd name="connsiteY8" fmla="*/ 104939 h 3060340"/>
              <a:gd name="connsiteX0-1" fmla="*/ 3175 w 4359461"/>
              <a:gd name="connsiteY0-2" fmla="*/ 104939 h 3060340"/>
              <a:gd name="connsiteX1-3" fmla="*/ 108114 w 4359461"/>
              <a:gd name="connsiteY1-4" fmla="*/ 0 h 3060340"/>
              <a:gd name="connsiteX2-5" fmla="*/ 4254522 w 4359461"/>
              <a:gd name="connsiteY2-6" fmla="*/ 0 h 3060340"/>
              <a:gd name="connsiteX3-7" fmla="*/ 4359461 w 4359461"/>
              <a:gd name="connsiteY3-8" fmla="*/ 104939 h 3060340"/>
              <a:gd name="connsiteX4-9" fmla="*/ 4359461 w 4359461"/>
              <a:gd name="connsiteY4-10" fmla="*/ 2955401 h 3060340"/>
              <a:gd name="connsiteX5-11" fmla="*/ 4254522 w 4359461"/>
              <a:gd name="connsiteY5-12" fmla="*/ 3060340 h 3060340"/>
              <a:gd name="connsiteX6-13" fmla="*/ 108114 w 4359461"/>
              <a:gd name="connsiteY6-14" fmla="*/ 3060340 h 3060340"/>
              <a:gd name="connsiteX7-15" fmla="*/ 3175 w 4359461"/>
              <a:gd name="connsiteY7-16" fmla="*/ 2955401 h 3060340"/>
              <a:gd name="connsiteX8-17" fmla="*/ 0 w 4359461"/>
              <a:gd name="connsiteY8-18" fmla="*/ 1516360 h 3060340"/>
              <a:gd name="connsiteX9" fmla="*/ 3175 w 4359461"/>
              <a:gd name="connsiteY9" fmla="*/ 104939 h 3060340"/>
              <a:gd name="connsiteX0-19" fmla="*/ 8783 w 4365069"/>
              <a:gd name="connsiteY0-20" fmla="*/ 104939 h 3060340"/>
              <a:gd name="connsiteX1-21" fmla="*/ 113722 w 4365069"/>
              <a:gd name="connsiteY1-22" fmla="*/ 0 h 3060340"/>
              <a:gd name="connsiteX2-23" fmla="*/ 4260130 w 4365069"/>
              <a:gd name="connsiteY2-24" fmla="*/ 0 h 3060340"/>
              <a:gd name="connsiteX3-25" fmla="*/ 4365069 w 4365069"/>
              <a:gd name="connsiteY3-26" fmla="*/ 104939 h 3060340"/>
              <a:gd name="connsiteX4-27" fmla="*/ 4365069 w 4365069"/>
              <a:gd name="connsiteY4-28" fmla="*/ 2955401 h 3060340"/>
              <a:gd name="connsiteX5-29" fmla="*/ 4260130 w 4365069"/>
              <a:gd name="connsiteY5-30" fmla="*/ 3060340 h 3060340"/>
              <a:gd name="connsiteX6-31" fmla="*/ 113722 w 4365069"/>
              <a:gd name="connsiteY6-32" fmla="*/ 3060340 h 3060340"/>
              <a:gd name="connsiteX7-33" fmla="*/ 8783 w 4365069"/>
              <a:gd name="connsiteY7-34" fmla="*/ 2955401 h 3060340"/>
              <a:gd name="connsiteX8-35" fmla="*/ 5608 w 4365069"/>
              <a:gd name="connsiteY8-36" fmla="*/ 1516360 h 3060340"/>
              <a:gd name="connsiteX9-37" fmla="*/ 5609 w 4365069"/>
              <a:gd name="connsiteY9-38" fmla="*/ 1252835 h 3060340"/>
              <a:gd name="connsiteX10" fmla="*/ 8783 w 4365069"/>
              <a:gd name="connsiteY10" fmla="*/ 104939 h 3060340"/>
              <a:gd name="connsiteX0-39" fmla="*/ 8783 w 4365069"/>
              <a:gd name="connsiteY0-40" fmla="*/ 104939 h 3060340"/>
              <a:gd name="connsiteX1-41" fmla="*/ 113722 w 4365069"/>
              <a:gd name="connsiteY1-42" fmla="*/ 0 h 3060340"/>
              <a:gd name="connsiteX2-43" fmla="*/ 4260130 w 4365069"/>
              <a:gd name="connsiteY2-44" fmla="*/ 0 h 3060340"/>
              <a:gd name="connsiteX3-45" fmla="*/ 4365069 w 4365069"/>
              <a:gd name="connsiteY3-46" fmla="*/ 104939 h 3060340"/>
              <a:gd name="connsiteX4-47" fmla="*/ 4365069 w 4365069"/>
              <a:gd name="connsiteY4-48" fmla="*/ 2955401 h 3060340"/>
              <a:gd name="connsiteX5-49" fmla="*/ 4260130 w 4365069"/>
              <a:gd name="connsiteY5-50" fmla="*/ 3060340 h 3060340"/>
              <a:gd name="connsiteX6-51" fmla="*/ 113722 w 4365069"/>
              <a:gd name="connsiteY6-52" fmla="*/ 3060340 h 3060340"/>
              <a:gd name="connsiteX7-53" fmla="*/ 8783 w 4365069"/>
              <a:gd name="connsiteY7-54" fmla="*/ 2955401 h 3060340"/>
              <a:gd name="connsiteX8-55" fmla="*/ 8784 w 4365069"/>
              <a:gd name="connsiteY8-56" fmla="*/ 1843385 h 3060340"/>
              <a:gd name="connsiteX9-57" fmla="*/ 5608 w 4365069"/>
              <a:gd name="connsiteY9-58" fmla="*/ 1516360 h 3060340"/>
              <a:gd name="connsiteX10-59" fmla="*/ 5609 w 4365069"/>
              <a:gd name="connsiteY10-60" fmla="*/ 1252835 h 3060340"/>
              <a:gd name="connsiteX11" fmla="*/ 8783 w 4365069"/>
              <a:gd name="connsiteY11" fmla="*/ 104939 h 3060340"/>
              <a:gd name="connsiteX0-61" fmla="*/ 8783 w 4365069"/>
              <a:gd name="connsiteY0-62" fmla="*/ 104939 h 3060340"/>
              <a:gd name="connsiteX1-63" fmla="*/ 113722 w 4365069"/>
              <a:gd name="connsiteY1-64" fmla="*/ 0 h 3060340"/>
              <a:gd name="connsiteX2-65" fmla="*/ 4260130 w 4365069"/>
              <a:gd name="connsiteY2-66" fmla="*/ 0 h 3060340"/>
              <a:gd name="connsiteX3-67" fmla="*/ 4365069 w 4365069"/>
              <a:gd name="connsiteY3-68" fmla="*/ 104939 h 3060340"/>
              <a:gd name="connsiteX4-69" fmla="*/ 4365069 w 4365069"/>
              <a:gd name="connsiteY4-70" fmla="*/ 2955401 h 3060340"/>
              <a:gd name="connsiteX5-71" fmla="*/ 4260130 w 4365069"/>
              <a:gd name="connsiteY5-72" fmla="*/ 3060340 h 3060340"/>
              <a:gd name="connsiteX6-73" fmla="*/ 113722 w 4365069"/>
              <a:gd name="connsiteY6-74" fmla="*/ 3060340 h 3060340"/>
              <a:gd name="connsiteX7-75" fmla="*/ 8783 w 4365069"/>
              <a:gd name="connsiteY7-76" fmla="*/ 2955401 h 3060340"/>
              <a:gd name="connsiteX8-77" fmla="*/ 8784 w 4365069"/>
              <a:gd name="connsiteY8-78" fmla="*/ 1843385 h 3060340"/>
              <a:gd name="connsiteX9-79" fmla="*/ 154834 w 4365069"/>
              <a:gd name="connsiteY9-80" fmla="*/ 1560810 h 3060340"/>
              <a:gd name="connsiteX10-81" fmla="*/ 5608 w 4365069"/>
              <a:gd name="connsiteY10-82" fmla="*/ 1516360 h 3060340"/>
              <a:gd name="connsiteX11-83" fmla="*/ 5609 w 4365069"/>
              <a:gd name="connsiteY11-84" fmla="*/ 1252835 h 3060340"/>
              <a:gd name="connsiteX12" fmla="*/ 8783 w 4365069"/>
              <a:gd name="connsiteY12" fmla="*/ 104939 h 3060340"/>
              <a:gd name="connsiteX0-85" fmla="*/ 8783 w 4365069"/>
              <a:gd name="connsiteY0-86" fmla="*/ 104939 h 3060340"/>
              <a:gd name="connsiteX1-87" fmla="*/ 113722 w 4365069"/>
              <a:gd name="connsiteY1-88" fmla="*/ 0 h 3060340"/>
              <a:gd name="connsiteX2-89" fmla="*/ 4260130 w 4365069"/>
              <a:gd name="connsiteY2-90" fmla="*/ 0 h 3060340"/>
              <a:gd name="connsiteX3-91" fmla="*/ 4365069 w 4365069"/>
              <a:gd name="connsiteY3-92" fmla="*/ 104939 h 3060340"/>
              <a:gd name="connsiteX4-93" fmla="*/ 4365069 w 4365069"/>
              <a:gd name="connsiteY4-94" fmla="*/ 2955401 h 3060340"/>
              <a:gd name="connsiteX5-95" fmla="*/ 4260130 w 4365069"/>
              <a:gd name="connsiteY5-96" fmla="*/ 3060340 h 3060340"/>
              <a:gd name="connsiteX6-97" fmla="*/ 113722 w 4365069"/>
              <a:gd name="connsiteY6-98" fmla="*/ 3060340 h 3060340"/>
              <a:gd name="connsiteX7-99" fmla="*/ 8783 w 4365069"/>
              <a:gd name="connsiteY7-100" fmla="*/ 2955401 h 3060340"/>
              <a:gd name="connsiteX8-101" fmla="*/ 8784 w 4365069"/>
              <a:gd name="connsiteY8-102" fmla="*/ 1843385 h 3060340"/>
              <a:gd name="connsiteX9-103" fmla="*/ 154834 w 4365069"/>
              <a:gd name="connsiteY9-104" fmla="*/ 1560810 h 3060340"/>
              <a:gd name="connsiteX10-105" fmla="*/ 5609 w 4365069"/>
              <a:gd name="connsiteY10-106" fmla="*/ 1252835 h 3060340"/>
              <a:gd name="connsiteX11-107" fmla="*/ 8783 w 4365069"/>
              <a:gd name="connsiteY11-108" fmla="*/ 104939 h 3060340"/>
              <a:gd name="connsiteX0-109" fmla="*/ 8783 w 4365069"/>
              <a:gd name="connsiteY0-110" fmla="*/ 104939 h 3060340"/>
              <a:gd name="connsiteX1-111" fmla="*/ 113722 w 4365069"/>
              <a:gd name="connsiteY1-112" fmla="*/ 0 h 3060340"/>
              <a:gd name="connsiteX2-113" fmla="*/ 4260130 w 4365069"/>
              <a:gd name="connsiteY2-114" fmla="*/ 0 h 3060340"/>
              <a:gd name="connsiteX3-115" fmla="*/ 4365069 w 4365069"/>
              <a:gd name="connsiteY3-116" fmla="*/ 104939 h 3060340"/>
              <a:gd name="connsiteX4-117" fmla="*/ 4365069 w 4365069"/>
              <a:gd name="connsiteY4-118" fmla="*/ 2955401 h 3060340"/>
              <a:gd name="connsiteX5-119" fmla="*/ 4260130 w 4365069"/>
              <a:gd name="connsiteY5-120" fmla="*/ 3060340 h 3060340"/>
              <a:gd name="connsiteX6-121" fmla="*/ 113722 w 4365069"/>
              <a:gd name="connsiteY6-122" fmla="*/ 3060340 h 3060340"/>
              <a:gd name="connsiteX7-123" fmla="*/ 8783 w 4365069"/>
              <a:gd name="connsiteY7-124" fmla="*/ 2955401 h 3060340"/>
              <a:gd name="connsiteX8-125" fmla="*/ 8784 w 4365069"/>
              <a:gd name="connsiteY8-126" fmla="*/ 1843385 h 3060340"/>
              <a:gd name="connsiteX9-127" fmla="*/ 319934 w 4365069"/>
              <a:gd name="connsiteY9-128" fmla="*/ 1541760 h 3060340"/>
              <a:gd name="connsiteX10-129" fmla="*/ 5609 w 4365069"/>
              <a:gd name="connsiteY10-130" fmla="*/ 1252835 h 3060340"/>
              <a:gd name="connsiteX11-131" fmla="*/ 8783 w 4365069"/>
              <a:gd name="connsiteY11-132" fmla="*/ 104939 h 3060340"/>
              <a:gd name="connsiteX0-133" fmla="*/ 8783 w 4365069"/>
              <a:gd name="connsiteY0-134" fmla="*/ 104939 h 3060340"/>
              <a:gd name="connsiteX1-135" fmla="*/ 113722 w 4365069"/>
              <a:gd name="connsiteY1-136" fmla="*/ 0 h 3060340"/>
              <a:gd name="connsiteX2-137" fmla="*/ 4260130 w 4365069"/>
              <a:gd name="connsiteY2-138" fmla="*/ 0 h 3060340"/>
              <a:gd name="connsiteX3-139" fmla="*/ 4365069 w 4365069"/>
              <a:gd name="connsiteY3-140" fmla="*/ 104939 h 3060340"/>
              <a:gd name="connsiteX4-141" fmla="*/ 4365069 w 4365069"/>
              <a:gd name="connsiteY4-142" fmla="*/ 2955401 h 3060340"/>
              <a:gd name="connsiteX5-143" fmla="*/ 4260130 w 4365069"/>
              <a:gd name="connsiteY5-144" fmla="*/ 3060340 h 3060340"/>
              <a:gd name="connsiteX6-145" fmla="*/ 113722 w 4365069"/>
              <a:gd name="connsiteY6-146" fmla="*/ 3060340 h 3060340"/>
              <a:gd name="connsiteX7-147" fmla="*/ 8783 w 4365069"/>
              <a:gd name="connsiteY7-148" fmla="*/ 2955401 h 3060340"/>
              <a:gd name="connsiteX8-149" fmla="*/ 8784 w 4365069"/>
              <a:gd name="connsiteY8-150" fmla="*/ 1843385 h 3060340"/>
              <a:gd name="connsiteX9-151" fmla="*/ 164359 w 4365069"/>
              <a:gd name="connsiteY9-152" fmla="*/ 1535410 h 3060340"/>
              <a:gd name="connsiteX10-153" fmla="*/ 5609 w 4365069"/>
              <a:gd name="connsiteY10-154" fmla="*/ 1252835 h 3060340"/>
              <a:gd name="connsiteX11-155" fmla="*/ 8783 w 4365069"/>
              <a:gd name="connsiteY11-156" fmla="*/ 104939 h 3060340"/>
              <a:gd name="connsiteX0-157" fmla="*/ 8783 w 4365069"/>
              <a:gd name="connsiteY0-158" fmla="*/ 104939 h 3060340"/>
              <a:gd name="connsiteX1-159" fmla="*/ 113722 w 4365069"/>
              <a:gd name="connsiteY1-160" fmla="*/ 0 h 3060340"/>
              <a:gd name="connsiteX2-161" fmla="*/ 4260130 w 4365069"/>
              <a:gd name="connsiteY2-162" fmla="*/ 0 h 3060340"/>
              <a:gd name="connsiteX3-163" fmla="*/ 4365069 w 4365069"/>
              <a:gd name="connsiteY3-164" fmla="*/ 104939 h 3060340"/>
              <a:gd name="connsiteX4-165" fmla="*/ 4365069 w 4365069"/>
              <a:gd name="connsiteY4-166" fmla="*/ 2955401 h 3060340"/>
              <a:gd name="connsiteX5-167" fmla="*/ 4260130 w 4365069"/>
              <a:gd name="connsiteY5-168" fmla="*/ 3060340 h 3060340"/>
              <a:gd name="connsiteX6-169" fmla="*/ 113722 w 4365069"/>
              <a:gd name="connsiteY6-170" fmla="*/ 3060340 h 3060340"/>
              <a:gd name="connsiteX7-171" fmla="*/ 8783 w 4365069"/>
              <a:gd name="connsiteY7-172" fmla="*/ 2955401 h 3060340"/>
              <a:gd name="connsiteX8-173" fmla="*/ 8784 w 4365069"/>
              <a:gd name="connsiteY8-174" fmla="*/ 1843385 h 3060340"/>
              <a:gd name="connsiteX9-175" fmla="*/ 164359 w 4365069"/>
              <a:gd name="connsiteY9-176" fmla="*/ 1535410 h 3060340"/>
              <a:gd name="connsiteX10-177" fmla="*/ 5609 w 4365069"/>
              <a:gd name="connsiteY10-178" fmla="*/ 1252835 h 3060340"/>
              <a:gd name="connsiteX11-179" fmla="*/ 8783 w 4365069"/>
              <a:gd name="connsiteY11-180" fmla="*/ 104939 h 3060340"/>
              <a:gd name="connsiteX0-181" fmla="*/ 8783 w 4365069"/>
              <a:gd name="connsiteY0-182" fmla="*/ 104939 h 3060340"/>
              <a:gd name="connsiteX1-183" fmla="*/ 113722 w 4365069"/>
              <a:gd name="connsiteY1-184" fmla="*/ 0 h 3060340"/>
              <a:gd name="connsiteX2-185" fmla="*/ 4260130 w 4365069"/>
              <a:gd name="connsiteY2-186" fmla="*/ 0 h 3060340"/>
              <a:gd name="connsiteX3-187" fmla="*/ 4365069 w 4365069"/>
              <a:gd name="connsiteY3-188" fmla="*/ 104939 h 3060340"/>
              <a:gd name="connsiteX4-189" fmla="*/ 4365069 w 4365069"/>
              <a:gd name="connsiteY4-190" fmla="*/ 2955401 h 3060340"/>
              <a:gd name="connsiteX5-191" fmla="*/ 4260130 w 4365069"/>
              <a:gd name="connsiteY5-192" fmla="*/ 3060340 h 3060340"/>
              <a:gd name="connsiteX6-193" fmla="*/ 113722 w 4365069"/>
              <a:gd name="connsiteY6-194" fmla="*/ 3060340 h 3060340"/>
              <a:gd name="connsiteX7-195" fmla="*/ 8783 w 4365069"/>
              <a:gd name="connsiteY7-196" fmla="*/ 2955401 h 3060340"/>
              <a:gd name="connsiteX8-197" fmla="*/ 8784 w 4365069"/>
              <a:gd name="connsiteY8-198" fmla="*/ 1843385 h 3060340"/>
              <a:gd name="connsiteX9-199" fmla="*/ 164359 w 4365069"/>
              <a:gd name="connsiteY9-200" fmla="*/ 1535410 h 3060340"/>
              <a:gd name="connsiteX10-201" fmla="*/ 5609 w 4365069"/>
              <a:gd name="connsiteY10-202" fmla="*/ 1252835 h 3060340"/>
              <a:gd name="connsiteX11-203" fmla="*/ 8783 w 4365069"/>
              <a:gd name="connsiteY11-204" fmla="*/ 104939 h 3060340"/>
              <a:gd name="connsiteX0-205" fmla="*/ 8783 w 4365069"/>
              <a:gd name="connsiteY0-206" fmla="*/ 104939 h 3060340"/>
              <a:gd name="connsiteX1-207" fmla="*/ 113722 w 4365069"/>
              <a:gd name="connsiteY1-208" fmla="*/ 0 h 3060340"/>
              <a:gd name="connsiteX2-209" fmla="*/ 4260130 w 4365069"/>
              <a:gd name="connsiteY2-210" fmla="*/ 0 h 3060340"/>
              <a:gd name="connsiteX3-211" fmla="*/ 4365069 w 4365069"/>
              <a:gd name="connsiteY3-212" fmla="*/ 104939 h 3060340"/>
              <a:gd name="connsiteX4-213" fmla="*/ 4365069 w 4365069"/>
              <a:gd name="connsiteY4-214" fmla="*/ 2955401 h 3060340"/>
              <a:gd name="connsiteX5-215" fmla="*/ 4260130 w 4365069"/>
              <a:gd name="connsiteY5-216" fmla="*/ 3060340 h 3060340"/>
              <a:gd name="connsiteX6-217" fmla="*/ 113722 w 4365069"/>
              <a:gd name="connsiteY6-218" fmla="*/ 3060340 h 3060340"/>
              <a:gd name="connsiteX7-219" fmla="*/ 8783 w 4365069"/>
              <a:gd name="connsiteY7-220" fmla="*/ 2955401 h 3060340"/>
              <a:gd name="connsiteX8-221" fmla="*/ 8784 w 4365069"/>
              <a:gd name="connsiteY8-222" fmla="*/ 1843385 h 3060340"/>
              <a:gd name="connsiteX9-223" fmla="*/ 164359 w 4365069"/>
              <a:gd name="connsiteY9-224" fmla="*/ 1535410 h 3060340"/>
              <a:gd name="connsiteX10-225" fmla="*/ 5609 w 4365069"/>
              <a:gd name="connsiteY10-226" fmla="*/ 1252835 h 3060340"/>
              <a:gd name="connsiteX11-227" fmla="*/ 8783 w 4365069"/>
              <a:gd name="connsiteY11-228" fmla="*/ 104939 h 3060340"/>
              <a:gd name="connsiteX0-229" fmla="*/ 8783 w 4365069"/>
              <a:gd name="connsiteY0-230" fmla="*/ 104939 h 3060340"/>
              <a:gd name="connsiteX1-231" fmla="*/ 113722 w 4365069"/>
              <a:gd name="connsiteY1-232" fmla="*/ 0 h 3060340"/>
              <a:gd name="connsiteX2-233" fmla="*/ 4260130 w 4365069"/>
              <a:gd name="connsiteY2-234" fmla="*/ 0 h 3060340"/>
              <a:gd name="connsiteX3-235" fmla="*/ 4365069 w 4365069"/>
              <a:gd name="connsiteY3-236" fmla="*/ 104939 h 3060340"/>
              <a:gd name="connsiteX4-237" fmla="*/ 4365069 w 4365069"/>
              <a:gd name="connsiteY4-238" fmla="*/ 2955401 h 3060340"/>
              <a:gd name="connsiteX5-239" fmla="*/ 4260130 w 4365069"/>
              <a:gd name="connsiteY5-240" fmla="*/ 3060340 h 3060340"/>
              <a:gd name="connsiteX6-241" fmla="*/ 113722 w 4365069"/>
              <a:gd name="connsiteY6-242" fmla="*/ 3060340 h 3060340"/>
              <a:gd name="connsiteX7-243" fmla="*/ 8783 w 4365069"/>
              <a:gd name="connsiteY7-244" fmla="*/ 2955401 h 3060340"/>
              <a:gd name="connsiteX8-245" fmla="*/ 8784 w 4365069"/>
              <a:gd name="connsiteY8-246" fmla="*/ 1843385 h 3060340"/>
              <a:gd name="connsiteX9-247" fmla="*/ 164359 w 4365069"/>
              <a:gd name="connsiteY9-248" fmla="*/ 1535410 h 3060340"/>
              <a:gd name="connsiteX10-249" fmla="*/ 5609 w 4365069"/>
              <a:gd name="connsiteY10-250" fmla="*/ 1252835 h 3060340"/>
              <a:gd name="connsiteX11-251" fmla="*/ 8783 w 4365069"/>
              <a:gd name="connsiteY11-252" fmla="*/ 104939 h 3060340"/>
              <a:gd name="connsiteX0-253" fmla="*/ 8783 w 4365069"/>
              <a:gd name="connsiteY0-254" fmla="*/ 104939 h 3060340"/>
              <a:gd name="connsiteX1-255" fmla="*/ 113722 w 4365069"/>
              <a:gd name="connsiteY1-256" fmla="*/ 0 h 3060340"/>
              <a:gd name="connsiteX2-257" fmla="*/ 4260130 w 4365069"/>
              <a:gd name="connsiteY2-258" fmla="*/ 0 h 3060340"/>
              <a:gd name="connsiteX3-259" fmla="*/ 4365069 w 4365069"/>
              <a:gd name="connsiteY3-260" fmla="*/ 104939 h 3060340"/>
              <a:gd name="connsiteX4-261" fmla="*/ 4365069 w 4365069"/>
              <a:gd name="connsiteY4-262" fmla="*/ 2955401 h 3060340"/>
              <a:gd name="connsiteX5-263" fmla="*/ 4260130 w 4365069"/>
              <a:gd name="connsiteY5-264" fmla="*/ 3060340 h 3060340"/>
              <a:gd name="connsiteX6-265" fmla="*/ 113722 w 4365069"/>
              <a:gd name="connsiteY6-266" fmla="*/ 3060340 h 3060340"/>
              <a:gd name="connsiteX7-267" fmla="*/ 8783 w 4365069"/>
              <a:gd name="connsiteY7-268" fmla="*/ 2955401 h 3060340"/>
              <a:gd name="connsiteX8-269" fmla="*/ 8784 w 4365069"/>
              <a:gd name="connsiteY8-270" fmla="*/ 1843385 h 3060340"/>
              <a:gd name="connsiteX9-271" fmla="*/ 164359 w 4365069"/>
              <a:gd name="connsiteY9-272" fmla="*/ 1535410 h 3060340"/>
              <a:gd name="connsiteX10-273" fmla="*/ 5609 w 4365069"/>
              <a:gd name="connsiteY10-274" fmla="*/ 1252835 h 3060340"/>
              <a:gd name="connsiteX11-275" fmla="*/ 8783 w 4365069"/>
              <a:gd name="connsiteY11-276" fmla="*/ 104939 h 3060340"/>
              <a:gd name="connsiteX0-277" fmla="*/ 8783 w 4365069"/>
              <a:gd name="connsiteY0-278" fmla="*/ 104939 h 3060340"/>
              <a:gd name="connsiteX1-279" fmla="*/ 113722 w 4365069"/>
              <a:gd name="connsiteY1-280" fmla="*/ 0 h 3060340"/>
              <a:gd name="connsiteX2-281" fmla="*/ 4260130 w 4365069"/>
              <a:gd name="connsiteY2-282" fmla="*/ 0 h 3060340"/>
              <a:gd name="connsiteX3-283" fmla="*/ 4365069 w 4365069"/>
              <a:gd name="connsiteY3-284" fmla="*/ 104939 h 3060340"/>
              <a:gd name="connsiteX4-285" fmla="*/ 4365069 w 4365069"/>
              <a:gd name="connsiteY4-286" fmla="*/ 2955401 h 3060340"/>
              <a:gd name="connsiteX5-287" fmla="*/ 4260130 w 4365069"/>
              <a:gd name="connsiteY5-288" fmla="*/ 3060340 h 3060340"/>
              <a:gd name="connsiteX6-289" fmla="*/ 113722 w 4365069"/>
              <a:gd name="connsiteY6-290" fmla="*/ 3060340 h 3060340"/>
              <a:gd name="connsiteX7-291" fmla="*/ 8783 w 4365069"/>
              <a:gd name="connsiteY7-292" fmla="*/ 2955401 h 3060340"/>
              <a:gd name="connsiteX8-293" fmla="*/ 8784 w 4365069"/>
              <a:gd name="connsiteY8-294" fmla="*/ 1843385 h 3060340"/>
              <a:gd name="connsiteX9-295" fmla="*/ 164359 w 4365069"/>
              <a:gd name="connsiteY9-296" fmla="*/ 1535410 h 3060340"/>
              <a:gd name="connsiteX10-297" fmla="*/ 5609 w 4365069"/>
              <a:gd name="connsiteY10-298" fmla="*/ 1252835 h 3060340"/>
              <a:gd name="connsiteX11-299" fmla="*/ 8783 w 4365069"/>
              <a:gd name="connsiteY11-300" fmla="*/ 104939 h 3060340"/>
              <a:gd name="connsiteX0-301" fmla="*/ 9665 w 4365951"/>
              <a:gd name="connsiteY0-302" fmla="*/ 104939 h 3060340"/>
              <a:gd name="connsiteX1-303" fmla="*/ 114604 w 4365951"/>
              <a:gd name="connsiteY1-304" fmla="*/ 0 h 3060340"/>
              <a:gd name="connsiteX2-305" fmla="*/ 4261012 w 4365951"/>
              <a:gd name="connsiteY2-306" fmla="*/ 0 h 3060340"/>
              <a:gd name="connsiteX3-307" fmla="*/ 4365951 w 4365951"/>
              <a:gd name="connsiteY3-308" fmla="*/ 104939 h 3060340"/>
              <a:gd name="connsiteX4-309" fmla="*/ 4365951 w 4365951"/>
              <a:gd name="connsiteY4-310" fmla="*/ 2955401 h 3060340"/>
              <a:gd name="connsiteX5-311" fmla="*/ 4261012 w 4365951"/>
              <a:gd name="connsiteY5-312" fmla="*/ 3060340 h 3060340"/>
              <a:gd name="connsiteX6-313" fmla="*/ 114604 w 4365951"/>
              <a:gd name="connsiteY6-314" fmla="*/ 3060340 h 3060340"/>
              <a:gd name="connsiteX7-315" fmla="*/ 9665 w 4365951"/>
              <a:gd name="connsiteY7-316" fmla="*/ 2955401 h 3060340"/>
              <a:gd name="connsiteX8-317" fmla="*/ 9666 w 4365951"/>
              <a:gd name="connsiteY8-318" fmla="*/ 1843385 h 3060340"/>
              <a:gd name="connsiteX9-319" fmla="*/ 165241 w 4365951"/>
              <a:gd name="connsiteY9-320" fmla="*/ 1535410 h 3060340"/>
              <a:gd name="connsiteX10-321" fmla="*/ 6491 w 4365951"/>
              <a:gd name="connsiteY10-322" fmla="*/ 1252835 h 3060340"/>
              <a:gd name="connsiteX11-323" fmla="*/ 9665 w 4365951"/>
              <a:gd name="connsiteY11-324" fmla="*/ 104939 h 3060340"/>
              <a:gd name="connsiteX0-325" fmla="*/ 9665 w 4365951"/>
              <a:gd name="connsiteY0-326" fmla="*/ 104939 h 3060340"/>
              <a:gd name="connsiteX1-327" fmla="*/ 114604 w 4365951"/>
              <a:gd name="connsiteY1-328" fmla="*/ 0 h 3060340"/>
              <a:gd name="connsiteX2-329" fmla="*/ 4261012 w 4365951"/>
              <a:gd name="connsiteY2-330" fmla="*/ 0 h 3060340"/>
              <a:gd name="connsiteX3-331" fmla="*/ 4365951 w 4365951"/>
              <a:gd name="connsiteY3-332" fmla="*/ 104939 h 3060340"/>
              <a:gd name="connsiteX4-333" fmla="*/ 4365951 w 4365951"/>
              <a:gd name="connsiteY4-334" fmla="*/ 2955401 h 3060340"/>
              <a:gd name="connsiteX5-335" fmla="*/ 4261012 w 4365951"/>
              <a:gd name="connsiteY5-336" fmla="*/ 3060340 h 3060340"/>
              <a:gd name="connsiteX6-337" fmla="*/ 114604 w 4365951"/>
              <a:gd name="connsiteY6-338" fmla="*/ 3060340 h 3060340"/>
              <a:gd name="connsiteX7-339" fmla="*/ 9665 w 4365951"/>
              <a:gd name="connsiteY7-340" fmla="*/ 2955401 h 3060340"/>
              <a:gd name="connsiteX8-341" fmla="*/ 9666 w 4365951"/>
              <a:gd name="connsiteY8-342" fmla="*/ 1843385 h 3060340"/>
              <a:gd name="connsiteX9-343" fmla="*/ 165241 w 4365951"/>
              <a:gd name="connsiteY9-344" fmla="*/ 1535410 h 3060340"/>
              <a:gd name="connsiteX10-345" fmla="*/ 6491 w 4365951"/>
              <a:gd name="connsiteY10-346" fmla="*/ 1252835 h 3060340"/>
              <a:gd name="connsiteX11-347" fmla="*/ 9665 w 4365951"/>
              <a:gd name="connsiteY11-348" fmla="*/ 104939 h 3060340"/>
              <a:gd name="connsiteX0-349" fmla="*/ 17817 w 4374103"/>
              <a:gd name="connsiteY0-350" fmla="*/ 104939 h 3060340"/>
              <a:gd name="connsiteX1-351" fmla="*/ 122756 w 4374103"/>
              <a:gd name="connsiteY1-352" fmla="*/ 0 h 3060340"/>
              <a:gd name="connsiteX2-353" fmla="*/ 4269164 w 4374103"/>
              <a:gd name="connsiteY2-354" fmla="*/ 0 h 3060340"/>
              <a:gd name="connsiteX3-355" fmla="*/ 4374103 w 4374103"/>
              <a:gd name="connsiteY3-356" fmla="*/ 104939 h 3060340"/>
              <a:gd name="connsiteX4-357" fmla="*/ 4374103 w 4374103"/>
              <a:gd name="connsiteY4-358" fmla="*/ 2955401 h 3060340"/>
              <a:gd name="connsiteX5-359" fmla="*/ 4269164 w 4374103"/>
              <a:gd name="connsiteY5-360" fmla="*/ 3060340 h 3060340"/>
              <a:gd name="connsiteX6-361" fmla="*/ 122756 w 4374103"/>
              <a:gd name="connsiteY6-362" fmla="*/ 3060340 h 3060340"/>
              <a:gd name="connsiteX7-363" fmla="*/ 17817 w 4374103"/>
              <a:gd name="connsiteY7-364" fmla="*/ 2955401 h 3060340"/>
              <a:gd name="connsiteX8-365" fmla="*/ 17818 w 4374103"/>
              <a:gd name="connsiteY8-366" fmla="*/ 1843385 h 3060340"/>
              <a:gd name="connsiteX9-367" fmla="*/ 163868 w 4374103"/>
              <a:gd name="connsiteY9-368" fmla="*/ 1551285 h 3060340"/>
              <a:gd name="connsiteX10-369" fmla="*/ 14643 w 4374103"/>
              <a:gd name="connsiteY10-370" fmla="*/ 1252835 h 3060340"/>
              <a:gd name="connsiteX11-371" fmla="*/ 17817 w 4374103"/>
              <a:gd name="connsiteY11-372" fmla="*/ 104939 h 3060340"/>
              <a:gd name="connsiteX0-373" fmla="*/ 17817 w 4374103"/>
              <a:gd name="connsiteY0-374" fmla="*/ 104939 h 3060340"/>
              <a:gd name="connsiteX1-375" fmla="*/ 122756 w 4374103"/>
              <a:gd name="connsiteY1-376" fmla="*/ 0 h 3060340"/>
              <a:gd name="connsiteX2-377" fmla="*/ 4269164 w 4374103"/>
              <a:gd name="connsiteY2-378" fmla="*/ 0 h 3060340"/>
              <a:gd name="connsiteX3-379" fmla="*/ 4374103 w 4374103"/>
              <a:gd name="connsiteY3-380" fmla="*/ 104939 h 3060340"/>
              <a:gd name="connsiteX4-381" fmla="*/ 4374103 w 4374103"/>
              <a:gd name="connsiteY4-382" fmla="*/ 2955401 h 3060340"/>
              <a:gd name="connsiteX5-383" fmla="*/ 4269164 w 4374103"/>
              <a:gd name="connsiteY5-384" fmla="*/ 3060340 h 3060340"/>
              <a:gd name="connsiteX6-385" fmla="*/ 122756 w 4374103"/>
              <a:gd name="connsiteY6-386" fmla="*/ 3060340 h 3060340"/>
              <a:gd name="connsiteX7-387" fmla="*/ 17817 w 4374103"/>
              <a:gd name="connsiteY7-388" fmla="*/ 2955401 h 3060340"/>
              <a:gd name="connsiteX8-389" fmla="*/ 17818 w 4374103"/>
              <a:gd name="connsiteY8-390" fmla="*/ 1843385 h 3060340"/>
              <a:gd name="connsiteX9-391" fmla="*/ 163868 w 4374103"/>
              <a:gd name="connsiteY9-392" fmla="*/ 1551285 h 3060340"/>
              <a:gd name="connsiteX10-393" fmla="*/ 14643 w 4374103"/>
              <a:gd name="connsiteY10-394" fmla="*/ 1252835 h 3060340"/>
              <a:gd name="connsiteX11-395" fmla="*/ 17817 w 4374103"/>
              <a:gd name="connsiteY11-396" fmla="*/ 104939 h 3060340"/>
              <a:gd name="connsiteX0-397" fmla="*/ 17817 w 4374103"/>
              <a:gd name="connsiteY0-398" fmla="*/ 104939 h 3060340"/>
              <a:gd name="connsiteX1-399" fmla="*/ 122756 w 4374103"/>
              <a:gd name="connsiteY1-400" fmla="*/ 0 h 3060340"/>
              <a:gd name="connsiteX2-401" fmla="*/ 4269164 w 4374103"/>
              <a:gd name="connsiteY2-402" fmla="*/ 0 h 3060340"/>
              <a:gd name="connsiteX3-403" fmla="*/ 4374103 w 4374103"/>
              <a:gd name="connsiteY3-404" fmla="*/ 104939 h 3060340"/>
              <a:gd name="connsiteX4-405" fmla="*/ 4374103 w 4374103"/>
              <a:gd name="connsiteY4-406" fmla="*/ 2955401 h 3060340"/>
              <a:gd name="connsiteX5-407" fmla="*/ 4269164 w 4374103"/>
              <a:gd name="connsiteY5-408" fmla="*/ 3060340 h 3060340"/>
              <a:gd name="connsiteX6-409" fmla="*/ 122756 w 4374103"/>
              <a:gd name="connsiteY6-410" fmla="*/ 3060340 h 3060340"/>
              <a:gd name="connsiteX7-411" fmla="*/ 17817 w 4374103"/>
              <a:gd name="connsiteY7-412" fmla="*/ 2955401 h 3060340"/>
              <a:gd name="connsiteX8-413" fmla="*/ 17818 w 4374103"/>
              <a:gd name="connsiteY8-414" fmla="*/ 1843385 h 3060340"/>
              <a:gd name="connsiteX9-415" fmla="*/ 163868 w 4374103"/>
              <a:gd name="connsiteY9-416" fmla="*/ 1551285 h 3060340"/>
              <a:gd name="connsiteX10-417" fmla="*/ 14643 w 4374103"/>
              <a:gd name="connsiteY10-418" fmla="*/ 1252835 h 3060340"/>
              <a:gd name="connsiteX11-419" fmla="*/ 17817 w 4374103"/>
              <a:gd name="connsiteY11-420" fmla="*/ 104939 h 3060340"/>
              <a:gd name="connsiteX0-421" fmla="*/ 17817 w 4374103"/>
              <a:gd name="connsiteY0-422" fmla="*/ 104939 h 3060340"/>
              <a:gd name="connsiteX1-423" fmla="*/ 122756 w 4374103"/>
              <a:gd name="connsiteY1-424" fmla="*/ 0 h 3060340"/>
              <a:gd name="connsiteX2-425" fmla="*/ 4269164 w 4374103"/>
              <a:gd name="connsiteY2-426" fmla="*/ 0 h 3060340"/>
              <a:gd name="connsiteX3-427" fmla="*/ 4374103 w 4374103"/>
              <a:gd name="connsiteY3-428" fmla="*/ 104939 h 3060340"/>
              <a:gd name="connsiteX4-429" fmla="*/ 4374103 w 4374103"/>
              <a:gd name="connsiteY4-430" fmla="*/ 2955401 h 3060340"/>
              <a:gd name="connsiteX5-431" fmla="*/ 4269164 w 4374103"/>
              <a:gd name="connsiteY5-432" fmla="*/ 3060340 h 3060340"/>
              <a:gd name="connsiteX6-433" fmla="*/ 122756 w 4374103"/>
              <a:gd name="connsiteY6-434" fmla="*/ 3060340 h 3060340"/>
              <a:gd name="connsiteX7-435" fmla="*/ 17817 w 4374103"/>
              <a:gd name="connsiteY7-436" fmla="*/ 2955401 h 3060340"/>
              <a:gd name="connsiteX8-437" fmla="*/ 17818 w 4374103"/>
              <a:gd name="connsiteY8-438" fmla="*/ 1843385 h 3060340"/>
              <a:gd name="connsiteX9-439" fmla="*/ 163868 w 4374103"/>
              <a:gd name="connsiteY9-440" fmla="*/ 1551285 h 3060340"/>
              <a:gd name="connsiteX10-441" fmla="*/ 14643 w 4374103"/>
              <a:gd name="connsiteY10-442" fmla="*/ 1252835 h 3060340"/>
              <a:gd name="connsiteX11-443" fmla="*/ 17817 w 4374103"/>
              <a:gd name="connsiteY11-444" fmla="*/ 104939 h 3060340"/>
              <a:gd name="connsiteX0-445" fmla="*/ 17817 w 4374103"/>
              <a:gd name="connsiteY0-446" fmla="*/ 104939 h 3060340"/>
              <a:gd name="connsiteX1-447" fmla="*/ 122756 w 4374103"/>
              <a:gd name="connsiteY1-448" fmla="*/ 0 h 3060340"/>
              <a:gd name="connsiteX2-449" fmla="*/ 4269164 w 4374103"/>
              <a:gd name="connsiteY2-450" fmla="*/ 0 h 3060340"/>
              <a:gd name="connsiteX3-451" fmla="*/ 4374103 w 4374103"/>
              <a:gd name="connsiteY3-452" fmla="*/ 104939 h 3060340"/>
              <a:gd name="connsiteX4-453" fmla="*/ 4374103 w 4374103"/>
              <a:gd name="connsiteY4-454" fmla="*/ 2955401 h 3060340"/>
              <a:gd name="connsiteX5-455" fmla="*/ 4269164 w 4374103"/>
              <a:gd name="connsiteY5-456" fmla="*/ 3060340 h 3060340"/>
              <a:gd name="connsiteX6-457" fmla="*/ 122756 w 4374103"/>
              <a:gd name="connsiteY6-458" fmla="*/ 3060340 h 3060340"/>
              <a:gd name="connsiteX7-459" fmla="*/ 17817 w 4374103"/>
              <a:gd name="connsiteY7-460" fmla="*/ 2955401 h 3060340"/>
              <a:gd name="connsiteX8-461" fmla="*/ 17818 w 4374103"/>
              <a:gd name="connsiteY8-462" fmla="*/ 1843385 h 3060340"/>
              <a:gd name="connsiteX9-463" fmla="*/ 163868 w 4374103"/>
              <a:gd name="connsiteY9-464" fmla="*/ 1551285 h 3060340"/>
              <a:gd name="connsiteX10-465" fmla="*/ 14643 w 4374103"/>
              <a:gd name="connsiteY10-466" fmla="*/ 1252835 h 3060340"/>
              <a:gd name="connsiteX11-467" fmla="*/ 17817 w 4374103"/>
              <a:gd name="connsiteY11-468" fmla="*/ 104939 h 3060340"/>
              <a:gd name="connsiteX0-469" fmla="*/ 17817 w 4374103"/>
              <a:gd name="connsiteY0-470" fmla="*/ 104939 h 3060340"/>
              <a:gd name="connsiteX1-471" fmla="*/ 122756 w 4374103"/>
              <a:gd name="connsiteY1-472" fmla="*/ 0 h 3060340"/>
              <a:gd name="connsiteX2-473" fmla="*/ 4269164 w 4374103"/>
              <a:gd name="connsiteY2-474" fmla="*/ 0 h 3060340"/>
              <a:gd name="connsiteX3-475" fmla="*/ 4374103 w 4374103"/>
              <a:gd name="connsiteY3-476" fmla="*/ 104939 h 3060340"/>
              <a:gd name="connsiteX4-477" fmla="*/ 4374103 w 4374103"/>
              <a:gd name="connsiteY4-478" fmla="*/ 2955401 h 3060340"/>
              <a:gd name="connsiteX5-479" fmla="*/ 4269164 w 4374103"/>
              <a:gd name="connsiteY5-480" fmla="*/ 3060340 h 3060340"/>
              <a:gd name="connsiteX6-481" fmla="*/ 122756 w 4374103"/>
              <a:gd name="connsiteY6-482" fmla="*/ 3060340 h 3060340"/>
              <a:gd name="connsiteX7-483" fmla="*/ 17817 w 4374103"/>
              <a:gd name="connsiteY7-484" fmla="*/ 2955401 h 3060340"/>
              <a:gd name="connsiteX8-485" fmla="*/ 17818 w 4374103"/>
              <a:gd name="connsiteY8-486" fmla="*/ 1843385 h 3060340"/>
              <a:gd name="connsiteX9-487" fmla="*/ 163868 w 4374103"/>
              <a:gd name="connsiteY9-488" fmla="*/ 1551285 h 3060340"/>
              <a:gd name="connsiteX10-489" fmla="*/ 14643 w 4374103"/>
              <a:gd name="connsiteY10-490" fmla="*/ 1252835 h 3060340"/>
              <a:gd name="connsiteX11-491" fmla="*/ 17817 w 4374103"/>
              <a:gd name="connsiteY11-492" fmla="*/ 104939 h 3060340"/>
              <a:gd name="connsiteX0-493" fmla="*/ 17817 w 4374103"/>
              <a:gd name="connsiteY0-494" fmla="*/ 104939 h 3060340"/>
              <a:gd name="connsiteX1-495" fmla="*/ 122756 w 4374103"/>
              <a:gd name="connsiteY1-496" fmla="*/ 0 h 3060340"/>
              <a:gd name="connsiteX2-497" fmla="*/ 4269164 w 4374103"/>
              <a:gd name="connsiteY2-498" fmla="*/ 0 h 3060340"/>
              <a:gd name="connsiteX3-499" fmla="*/ 4374103 w 4374103"/>
              <a:gd name="connsiteY3-500" fmla="*/ 104939 h 3060340"/>
              <a:gd name="connsiteX4-501" fmla="*/ 4374103 w 4374103"/>
              <a:gd name="connsiteY4-502" fmla="*/ 2955401 h 3060340"/>
              <a:gd name="connsiteX5-503" fmla="*/ 4269164 w 4374103"/>
              <a:gd name="connsiteY5-504" fmla="*/ 3060340 h 3060340"/>
              <a:gd name="connsiteX6-505" fmla="*/ 122756 w 4374103"/>
              <a:gd name="connsiteY6-506" fmla="*/ 3060340 h 3060340"/>
              <a:gd name="connsiteX7-507" fmla="*/ 17817 w 4374103"/>
              <a:gd name="connsiteY7-508" fmla="*/ 2955401 h 3060340"/>
              <a:gd name="connsiteX8-509" fmla="*/ 17818 w 4374103"/>
              <a:gd name="connsiteY8-510" fmla="*/ 1843385 h 3060340"/>
              <a:gd name="connsiteX9-511" fmla="*/ 163868 w 4374103"/>
              <a:gd name="connsiteY9-512" fmla="*/ 1551285 h 3060340"/>
              <a:gd name="connsiteX10-513" fmla="*/ 14643 w 4374103"/>
              <a:gd name="connsiteY10-514" fmla="*/ 1252835 h 3060340"/>
              <a:gd name="connsiteX11-515" fmla="*/ 17817 w 4374103"/>
              <a:gd name="connsiteY11-516" fmla="*/ 104939 h 3060340"/>
              <a:gd name="connsiteX0-517" fmla="*/ 24626 w 4380912"/>
              <a:gd name="connsiteY0-518" fmla="*/ 104939 h 3060340"/>
              <a:gd name="connsiteX1-519" fmla="*/ 129565 w 4380912"/>
              <a:gd name="connsiteY1-520" fmla="*/ 0 h 3060340"/>
              <a:gd name="connsiteX2-521" fmla="*/ 4275973 w 4380912"/>
              <a:gd name="connsiteY2-522" fmla="*/ 0 h 3060340"/>
              <a:gd name="connsiteX3-523" fmla="*/ 4380912 w 4380912"/>
              <a:gd name="connsiteY3-524" fmla="*/ 104939 h 3060340"/>
              <a:gd name="connsiteX4-525" fmla="*/ 4380912 w 4380912"/>
              <a:gd name="connsiteY4-526" fmla="*/ 2955401 h 3060340"/>
              <a:gd name="connsiteX5-527" fmla="*/ 4275973 w 4380912"/>
              <a:gd name="connsiteY5-528" fmla="*/ 3060340 h 3060340"/>
              <a:gd name="connsiteX6-529" fmla="*/ 129565 w 4380912"/>
              <a:gd name="connsiteY6-530" fmla="*/ 3060340 h 3060340"/>
              <a:gd name="connsiteX7-531" fmla="*/ 24626 w 4380912"/>
              <a:gd name="connsiteY7-532" fmla="*/ 2955401 h 3060340"/>
              <a:gd name="connsiteX8-533" fmla="*/ 24627 w 4380912"/>
              <a:gd name="connsiteY8-534" fmla="*/ 1843385 h 3060340"/>
              <a:gd name="connsiteX9-535" fmla="*/ 265927 w 4380912"/>
              <a:gd name="connsiteY9-536" fmla="*/ 1551285 h 3060340"/>
              <a:gd name="connsiteX10-537" fmla="*/ 21452 w 4380912"/>
              <a:gd name="connsiteY10-538" fmla="*/ 1252835 h 3060340"/>
              <a:gd name="connsiteX11-539" fmla="*/ 24626 w 4380912"/>
              <a:gd name="connsiteY11-540" fmla="*/ 104939 h 3060340"/>
              <a:gd name="connsiteX0-541" fmla="*/ 17818 w 4374104"/>
              <a:gd name="connsiteY0-542" fmla="*/ 104939 h 3060340"/>
              <a:gd name="connsiteX1-543" fmla="*/ 122757 w 4374104"/>
              <a:gd name="connsiteY1-544" fmla="*/ 0 h 3060340"/>
              <a:gd name="connsiteX2-545" fmla="*/ 4269165 w 4374104"/>
              <a:gd name="connsiteY2-546" fmla="*/ 0 h 3060340"/>
              <a:gd name="connsiteX3-547" fmla="*/ 4374104 w 4374104"/>
              <a:gd name="connsiteY3-548" fmla="*/ 104939 h 3060340"/>
              <a:gd name="connsiteX4-549" fmla="*/ 4374104 w 4374104"/>
              <a:gd name="connsiteY4-550" fmla="*/ 2955401 h 3060340"/>
              <a:gd name="connsiteX5-551" fmla="*/ 4269165 w 4374104"/>
              <a:gd name="connsiteY5-552" fmla="*/ 3060340 h 3060340"/>
              <a:gd name="connsiteX6-553" fmla="*/ 122757 w 4374104"/>
              <a:gd name="connsiteY6-554" fmla="*/ 3060340 h 3060340"/>
              <a:gd name="connsiteX7-555" fmla="*/ 17818 w 4374104"/>
              <a:gd name="connsiteY7-556" fmla="*/ 2955401 h 3060340"/>
              <a:gd name="connsiteX8-557" fmla="*/ 17819 w 4374104"/>
              <a:gd name="connsiteY8-558" fmla="*/ 1843385 h 3060340"/>
              <a:gd name="connsiteX9-559" fmla="*/ 163869 w 4374104"/>
              <a:gd name="connsiteY9-560" fmla="*/ 1541760 h 3060340"/>
              <a:gd name="connsiteX10-561" fmla="*/ 14644 w 4374104"/>
              <a:gd name="connsiteY10-562" fmla="*/ 1252835 h 3060340"/>
              <a:gd name="connsiteX11-563" fmla="*/ 17818 w 4374104"/>
              <a:gd name="connsiteY11-564" fmla="*/ 104939 h 3060340"/>
              <a:gd name="connsiteX0-565" fmla="*/ 15791 w 4372077"/>
              <a:gd name="connsiteY0-566" fmla="*/ 104939 h 3060340"/>
              <a:gd name="connsiteX1-567" fmla="*/ 120730 w 4372077"/>
              <a:gd name="connsiteY1-568" fmla="*/ 0 h 3060340"/>
              <a:gd name="connsiteX2-569" fmla="*/ 4267138 w 4372077"/>
              <a:gd name="connsiteY2-570" fmla="*/ 0 h 3060340"/>
              <a:gd name="connsiteX3-571" fmla="*/ 4372077 w 4372077"/>
              <a:gd name="connsiteY3-572" fmla="*/ 104939 h 3060340"/>
              <a:gd name="connsiteX4-573" fmla="*/ 4372077 w 4372077"/>
              <a:gd name="connsiteY4-574" fmla="*/ 2955401 h 3060340"/>
              <a:gd name="connsiteX5-575" fmla="*/ 4267138 w 4372077"/>
              <a:gd name="connsiteY5-576" fmla="*/ 3060340 h 3060340"/>
              <a:gd name="connsiteX6-577" fmla="*/ 120730 w 4372077"/>
              <a:gd name="connsiteY6-578" fmla="*/ 3060340 h 3060340"/>
              <a:gd name="connsiteX7-579" fmla="*/ 15791 w 4372077"/>
              <a:gd name="connsiteY7-580" fmla="*/ 2955401 h 3060340"/>
              <a:gd name="connsiteX8-581" fmla="*/ 15792 w 4372077"/>
              <a:gd name="connsiteY8-582" fmla="*/ 1843385 h 3060340"/>
              <a:gd name="connsiteX9-583" fmla="*/ 161842 w 4372077"/>
              <a:gd name="connsiteY9-584" fmla="*/ 1541760 h 3060340"/>
              <a:gd name="connsiteX10-585" fmla="*/ 12617 w 4372077"/>
              <a:gd name="connsiteY10-586" fmla="*/ 1252835 h 3060340"/>
              <a:gd name="connsiteX11-587" fmla="*/ 15791 w 4372077"/>
              <a:gd name="connsiteY11-588" fmla="*/ 104939 h 3060340"/>
              <a:gd name="connsiteX0-589" fmla="*/ 3174 w 4359460"/>
              <a:gd name="connsiteY0-590" fmla="*/ 104939 h 3060340"/>
              <a:gd name="connsiteX1-591" fmla="*/ 108113 w 4359460"/>
              <a:gd name="connsiteY1-592" fmla="*/ 0 h 3060340"/>
              <a:gd name="connsiteX2-593" fmla="*/ 4254521 w 4359460"/>
              <a:gd name="connsiteY2-594" fmla="*/ 0 h 3060340"/>
              <a:gd name="connsiteX3-595" fmla="*/ 4359460 w 4359460"/>
              <a:gd name="connsiteY3-596" fmla="*/ 104939 h 3060340"/>
              <a:gd name="connsiteX4-597" fmla="*/ 4359460 w 4359460"/>
              <a:gd name="connsiteY4-598" fmla="*/ 2955401 h 3060340"/>
              <a:gd name="connsiteX5-599" fmla="*/ 4254521 w 4359460"/>
              <a:gd name="connsiteY5-600" fmla="*/ 3060340 h 3060340"/>
              <a:gd name="connsiteX6-601" fmla="*/ 108113 w 4359460"/>
              <a:gd name="connsiteY6-602" fmla="*/ 3060340 h 3060340"/>
              <a:gd name="connsiteX7-603" fmla="*/ 3174 w 4359460"/>
              <a:gd name="connsiteY7-604" fmla="*/ 2955401 h 3060340"/>
              <a:gd name="connsiteX8-605" fmla="*/ 3175 w 4359460"/>
              <a:gd name="connsiteY8-606" fmla="*/ 1843385 h 3060340"/>
              <a:gd name="connsiteX9-607" fmla="*/ 149225 w 4359460"/>
              <a:gd name="connsiteY9-608" fmla="*/ 1541760 h 3060340"/>
              <a:gd name="connsiteX10-609" fmla="*/ 0 w 4359460"/>
              <a:gd name="connsiteY10-610" fmla="*/ 1252835 h 3060340"/>
              <a:gd name="connsiteX11-611" fmla="*/ 3174 w 4359460"/>
              <a:gd name="connsiteY11-612" fmla="*/ 104939 h 3060340"/>
              <a:gd name="connsiteX0-613" fmla="*/ 3174 w 4359460"/>
              <a:gd name="connsiteY0-614" fmla="*/ 104939 h 3060340"/>
              <a:gd name="connsiteX1-615" fmla="*/ 108113 w 4359460"/>
              <a:gd name="connsiteY1-616" fmla="*/ 0 h 3060340"/>
              <a:gd name="connsiteX2-617" fmla="*/ 4254521 w 4359460"/>
              <a:gd name="connsiteY2-618" fmla="*/ 0 h 3060340"/>
              <a:gd name="connsiteX3-619" fmla="*/ 4359460 w 4359460"/>
              <a:gd name="connsiteY3-620" fmla="*/ 104939 h 3060340"/>
              <a:gd name="connsiteX4-621" fmla="*/ 4359460 w 4359460"/>
              <a:gd name="connsiteY4-622" fmla="*/ 2955401 h 3060340"/>
              <a:gd name="connsiteX5-623" fmla="*/ 4254521 w 4359460"/>
              <a:gd name="connsiteY5-624" fmla="*/ 3060340 h 3060340"/>
              <a:gd name="connsiteX6-625" fmla="*/ 108113 w 4359460"/>
              <a:gd name="connsiteY6-626" fmla="*/ 3060340 h 3060340"/>
              <a:gd name="connsiteX7-627" fmla="*/ 3174 w 4359460"/>
              <a:gd name="connsiteY7-628" fmla="*/ 2955401 h 3060340"/>
              <a:gd name="connsiteX8-629" fmla="*/ 3175 w 4359460"/>
              <a:gd name="connsiteY8-630" fmla="*/ 1843385 h 3060340"/>
              <a:gd name="connsiteX9-631" fmla="*/ 149225 w 4359460"/>
              <a:gd name="connsiteY9-632" fmla="*/ 1541760 h 3060340"/>
              <a:gd name="connsiteX10-633" fmla="*/ 0 w 4359460"/>
              <a:gd name="connsiteY10-634" fmla="*/ 1252835 h 3060340"/>
              <a:gd name="connsiteX11-635" fmla="*/ 3174 w 4359460"/>
              <a:gd name="connsiteY11-636" fmla="*/ 104939 h 3060340"/>
              <a:gd name="connsiteX0-637" fmla="*/ 3174 w 4359460"/>
              <a:gd name="connsiteY0-638" fmla="*/ 104939 h 3060340"/>
              <a:gd name="connsiteX1-639" fmla="*/ 108113 w 4359460"/>
              <a:gd name="connsiteY1-640" fmla="*/ 0 h 3060340"/>
              <a:gd name="connsiteX2-641" fmla="*/ 4254521 w 4359460"/>
              <a:gd name="connsiteY2-642" fmla="*/ 0 h 3060340"/>
              <a:gd name="connsiteX3-643" fmla="*/ 4359460 w 4359460"/>
              <a:gd name="connsiteY3-644" fmla="*/ 104939 h 3060340"/>
              <a:gd name="connsiteX4-645" fmla="*/ 4359460 w 4359460"/>
              <a:gd name="connsiteY4-646" fmla="*/ 2955401 h 3060340"/>
              <a:gd name="connsiteX5-647" fmla="*/ 4254521 w 4359460"/>
              <a:gd name="connsiteY5-648" fmla="*/ 3060340 h 3060340"/>
              <a:gd name="connsiteX6-649" fmla="*/ 108113 w 4359460"/>
              <a:gd name="connsiteY6-650" fmla="*/ 3060340 h 3060340"/>
              <a:gd name="connsiteX7-651" fmla="*/ 3174 w 4359460"/>
              <a:gd name="connsiteY7-652" fmla="*/ 2955401 h 3060340"/>
              <a:gd name="connsiteX8-653" fmla="*/ 3175 w 4359460"/>
              <a:gd name="connsiteY8-654" fmla="*/ 1843385 h 3060340"/>
              <a:gd name="connsiteX9-655" fmla="*/ 149225 w 4359460"/>
              <a:gd name="connsiteY9-656" fmla="*/ 1541760 h 3060340"/>
              <a:gd name="connsiteX10-657" fmla="*/ 0 w 4359460"/>
              <a:gd name="connsiteY10-658" fmla="*/ 1252835 h 3060340"/>
              <a:gd name="connsiteX11-659" fmla="*/ 3174 w 4359460"/>
              <a:gd name="connsiteY11-660" fmla="*/ 104939 h 3060340"/>
              <a:gd name="connsiteX0-661" fmla="*/ 3758 w 4360044"/>
              <a:gd name="connsiteY0-662" fmla="*/ 104939 h 3060340"/>
              <a:gd name="connsiteX1-663" fmla="*/ 108697 w 4360044"/>
              <a:gd name="connsiteY1-664" fmla="*/ 0 h 3060340"/>
              <a:gd name="connsiteX2-665" fmla="*/ 4255105 w 4360044"/>
              <a:gd name="connsiteY2-666" fmla="*/ 0 h 3060340"/>
              <a:gd name="connsiteX3-667" fmla="*/ 4360044 w 4360044"/>
              <a:gd name="connsiteY3-668" fmla="*/ 104939 h 3060340"/>
              <a:gd name="connsiteX4-669" fmla="*/ 4360044 w 4360044"/>
              <a:gd name="connsiteY4-670" fmla="*/ 2955401 h 3060340"/>
              <a:gd name="connsiteX5-671" fmla="*/ 4255105 w 4360044"/>
              <a:gd name="connsiteY5-672" fmla="*/ 3060340 h 3060340"/>
              <a:gd name="connsiteX6-673" fmla="*/ 108697 w 4360044"/>
              <a:gd name="connsiteY6-674" fmla="*/ 3060340 h 3060340"/>
              <a:gd name="connsiteX7-675" fmla="*/ 3758 w 4360044"/>
              <a:gd name="connsiteY7-676" fmla="*/ 2955401 h 3060340"/>
              <a:gd name="connsiteX8-677" fmla="*/ 3759 w 4360044"/>
              <a:gd name="connsiteY8-678" fmla="*/ 1843385 h 3060340"/>
              <a:gd name="connsiteX9-679" fmla="*/ 149809 w 4360044"/>
              <a:gd name="connsiteY9-680" fmla="*/ 1541760 h 3060340"/>
              <a:gd name="connsiteX10-681" fmla="*/ 584 w 4360044"/>
              <a:gd name="connsiteY10-682" fmla="*/ 1252835 h 3060340"/>
              <a:gd name="connsiteX11-683" fmla="*/ 3758 w 4360044"/>
              <a:gd name="connsiteY11-684" fmla="*/ 104939 h 3060340"/>
              <a:gd name="connsiteX0-685" fmla="*/ 13437 w 4369723"/>
              <a:gd name="connsiteY0-686" fmla="*/ 104939 h 3060340"/>
              <a:gd name="connsiteX1-687" fmla="*/ 118376 w 4369723"/>
              <a:gd name="connsiteY1-688" fmla="*/ 0 h 3060340"/>
              <a:gd name="connsiteX2-689" fmla="*/ 4264784 w 4369723"/>
              <a:gd name="connsiteY2-690" fmla="*/ 0 h 3060340"/>
              <a:gd name="connsiteX3-691" fmla="*/ 4369723 w 4369723"/>
              <a:gd name="connsiteY3-692" fmla="*/ 104939 h 3060340"/>
              <a:gd name="connsiteX4-693" fmla="*/ 4369723 w 4369723"/>
              <a:gd name="connsiteY4-694" fmla="*/ 2955401 h 3060340"/>
              <a:gd name="connsiteX5-695" fmla="*/ 4264784 w 4369723"/>
              <a:gd name="connsiteY5-696" fmla="*/ 3060340 h 3060340"/>
              <a:gd name="connsiteX6-697" fmla="*/ 118376 w 4369723"/>
              <a:gd name="connsiteY6-698" fmla="*/ 3060340 h 3060340"/>
              <a:gd name="connsiteX7-699" fmla="*/ 13437 w 4369723"/>
              <a:gd name="connsiteY7-700" fmla="*/ 2955401 h 3060340"/>
              <a:gd name="connsiteX8-701" fmla="*/ 13438 w 4369723"/>
              <a:gd name="connsiteY8-702" fmla="*/ 1843385 h 3060340"/>
              <a:gd name="connsiteX9-703" fmla="*/ 159488 w 4369723"/>
              <a:gd name="connsiteY9-704" fmla="*/ 1538585 h 3060340"/>
              <a:gd name="connsiteX10-705" fmla="*/ 10263 w 4369723"/>
              <a:gd name="connsiteY10-706" fmla="*/ 1252835 h 3060340"/>
              <a:gd name="connsiteX11-707" fmla="*/ 13437 w 4369723"/>
              <a:gd name="connsiteY11-708" fmla="*/ 104939 h 3060340"/>
              <a:gd name="connsiteX0-709" fmla="*/ 13437 w 4369723"/>
              <a:gd name="connsiteY0-710" fmla="*/ 104939 h 3060340"/>
              <a:gd name="connsiteX1-711" fmla="*/ 118376 w 4369723"/>
              <a:gd name="connsiteY1-712" fmla="*/ 0 h 3060340"/>
              <a:gd name="connsiteX2-713" fmla="*/ 4264784 w 4369723"/>
              <a:gd name="connsiteY2-714" fmla="*/ 0 h 3060340"/>
              <a:gd name="connsiteX3-715" fmla="*/ 4369723 w 4369723"/>
              <a:gd name="connsiteY3-716" fmla="*/ 104939 h 3060340"/>
              <a:gd name="connsiteX4-717" fmla="*/ 4369723 w 4369723"/>
              <a:gd name="connsiteY4-718" fmla="*/ 2955401 h 3060340"/>
              <a:gd name="connsiteX5-719" fmla="*/ 4264784 w 4369723"/>
              <a:gd name="connsiteY5-720" fmla="*/ 3060340 h 3060340"/>
              <a:gd name="connsiteX6-721" fmla="*/ 118376 w 4369723"/>
              <a:gd name="connsiteY6-722" fmla="*/ 3060340 h 3060340"/>
              <a:gd name="connsiteX7-723" fmla="*/ 13437 w 4369723"/>
              <a:gd name="connsiteY7-724" fmla="*/ 2955401 h 3060340"/>
              <a:gd name="connsiteX8-725" fmla="*/ 13438 w 4369723"/>
              <a:gd name="connsiteY8-726" fmla="*/ 1843385 h 3060340"/>
              <a:gd name="connsiteX9-727" fmla="*/ 159488 w 4369723"/>
              <a:gd name="connsiteY9-728" fmla="*/ 1538585 h 3060340"/>
              <a:gd name="connsiteX10-729" fmla="*/ 10263 w 4369723"/>
              <a:gd name="connsiteY10-730" fmla="*/ 1252835 h 3060340"/>
              <a:gd name="connsiteX11-731" fmla="*/ 13437 w 4369723"/>
              <a:gd name="connsiteY11-732" fmla="*/ 104939 h 3060340"/>
              <a:gd name="connsiteX0-733" fmla="*/ 10818 w 4367104"/>
              <a:gd name="connsiteY0-734" fmla="*/ 104939 h 3060340"/>
              <a:gd name="connsiteX1-735" fmla="*/ 115757 w 4367104"/>
              <a:gd name="connsiteY1-736" fmla="*/ 0 h 3060340"/>
              <a:gd name="connsiteX2-737" fmla="*/ 4262165 w 4367104"/>
              <a:gd name="connsiteY2-738" fmla="*/ 0 h 3060340"/>
              <a:gd name="connsiteX3-739" fmla="*/ 4367104 w 4367104"/>
              <a:gd name="connsiteY3-740" fmla="*/ 104939 h 3060340"/>
              <a:gd name="connsiteX4-741" fmla="*/ 4367104 w 4367104"/>
              <a:gd name="connsiteY4-742" fmla="*/ 2955401 h 3060340"/>
              <a:gd name="connsiteX5-743" fmla="*/ 4262165 w 4367104"/>
              <a:gd name="connsiteY5-744" fmla="*/ 3060340 h 3060340"/>
              <a:gd name="connsiteX6-745" fmla="*/ 115757 w 4367104"/>
              <a:gd name="connsiteY6-746" fmla="*/ 3060340 h 3060340"/>
              <a:gd name="connsiteX7-747" fmla="*/ 10818 w 4367104"/>
              <a:gd name="connsiteY7-748" fmla="*/ 2955401 h 3060340"/>
              <a:gd name="connsiteX8-749" fmla="*/ 10819 w 4367104"/>
              <a:gd name="connsiteY8-750" fmla="*/ 1843385 h 3060340"/>
              <a:gd name="connsiteX9-751" fmla="*/ 156869 w 4367104"/>
              <a:gd name="connsiteY9-752" fmla="*/ 1538585 h 3060340"/>
              <a:gd name="connsiteX10-753" fmla="*/ 7644 w 4367104"/>
              <a:gd name="connsiteY10-754" fmla="*/ 1252835 h 3060340"/>
              <a:gd name="connsiteX11-755" fmla="*/ 10818 w 4367104"/>
              <a:gd name="connsiteY11-756" fmla="*/ 104939 h 3060340"/>
              <a:gd name="connsiteX0-757" fmla="*/ 10818 w 4367104"/>
              <a:gd name="connsiteY0-758" fmla="*/ 104939 h 3060340"/>
              <a:gd name="connsiteX1-759" fmla="*/ 115757 w 4367104"/>
              <a:gd name="connsiteY1-760" fmla="*/ 0 h 3060340"/>
              <a:gd name="connsiteX2-761" fmla="*/ 4262165 w 4367104"/>
              <a:gd name="connsiteY2-762" fmla="*/ 0 h 3060340"/>
              <a:gd name="connsiteX3-763" fmla="*/ 4367104 w 4367104"/>
              <a:gd name="connsiteY3-764" fmla="*/ 104939 h 3060340"/>
              <a:gd name="connsiteX4-765" fmla="*/ 4367104 w 4367104"/>
              <a:gd name="connsiteY4-766" fmla="*/ 2955401 h 3060340"/>
              <a:gd name="connsiteX5-767" fmla="*/ 4262165 w 4367104"/>
              <a:gd name="connsiteY5-768" fmla="*/ 3060340 h 3060340"/>
              <a:gd name="connsiteX6-769" fmla="*/ 115757 w 4367104"/>
              <a:gd name="connsiteY6-770" fmla="*/ 3060340 h 3060340"/>
              <a:gd name="connsiteX7-771" fmla="*/ 10818 w 4367104"/>
              <a:gd name="connsiteY7-772" fmla="*/ 2955401 h 3060340"/>
              <a:gd name="connsiteX8-773" fmla="*/ 10819 w 4367104"/>
              <a:gd name="connsiteY8-774" fmla="*/ 1843385 h 3060340"/>
              <a:gd name="connsiteX9-775" fmla="*/ 156869 w 4367104"/>
              <a:gd name="connsiteY9-776" fmla="*/ 1538585 h 3060340"/>
              <a:gd name="connsiteX10-777" fmla="*/ 7644 w 4367104"/>
              <a:gd name="connsiteY10-778" fmla="*/ 1252835 h 3060340"/>
              <a:gd name="connsiteX11-779" fmla="*/ 10818 w 4367104"/>
              <a:gd name="connsiteY11-780" fmla="*/ 104939 h 3060340"/>
              <a:gd name="connsiteX0-781" fmla="*/ 3174 w 4359460"/>
              <a:gd name="connsiteY0-782" fmla="*/ 104939 h 3060340"/>
              <a:gd name="connsiteX1-783" fmla="*/ 108113 w 4359460"/>
              <a:gd name="connsiteY1-784" fmla="*/ 0 h 3060340"/>
              <a:gd name="connsiteX2-785" fmla="*/ 4254521 w 4359460"/>
              <a:gd name="connsiteY2-786" fmla="*/ 0 h 3060340"/>
              <a:gd name="connsiteX3-787" fmla="*/ 4359460 w 4359460"/>
              <a:gd name="connsiteY3-788" fmla="*/ 104939 h 3060340"/>
              <a:gd name="connsiteX4-789" fmla="*/ 4359460 w 4359460"/>
              <a:gd name="connsiteY4-790" fmla="*/ 2955401 h 3060340"/>
              <a:gd name="connsiteX5-791" fmla="*/ 4254521 w 4359460"/>
              <a:gd name="connsiteY5-792" fmla="*/ 3060340 h 3060340"/>
              <a:gd name="connsiteX6-793" fmla="*/ 108113 w 4359460"/>
              <a:gd name="connsiteY6-794" fmla="*/ 3060340 h 3060340"/>
              <a:gd name="connsiteX7-795" fmla="*/ 3174 w 4359460"/>
              <a:gd name="connsiteY7-796" fmla="*/ 2955401 h 3060340"/>
              <a:gd name="connsiteX8-797" fmla="*/ 3175 w 4359460"/>
              <a:gd name="connsiteY8-798" fmla="*/ 1843385 h 3060340"/>
              <a:gd name="connsiteX9-799" fmla="*/ 149225 w 4359460"/>
              <a:gd name="connsiteY9-800" fmla="*/ 1538585 h 3060340"/>
              <a:gd name="connsiteX10-801" fmla="*/ 0 w 4359460"/>
              <a:gd name="connsiteY10-802" fmla="*/ 1252835 h 3060340"/>
              <a:gd name="connsiteX11-803" fmla="*/ 3174 w 4359460"/>
              <a:gd name="connsiteY11-804" fmla="*/ 104939 h 3060340"/>
              <a:gd name="connsiteX0-805" fmla="*/ 3174 w 4359460"/>
              <a:gd name="connsiteY0-806" fmla="*/ 104939 h 3060340"/>
              <a:gd name="connsiteX1-807" fmla="*/ 108113 w 4359460"/>
              <a:gd name="connsiteY1-808" fmla="*/ 0 h 3060340"/>
              <a:gd name="connsiteX2-809" fmla="*/ 4254521 w 4359460"/>
              <a:gd name="connsiteY2-810" fmla="*/ 0 h 3060340"/>
              <a:gd name="connsiteX3-811" fmla="*/ 4359460 w 4359460"/>
              <a:gd name="connsiteY3-812" fmla="*/ 104939 h 3060340"/>
              <a:gd name="connsiteX4-813" fmla="*/ 4359460 w 4359460"/>
              <a:gd name="connsiteY4-814" fmla="*/ 2955401 h 3060340"/>
              <a:gd name="connsiteX5-815" fmla="*/ 4254521 w 4359460"/>
              <a:gd name="connsiteY5-816" fmla="*/ 3060340 h 3060340"/>
              <a:gd name="connsiteX6-817" fmla="*/ 108113 w 4359460"/>
              <a:gd name="connsiteY6-818" fmla="*/ 3060340 h 3060340"/>
              <a:gd name="connsiteX7-819" fmla="*/ 3174 w 4359460"/>
              <a:gd name="connsiteY7-820" fmla="*/ 2955401 h 3060340"/>
              <a:gd name="connsiteX8-821" fmla="*/ 3175 w 4359460"/>
              <a:gd name="connsiteY8-822" fmla="*/ 1843385 h 3060340"/>
              <a:gd name="connsiteX9-823" fmla="*/ 149225 w 4359460"/>
              <a:gd name="connsiteY9-824" fmla="*/ 1538585 h 3060340"/>
              <a:gd name="connsiteX10-825" fmla="*/ 0 w 4359460"/>
              <a:gd name="connsiteY10-826" fmla="*/ 1252835 h 3060340"/>
              <a:gd name="connsiteX11-827" fmla="*/ 3174 w 4359460"/>
              <a:gd name="connsiteY11-828" fmla="*/ 104939 h 3060340"/>
              <a:gd name="connsiteX0-829" fmla="*/ 3174 w 4359460"/>
              <a:gd name="connsiteY0-830" fmla="*/ 104939 h 3060340"/>
              <a:gd name="connsiteX1-831" fmla="*/ 108113 w 4359460"/>
              <a:gd name="connsiteY1-832" fmla="*/ 0 h 3060340"/>
              <a:gd name="connsiteX2-833" fmla="*/ 4254521 w 4359460"/>
              <a:gd name="connsiteY2-834" fmla="*/ 0 h 3060340"/>
              <a:gd name="connsiteX3-835" fmla="*/ 4359460 w 4359460"/>
              <a:gd name="connsiteY3-836" fmla="*/ 104939 h 3060340"/>
              <a:gd name="connsiteX4-837" fmla="*/ 4359460 w 4359460"/>
              <a:gd name="connsiteY4-838" fmla="*/ 2955401 h 3060340"/>
              <a:gd name="connsiteX5-839" fmla="*/ 4254521 w 4359460"/>
              <a:gd name="connsiteY5-840" fmla="*/ 3060340 h 3060340"/>
              <a:gd name="connsiteX6-841" fmla="*/ 108113 w 4359460"/>
              <a:gd name="connsiteY6-842" fmla="*/ 3060340 h 3060340"/>
              <a:gd name="connsiteX7-843" fmla="*/ 3174 w 4359460"/>
              <a:gd name="connsiteY7-844" fmla="*/ 2955401 h 3060340"/>
              <a:gd name="connsiteX8-845" fmla="*/ 3175 w 4359460"/>
              <a:gd name="connsiteY8-846" fmla="*/ 1843385 h 3060340"/>
              <a:gd name="connsiteX9-847" fmla="*/ 149225 w 4359460"/>
              <a:gd name="connsiteY9-848" fmla="*/ 1538585 h 3060340"/>
              <a:gd name="connsiteX10-849" fmla="*/ 0 w 4359460"/>
              <a:gd name="connsiteY10-850" fmla="*/ 1252835 h 3060340"/>
              <a:gd name="connsiteX11-851" fmla="*/ 3174 w 4359460"/>
              <a:gd name="connsiteY11-852" fmla="*/ 104939 h 3060340"/>
              <a:gd name="connsiteX0-853" fmla="*/ 3174 w 4359460"/>
              <a:gd name="connsiteY0-854" fmla="*/ 104939 h 3060340"/>
              <a:gd name="connsiteX1-855" fmla="*/ 108113 w 4359460"/>
              <a:gd name="connsiteY1-856" fmla="*/ 0 h 3060340"/>
              <a:gd name="connsiteX2-857" fmla="*/ 4254521 w 4359460"/>
              <a:gd name="connsiteY2-858" fmla="*/ 0 h 3060340"/>
              <a:gd name="connsiteX3-859" fmla="*/ 4359460 w 4359460"/>
              <a:gd name="connsiteY3-860" fmla="*/ 104939 h 3060340"/>
              <a:gd name="connsiteX4-861" fmla="*/ 4359460 w 4359460"/>
              <a:gd name="connsiteY4-862" fmla="*/ 2955401 h 3060340"/>
              <a:gd name="connsiteX5-863" fmla="*/ 4254521 w 4359460"/>
              <a:gd name="connsiteY5-864" fmla="*/ 3060340 h 3060340"/>
              <a:gd name="connsiteX6-865" fmla="*/ 108113 w 4359460"/>
              <a:gd name="connsiteY6-866" fmla="*/ 3060340 h 3060340"/>
              <a:gd name="connsiteX7-867" fmla="*/ 3174 w 4359460"/>
              <a:gd name="connsiteY7-868" fmla="*/ 2955401 h 3060340"/>
              <a:gd name="connsiteX8-869" fmla="*/ 3175 w 4359460"/>
              <a:gd name="connsiteY8-870" fmla="*/ 1843385 h 3060340"/>
              <a:gd name="connsiteX9-871" fmla="*/ 149225 w 4359460"/>
              <a:gd name="connsiteY9-872" fmla="*/ 1538585 h 3060340"/>
              <a:gd name="connsiteX10-873" fmla="*/ 0 w 4359460"/>
              <a:gd name="connsiteY10-874" fmla="*/ 1252835 h 3060340"/>
              <a:gd name="connsiteX11-875" fmla="*/ 3174 w 4359460"/>
              <a:gd name="connsiteY11-876" fmla="*/ 104939 h 3060340"/>
              <a:gd name="connsiteX0-877" fmla="*/ 3174 w 4359460"/>
              <a:gd name="connsiteY0-878" fmla="*/ 104939 h 3060340"/>
              <a:gd name="connsiteX1-879" fmla="*/ 108113 w 4359460"/>
              <a:gd name="connsiteY1-880" fmla="*/ 0 h 3060340"/>
              <a:gd name="connsiteX2-881" fmla="*/ 4254521 w 4359460"/>
              <a:gd name="connsiteY2-882" fmla="*/ 0 h 3060340"/>
              <a:gd name="connsiteX3-883" fmla="*/ 4359460 w 4359460"/>
              <a:gd name="connsiteY3-884" fmla="*/ 104939 h 3060340"/>
              <a:gd name="connsiteX4-885" fmla="*/ 4359460 w 4359460"/>
              <a:gd name="connsiteY4-886" fmla="*/ 2955401 h 3060340"/>
              <a:gd name="connsiteX5-887" fmla="*/ 4254521 w 4359460"/>
              <a:gd name="connsiteY5-888" fmla="*/ 3060340 h 3060340"/>
              <a:gd name="connsiteX6-889" fmla="*/ 108113 w 4359460"/>
              <a:gd name="connsiteY6-890" fmla="*/ 3060340 h 3060340"/>
              <a:gd name="connsiteX7-891" fmla="*/ 3174 w 4359460"/>
              <a:gd name="connsiteY7-892" fmla="*/ 2955401 h 3060340"/>
              <a:gd name="connsiteX8-893" fmla="*/ 3175 w 4359460"/>
              <a:gd name="connsiteY8-894" fmla="*/ 1843385 h 3060340"/>
              <a:gd name="connsiteX9-895" fmla="*/ 149225 w 4359460"/>
              <a:gd name="connsiteY9-896" fmla="*/ 1538585 h 3060340"/>
              <a:gd name="connsiteX10-897" fmla="*/ 0 w 4359460"/>
              <a:gd name="connsiteY10-898" fmla="*/ 1252835 h 3060340"/>
              <a:gd name="connsiteX11-899" fmla="*/ 3174 w 4359460"/>
              <a:gd name="connsiteY11-900" fmla="*/ 104939 h 3060340"/>
              <a:gd name="connsiteX0-901" fmla="*/ 3174 w 4359460"/>
              <a:gd name="connsiteY0-902" fmla="*/ 104939 h 3060340"/>
              <a:gd name="connsiteX1-903" fmla="*/ 108113 w 4359460"/>
              <a:gd name="connsiteY1-904" fmla="*/ 0 h 3060340"/>
              <a:gd name="connsiteX2-905" fmla="*/ 4254521 w 4359460"/>
              <a:gd name="connsiteY2-906" fmla="*/ 0 h 3060340"/>
              <a:gd name="connsiteX3-907" fmla="*/ 4359460 w 4359460"/>
              <a:gd name="connsiteY3-908" fmla="*/ 104939 h 3060340"/>
              <a:gd name="connsiteX4-909" fmla="*/ 4359460 w 4359460"/>
              <a:gd name="connsiteY4-910" fmla="*/ 2955401 h 3060340"/>
              <a:gd name="connsiteX5-911" fmla="*/ 4254521 w 4359460"/>
              <a:gd name="connsiteY5-912" fmla="*/ 3060340 h 3060340"/>
              <a:gd name="connsiteX6-913" fmla="*/ 108113 w 4359460"/>
              <a:gd name="connsiteY6-914" fmla="*/ 3060340 h 3060340"/>
              <a:gd name="connsiteX7-915" fmla="*/ 3174 w 4359460"/>
              <a:gd name="connsiteY7-916" fmla="*/ 2955401 h 3060340"/>
              <a:gd name="connsiteX8-917" fmla="*/ 3175 w 4359460"/>
              <a:gd name="connsiteY8-918" fmla="*/ 1843385 h 3060340"/>
              <a:gd name="connsiteX9-919" fmla="*/ 149225 w 4359460"/>
              <a:gd name="connsiteY9-920" fmla="*/ 1538585 h 3060340"/>
              <a:gd name="connsiteX10-921" fmla="*/ 0 w 4359460"/>
              <a:gd name="connsiteY10-922" fmla="*/ 1252835 h 3060340"/>
              <a:gd name="connsiteX11-923" fmla="*/ 3174 w 4359460"/>
              <a:gd name="connsiteY11-924" fmla="*/ 104939 h 3060340"/>
              <a:gd name="connsiteX0-925" fmla="*/ 3174 w 4359460"/>
              <a:gd name="connsiteY0-926" fmla="*/ 104939 h 3060340"/>
              <a:gd name="connsiteX1-927" fmla="*/ 108113 w 4359460"/>
              <a:gd name="connsiteY1-928" fmla="*/ 0 h 3060340"/>
              <a:gd name="connsiteX2-929" fmla="*/ 4254521 w 4359460"/>
              <a:gd name="connsiteY2-930" fmla="*/ 0 h 3060340"/>
              <a:gd name="connsiteX3-931" fmla="*/ 4359460 w 4359460"/>
              <a:gd name="connsiteY3-932" fmla="*/ 104939 h 3060340"/>
              <a:gd name="connsiteX4-933" fmla="*/ 4359460 w 4359460"/>
              <a:gd name="connsiteY4-934" fmla="*/ 2955401 h 3060340"/>
              <a:gd name="connsiteX5-935" fmla="*/ 4254521 w 4359460"/>
              <a:gd name="connsiteY5-936" fmla="*/ 3060340 h 3060340"/>
              <a:gd name="connsiteX6-937" fmla="*/ 108113 w 4359460"/>
              <a:gd name="connsiteY6-938" fmla="*/ 3060340 h 3060340"/>
              <a:gd name="connsiteX7-939" fmla="*/ 3174 w 4359460"/>
              <a:gd name="connsiteY7-940" fmla="*/ 2955401 h 3060340"/>
              <a:gd name="connsiteX8-941" fmla="*/ 3175 w 4359460"/>
              <a:gd name="connsiteY8-942" fmla="*/ 1843385 h 3060340"/>
              <a:gd name="connsiteX9-943" fmla="*/ 149225 w 4359460"/>
              <a:gd name="connsiteY9-944" fmla="*/ 1538585 h 3060340"/>
              <a:gd name="connsiteX10-945" fmla="*/ 0 w 4359460"/>
              <a:gd name="connsiteY10-946" fmla="*/ 1252835 h 3060340"/>
              <a:gd name="connsiteX11-947" fmla="*/ 3174 w 4359460"/>
              <a:gd name="connsiteY11-948" fmla="*/ 104939 h 3060340"/>
              <a:gd name="connsiteX0-949" fmla="*/ 3174 w 4359460"/>
              <a:gd name="connsiteY0-950" fmla="*/ 104939 h 3060340"/>
              <a:gd name="connsiteX1-951" fmla="*/ 108113 w 4359460"/>
              <a:gd name="connsiteY1-952" fmla="*/ 0 h 3060340"/>
              <a:gd name="connsiteX2-953" fmla="*/ 4254521 w 4359460"/>
              <a:gd name="connsiteY2-954" fmla="*/ 0 h 3060340"/>
              <a:gd name="connsiteX3-955" fmla="*/ 4359460 w 4359460"/>
              <a:gd name="connsiteY3-956" fmla="*/ 104939 h 3060340"/>
              <a:gd name="connsiteX4-957" fmla="*/ 4359460 w 4359460"/>
              <a:gd name="connsiteY4-958" fmla="*/ 2955401 h 3060340"/>
              <a:gd name="connsiteX5-959" fmla="*/ 4254521 w 4359460"/>
              <a:gd name="connsiteY5-960" fmla="*/ 3060340 h 3060340"/>
              <a:gd name="connsiteX6-961" fmla="*/ 108113 w 4359460"/>
              <a:gd name="connsiteY6-962" fmla="*/ 3060340 h 3060340"/>
              <a:gd name="connsiteX7-963" fmla="*/ 3174 w 4359460"/>
              <a:gd name="connsiteY7-964" fmla="*/ 2955401 h 3060340"/>
              <a:gd name="connsiteX8-965" fmla="*/ 3175 w 4359460"/>
              <a:gd name="connsiteY8-966" fmla="*/ 1843385 h 3060340"/>
              <a:gd name="connsiteX9-967" fmla="*/ 149225 w 4359460"/>
              <a:gd name="connsiteY9-968" fmla="*/ 1538585 h 3060340"/>
              <a:gd name="connsiteX10-969" fmla="*/ 0 w 4359460"/>
              <a:gd name="connsiteY10-970" fmla="*/ 1252835 h 3060340"/>
              <a:gd name="connsiteX11-971" fmla="*/ 3174 w 4359460"/>
              <a:gd name="connsiteY11-972" fmla="*/ 104939 h 3060340"/>
              <a:gd name="connsiteX0-973" fmla="*/ 3174 w 4359460"/>
              <a:gd name="connsiteY0-974" fmla="*/ 104939 h 3060340"/>
              <a:gd name="connsiteX1-975" fmla="*/ 108113 w 4359460"/>
              <a:gd name="connsiteY1-976" fmla="*/ 0 h 3060340"/>
              <a:gd name="connsiteX2-977" fmla="*/ 4254521 w 4359460"/>
              <a:gd name="connsiteY2-978" fmla="*/ 0 h 3060340"/>
              <a:gd name="connsiteX3-979" fmla="*/ 4359460 w 4359460"/>
              <a:gd name="connsiteY3-980" fmla="*/ 104939 h 3060340"/>
              <a:gd name="connsiteX4-981" fmla="*/ 4359460 w 4359460"/>
              <a:gd name="connsiteY4-982" fmla="*/ 2955401 h 3060340"/>
              <a:gd name="connsiteX5-983" fmla="*/ 4254521 w 4359460"/>
              <a:gd name="connsiteY5-984" fmla="*/ 3060340 h 3060340"/>
              <a:gd name="connsiteX6-985" fmla="*/ 108113 w 4359460"/>
              <a:gd name="connsiteY6-986" fmla="*/ 3060340 h 3060340"/>
              <a:gd name="connsiteX7-987" fmla="*/ 3174 w 4359460"/>
              <a:gd name="connsiteY7-988" fmla="*/ 2955401 h 3060340"/>
              <a:gd name="connsiteX8-989" fmla="*/ 3175 w 4359460"/>
              <a:gd name="connsiteY8-990" fmla="*/ 1843385 h 3060340"/>
              <a:gd name="connsiteX9-991" fmla="*/ 149225 w 4359460"/>
              <a:gd name="connsiteY9-992" fmla="*/ 1538585 h 3060340"/>
              <a:gd name="connsiteX10-993" fmla="*/ 0 w 4359460"/>
              <a:gd name="connsiteY10-994" fmla="*/ 1252835 h 3060340"/>
              <a:gd name="connsiteX11-995" fmla="*/ 3174 w 4359460"/>
              <a:gd name="connsiteY11-996" fmla="*/ 104939 h 30603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 ang="0">
                <a:pos x="connsiteX11-83" y="connsiteY11-84"/>
              </a:cxn>
            </a:cxnLst>
            <a:rect l="l" t="t" r="r" b="b"/>
            <a:pathLst>
              <a:path w="4359460" h="3060340">
                <a:moveTo>
                  <a:pt x="3174" y="104939"/>
                </a:moveTo>
                <a:cubicBezTo>
                  <a:pt x="3174" y="46983"/>
                  <a:pt x="50157" y="0"/>
                  <a:pt x="108113" y="0"/>
                </a:cubicBezTo>
                <a:lnTo>
                  <a:pt x="4254521" y="0"/>
                </a:lnTo>
                <a:cubicBezTo>
                  <a:pt x="4312477" y="0"/>
                  <a:pt x="4359460" y="46983"/>
                  <a:pt x="4359460" y="104939"/>
                </a:cubicBezTo>
                <a:lnTo>
                  <a:pt x="4359460" y="2955401"/>
                </a:lnTo>
                <a:cubicBezTo>
                  <a:pt x="4359460" y="3013357"/>
                  <a:pt x="4312477" y="3060340"/>
                  <a:pt x="4254521" y="3060340"/>
                </a:cubicBezTo>
                <a:lnTo>
                  <a:pt x="108113" y="3060340"/>
                </a:lnTo>
                <a:cubicBezTo>
                  <a:pt x="50157" y="3060340"/>
                  <a:pt x="3174" y="3013357"/>
                  <a:pt x="3174" y="2955401"/>
                </a:cubicBezTo>
                <a:cubicBezTo>
                  <a:pt x="3174" y="2584729"/>
                  <a:pt x="3175" y="2214057"/>
                  <a:pt x="3175" y="1843385"/>
                </a:cubicBezTo>
                <a:cubicBezTo>
                  <a:pt x="2117" y="1680274"/>
                  <a:pt x="149754" y="1630660"/>
                  <a:pt x="149225" y="1538585"/>
                </a:cubicBezTo>
                <a:cubicBezTo>
                  <a:pt x="148696" y="1446510"/>
                  <a:pt x="8467" y="1425101"/>
                  <a:pt x="0" y="1252835"/>
                </a:cubicBezTo>
                <a:lnTo>
                  <a:pt x="3174" y="104939"/>
                </a:lnTo>
                <a:close/>
              </a:path>
            </a:pathLst>
          </a:custGeom>
          <a:solidFill>
            <a:schemeClr val="bg1">
              <a:alpha val="80000"/>
            </a:schemeClr>
          </a:solidFill>
        </p:spPr>
        <p:txBody>
          <a:bodyPr lIns="828000" anchor="ctr" anchorCtr="0"/>
          <a:lstStyle>
            <a:lvl1pPr>
              <a:defRPr sz="3000" cap="all" baseline="0"/>
            </a:lvl1pPr>
          </a:lstStyle>
          <a:p>
            <a:r>
              <a:rPr lang="en-US" altLang="zh-CN" noProof="0"/>
              <a:t>Click to edit Master title style</a:t>
            </a:r>
            <a:endParaRPr lang="en-US" noProof="0" dirty="0"/>
          </a:p>
        </p:txBody>
      </p:sp>
    </p:spTree>
    <p:extLst>
      <p:ext uri="{BB962C8B-B14F-4D97-AF65-F5344CB8AC3E}">
        <p14:creationId xmlns:p14="http://schemas.microsoft.com/office/powerpoint/2010/main" val="212353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Image 04">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dirty="0"/>
          </a:p>
        </p:txBody>
      </p:sp>
      <p:sp>
        <p:nvSpPr>
          <p:cNvPr id="3" name="Inhaltsplatzhalter 2"/>
          <p:cNvSpPr>
            <a:spLocks noGrp="1"/>
          </p:cNvSpPr>
          <p:nvPr>
            <p:ph sz="half" idx="1"/>
          </p:nvPr>
        </p:nvSpPr>
        <p:spPr bwMode="gray">
          <a:xfrm>
            <a:off x="539750" y="3085161"/>
            <a:ext cx="3888234" cy="1592806"/>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4" name="Inhaltsplatzhalter 3"/>
          <p:cNvSpPr>
            <a:spLocks noGrp="1"/>
          </p:cNvSpPr>
          <p:nvPr>
            <p:ph sz="half" idx="2"/>
          </p:nvPr>
        </p:nvSpPr>
        <p:spPr bwMode="gray">
          <a:xfrm>
            <a:off x="4715584" y="3085161"/>
            <a:ext cx="3888864" cy="1592806"/>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6" name="Bildplatzhalter 5"/>
          <p:cNvSpPr>
            <a:spLocks noGrp="1"/>
          </p:cNvSpPr>
          <p:nvPr>
            <p:ph type="pic" sz="quarter" idx="10"/>
          </p:nvPr>
        </p:nvSpPr>
        <p:spPr bwMode="gray">
          <a:xfrm>
            <a:off x="4716016" y="1086938"/>
            <a:ext cx="3888432" cy="1782012"/>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
        <p:nvSpPr>
          <p:cNvPr id="7" name="Bildplatzhalter 5"/>
          <p:cNvSpPr>
            <a:spLocks noGrp="1"/>
          </p:cNvSpPr>
          <p:nvPr>
            <p:ph type="pic" sz="quarter" idx="11"/>
          </p:nvPr>
        </p:nvSpPr>
        <p:spPr bwMode="gray">
          <a:xfrm>
            <a:off x="539751" y="1086585"/>
            <a:ext cx="3888002" cy="1782012"/>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Tree>
    <p:extLst>
      <p:ext uri="{BB962C8B-B14F-4D97-AF65-F5344CB8AC3E}">
        <p14:creationId xmlns:p14="http://schemas.microsoft.com/office/powerpoint/2010/main" val="214385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Image 05">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dirty="0"/>
              <a:t>Click to edit Master title style</a:t>
            </a:r>
            <a:endParaRPr lang="en-US" noProof="0" dirty="0"/>
          </a:p>
        </p:txBody>
      </p:sp>
      <p:sp>
        <p:nvSpPr>
          <p:cNvPr id="3" name="Inhaltsplatzhalter 2"/>
          <p:cNvSpPr>
            <a:spLocks noGrp="1"/>
          </p:cNvSpPr>
          <p:nvPr>
            <p:ph sz="half" idx="1"/>
          </p:nvPr>
        </p:nvSpPr>
        <p:spPr bwMode="gray">
          <a:xfrm>
            <a:off x="539751" y="2437089"/>
            <a:ext cx="2447876" cy="2240877"/>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7" name="Bildplatzhalter 5"/>
          <p:cNvSpPr>
            <a:spLocks noGrp="1"/>
          </p:cNvSpPr>
          <p:nvPr>
            <p:ph type="pic" sz="quarter" idx="11"/>
          </p:nvPr>
        </p:nvSpPr>
        <p:spPr bwMode="gray">
          <a:xfrm>
            <a:off x="539750" y="1086586"/>
            <a:ext cx="2447730" cy="113466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
        <p:nvSpPr>
          <p:cNvPr id="8" name="Inhaltsplatzhalter 2"/>
          <p:cNvSpPr>
            <a:spLocks noGrp="1"/>
          </p:cNvSpPr>
          <p:nvPr>
            <p:ph sz="half" idx="12"/>
          </p:nvPr>
        </p:nvSpPr>
        <p:spPr bwMode="gray">
          <a:xfrm>
            <a:off x="3348063" y="2437089"/>
            <a:ext cx="2447876" cy="2240877"/>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9" name="Bildplatzhalter 5"/>
          <p:cNvSpPr>
            <a:spLocks noGrp="1"/>
          </p:cNvSpPr>
          <p:nvPr>
            <p:ph type="pic" sz="quarter" idx="13"/>
          </p:nvPr>
        </p:nvSpPr>
        <p:spPr bwMode="gray">
          <a:xfrm>
            <a:off x="3348062" y="1086586"/>
            <a:ext cx="2447730" cy="113466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
        <p:nvSpPr>
          <p:cNvPr id="10" name="Inhaltsplatzhalter 2"/>
          <p:cNvSpPr>
            <a:spLocks noGrp="1"/>
          </p:cNvSpPr>
          <p:nvPr>
            <p:ph sz="half" idx="14"/>
          </p:nvPr>
        </p:nvSpPr>
        <p:spPr bwMode="gray">
          <a:xfrm>
            <a:off x="6156375" y="2437089"/>
            <a:ext cx="2447876" cy="2240877"/>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11" name="Bildplatzhalter 5"/>
          <p:cNvSpPr>
            <a:spLocks noGrp="1"/>
          </p:cNvSpPr>
          <p:nvPr>
            <p:ph type="pic" sz="quarter" idx="15"/>
          </p:nvPr>
        </p:nvSpPr>
        <p:spPr bwMode="gray">
          <a:xfrm>
            <a:off x="6156374" y="1086586"/>
            <a:ext cx="2447730" cy="113466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Tree>
    <p:extLst>
      <p:ext uri="{BB962C8B-B14F-4D97-AF65-F5344CB8AC3E}">
        <p14:creationId xmlns:p14="http://schemas.microsoft.com/office/powerpoint/2010/main" val="2547851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dirty="0"/>
          </a:p>
        </p:txBody>
      </p:sp>
      <p:sp>
        <p:nvSpPr>
          <p:cNvPr id="3" name="Inhaltsplatzhalter 2"/>
          <p:cNvSpPr>
            <a:spLocks noGrp="1"/>
          </p:cNvSpPr>
          <p:nvPr>
            <p:ph sz="half" idx="1"/>
          </p:nvPr>
        </p:nvSpPr>
        <p:spPr bwMode="gray">
          <a:xfrm>
            <a:off x="539751" y="2950369"/>
            <a:ext cx="2447876" cy="1727597"/>
          </a:xfrm>
        </p:spPr>
        <p:txBody>
          <a:bodyPr/>
          <a:lstStyle>
            <a:lvl1pPr>
              <a:lnSpc>
                <a:spcPct val="100000"/>
              </a:lnSpc>
              <a:defRPr sz="900">
                <a:solidFill>
                  <a:schemeClr val="accent1"/>
                </a:solidFill>
              </a:defRPr>
            </a:lvl1pPr>
            <a:lvl2pPr>
              <a:lnSpc>
                <a:spcPct val="100000"/>
              </a:lnSpc>
              <a:defRPr sz="900"/>
            </a:lvl2pPr>
            <a:lvl3pPr>
              <a:lnSpc>
                <a:spcPct val="100000"/>
              </a:lnSpc>
              <a:defRPr sz="900"/>
            </a:lvl3pPr>
            <a:lvl4pPr>
              <a:lnSpc>
                <a:spcPct val="100000"/>
              </a:lnSpc>
              <a:defRPr sz="900"/>
            </a:lvl4pPr>
            <a:lvl5pPr>
              <a:lnSpc>
                <a:spcPct val="100000"/>
              </a:lnSpc>
              <a:defRPr sz="9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8" name="Inhaltsplatzhalter 2"/>
          <p:cNvSpPr>
            <a:spLocks noGrp="1"/>
          </p:cNvSpPr>
          <p:nvPr>
            <p:ph sz="half" idx="12"/>
          </p:nvPr>
        </p:nvSpPr>
        <p:spPr bwMode="gray">
          <a:xfrm>
            <a:off x="3348063" y="2950369"/>
            <a:ext cx="2447876" cy="1727597"/>
          </a:xfrm>
        </p:spPr>
        <p:txBody>
          <a:bodyPr/>
          <a:lstStyle>
            <a:lvl1pPr>
              <a:lnSpc>
                <a:spcPct val="100000"/>
              </a:lnSpc>
              <a:defRPr sz="900">
                <a:solidFill>
                  <a:schemeClr val="accent1"/>
                </a:solidFill>
              </a:defRPr>
            </a:lvl1pPr>
            <a:lvl2pPr>
              <a:lnSpc>
                <a:spcPct val="100000"/>
              </a:lnSpc>
              <a:defRPr sz="900"/>
            </a:lvl2pPr>
            <a:lvl3pPr>
              <a:lnSpc>
                <a:spcPct val="100000"/>
              </a:lnSpc>
              <a:defRPr sz="900"/>
            </a:lvl3pPr>
            <a:lvl4pPr>
              <a:lnSpc>
                <a:spcPct val="100000"/>
              </a:lnSpc>
              <a:defRPr sz="900"/>
            </a:lvl4pPr>
            <a:lvl5pPr>
              <a:lnSpc>
                <a:spcPct val="100000"/>
              </a:lnSpc>
              <a:defRPr sz="9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10" name="Inhaltsplatzhalter 2"/>
          <p:cNvSpPr>
            <a:spLocks noGrp="1"/>
          </p:cNvSpPr>
          <p:nvPr>
            <p:ph sz="half" idx="14"/>
          </p:nvPr>
        </p:nvSpPr>
        <p:spPr bwMode="gray">
          <a:xfrm>
            <a:off x="6156375" y="2950369"/>
            <a:ext cx="2447876" cy="1727597"/>
          </a:xfrm>
        </p:spPr>
        <p:txBody>
          <a:bodyPr/>
          <a:lstStyle>
            <a:lvl1pPr>
              <a:lnSpc>
                <a:spcPct val="100000"/>
              </a:lnSpc>
              <a:defRPr sz="900">
                <a:solidFill>
                  <a:schemeClr val="accent1"/>
                </a:solidFill>
              </a:defRPr>
            </a:lvl1pPr>
            <a:lvl2pPr>
              <a:lnSpc>
                <a:spcPct val="100000"/>
              </a:lnSpc>
              <a:defRPr sz="900"/>
            </a:lvl2pPr>
            <a:lvl3pPr>
              <a:lnSpc>
                <a:spcPct val="100000"/>
              </a:lnSpc>
              <a:defRPr sz="900"/>
            </a:lvl3pPr>
            <a:lvl4pPr>
              <a:lnSpc>
                <a:spcPct val="100000"/>
              </a:lnSpc>
              <a:defRPr sz="900"/>
            </a:lvl4pPr>
            <a:lvl5pPr>
              <a:lnSpc>
                <a:spcPct val="100000"/>
              </a:lnSpc>
              <a:defRPr sz="9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Tree>
    <p:extLst>
      <p:ext uri="{BB962C8B-B14F-4D97-AF65-F5344CB8AC3E}">
        <p14:creationId xmlns:p14="http://schemas.microsoft.com/office/powerpoint/2010/main" val="2058336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dirty="0"/>
              <a:t>Click to edit Master title style</a:t>
            </a:r>
            <a:endParaRPr lang="en-US" noProof="0" dirty="0"/>
          </a:p>
        </p:txBody>
      </p:sp>
    </p:spTree>
    <p:extLst>
      <p:ext uri="{BB962C8B-B14F-4D97-AF65-F5344CB8AC3E}">
        <p14:creationId xmlns:p14="http://schemas.microsoft.com/office/powerpoint/2010/main" val="3410001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8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1" y="0"/>
            <a:ext cx="9143999" cy="5143500"/>
          </a:xfrm>
          <a:custGeom>
            <a:avLst/>
            <a:gdLst/>
            <a:ahLst/>
            <a:cxnLst/>
            <a:rect l="l" t="t" r="r" b="b"/>
            <a:pathLst>
              <a:path w="9143999" h="6858000">
                <a:moveTo>
                  <a:pt x="612372" y="1992313"/>
                </a:moveTo>
                <a:cubicBezTo>
                  <a:pt x="612356" y="1992313"/>
                  <a:pt x="539750" y="1992323"/>
                  <a:pt x="539750" y="2080926"/>
                </a:cubicBezTo>
                <a:lnTo>
                  <a:pt x="539750" y="3215658"/>
                </a:lnTo>
                <a:cubicBezTo>
                  <a:pt x="539750" y="3215694"/>
                  <a:pt x="539759" y="3282131"/>
                  <a:pt x="572949" y="3333808"/>
                </a:cubicBezTo>
                <a:lnTo>
                  <a:pt x="670469" y="3476573"/>
                </a:lnTo>
                <a:cubicBezTo>
                  <a:pt x="670490" y="3476602"/>
                  <a:pt x="705733" y="3528278"/>
                  <a:pt x="670469" y="3577492"/>
                </a:cubicBezTo>
                <a:lnTo>
                  <a:pt x="585398" y="3705488"/>
                </a:lnTo>
                <a:cubicBezTo>
                  <a:pt x="585370" y="3705529"/>
                  <a:pt x="539750" y="3771975"/>
                  <a:pt x="539750" y="3860560"/>
                </a:cubicBezTo>
                <a:lnTo>
                  <a:pt x="539750" y="4948524"/>
                </a:lnTo>
                <a:cubicBezTo>
                  <a:pt x="539750" y="4948597"/>
                  <a:pt x="539780" y="5037137"/>
                  <a:pt x="612372" y="5037137"/>
                </a:cubicBezTo>
                <a:lnTo>
                  <a:pt x="4803692" y="5037137"/>
                </a:lnTo>
                <a:cubicBezTo>
                  <a:pt x="4803738" y="5037137"/>
                  <a:pt x="4878388" y="5037111"/>
                  <a:pt x="4878388" y="4948524"/>
                </a:cubicBezTo>
                <a:lnTo>
                  <a:pt x="4878388" y="2080926"/>
                </a:lnTo>
                <a:cubicBezTo>
                  <a:pt x="4878388" y="2080849"/>
                  <a:pt x="4878356" y="1992313"/>
                  <a:pt x="4803692" y="1992313"/>
                </a:cubicBezTo>
                <a:close/>
                <a:moveTo>
                  <a:pt x="0" y="0"/>
                </a:moveTo>
                <a:lnTo>
                  <a:pt x="6178" y="0"/>
                </a:lnTo>
                <a:lnTo>
                  <a:pt x="323528" y="0"/>
                </a:lnTo>
                <a:lnTo>
                  <a:pt x="9143999" y="0"/>
                </a:lnTo>
                <a:lnTo>
                  <a:pt x="9143999" y="6858000"/>
                </a:lnTo>
                <a:lnTo>
                  <a:pt x="323528" y="6858000"/>
                </a:lnTo>
                <a:lnTo>
                  <a:pt x="6178" y="6858000"/>
                </a:lnTo>
                <a:lnTo>
                  <a:pt x="0" y="6858000"/>
                </a:lnTo>
                <a:close/>
              </a:path>
            </a:pathLst>
          </a:custGeom>
          <a:solidFill>
            <a:schemeClr val="accent3"/>
          </a:solidFill>
        </p:spPr>
        <p:txBody>
          <a:bodyPr lIns="108000" tIns="72000"/>
          <a:lstStyle>
            <a:lvl1pPr>
              <a:defRPr b="0">
                <a:solidFill>
                  <a:schemeClr val="bg1"/>
                </a:solidFill>
              </a:defRPr>
            </a:lvl1pPr>
          </a:lstStyle>
          <a:p>
            <a:r>
              <a:rPr lang="en-US" altLang="zh-CN" noProof="0"/>
              <a:t>Click icon to add picture</a:t>
            </a:r>
            <a:endParaRPr lang="en-US" noProof="0" dirty="0"/>
          </a:p>
        </p:txBody>
      </p:sp>
      <p:sp>
        <p:nvSpPr>
          <p:cNvPr id="2" name="Titel 1"/>
          <p:cNvSpPr>
            <a:spLocks noGrp="1"/>
          </p:cNvSpPr>
          <p:nvPr>
            <p:ph type="ctrTitle"/>
          </p:nvPr>
        </p:nvSpPr>
        <p:spPr>
          <a:xfrm>
            <a:off x="935596" y="2112699"/>
            <a:ext cx="3492388" cy="1053117"/>
          </a:xfrm>
        </p:spPr>
        <p:txBody>
          <a:bodyPr anchor="ctr" anchorCtr="0"/>
          <a:lstStyle>
            <a:lvl1pPr>
              <a:defRPr sz="3000" cap="all" baseline="0"/>
            </a:lvl1pPr>
          </a:lstStyle>
          <a:p>
            <a:r>
              <a:rPr lang="en-US" altLang="zh-CN" noProof="0"/>
              <a:t>Click to edit Master title style</a:t>
            </a:r>
            <a:endParaRPr lang="en-US" noProof="0" dirty="0"/>
          </a:p>
        </p:txBody>
      </p:sp>
      <p:sp>
        <p:nvSpPr>
          <p:cNvPr id="3" name="Untertitel 2"/>
          <p:cNvSpPr>
            <a:spLocks noGrp="1"/>
          </p:cNvSpPr>
          <p:nvPr>
            <p:ph type="subTitle" idx="1"/>
          </p:nvPr>
        </p:nvSpPr>
        <p:spPr>
          <a:xfrm>
            <a:off x="935596" y="3219822"/>
            <a:ext cx="3492388" cy="432048"/>
          </a:xfrm>
        </p:spPr>
        <p:txBody>
          <a:bodyPr/>
          <a:lstStyle>
            <a:lvl1pPr marL="0" indent="0" algn="l">
              <a:buNone/>
              <a:defRPr sz="1200" b="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noProof="0"/>
              <a:t>Click to edit Master subtitle style</a:t>
            </a:r>
            <a:endParaRPr lang="en-US" noProof="0" dirty="0"/>
          </a:p>
        </p:txBody>
      </p:sp>
      <p:sp>
        <p:nvSpPr>
          <p:cNvPr id="5" name="Freeform 27">
            <a:extLst>
              <a:ext uri="{FF2B5EF4-FFF2-40B4-BE49-F238E27FC236}">
                <a16:creationId xmlns:a16="http://schemas.microsoft.com/office/drawing/2014/main" id="{20727EEB-A9D6-4EFE-8A42-1C436108C960}"/>
              </a:ext>
            </a:extLst>
          </p:cNvPr>
          <p:cNvSpPr>
            <a:spLocks noEditPoints="1"/>
          </p:cNvSpPr>
          <p:nvPr userDrawn="1"/>
        </p:nvSpPr>
        <p:spPr bwMode="gray">
          <a:xfrm>
            <a:off x="591052" y="307934"/>
            <a:ext cx="2090738" cy="313135"/>
          </a:xfrm>
          <a:custGeom>
            <a:avLst/>
            <a:gdLst>
              <a:gd name="T0" fmla="*/ 228 w 8972"/>
              <a:gd name="T1" fmla="*/ 829 h 1343"/>
              <a:gd name="T2" fmla="*/ 1558 w 8972"/>
              <a:gd name="T3" fmla="*/ 851 h 1343"/>
              <a:gd name="T4" fmla="*/ 1507 w 8972"/>
              <a:gd name="T5" fmla="*/ 482 h 1343"/>
              <a:gd name="T6" fmla="*/ 1050 w 8972"/>
              <a:gd name="T7" fmla="*/ 0 h 1343"/>
              <a:gd name="T8" fmla="*/ 2526 w 8972"/>
              <a:gd name="T9" fmla="*/ 733 h 1343"/>
              <a:gd name="T10" fmla="*/ 2144 w 8972"/>
              <a:gd name="T11" fmla="*/ 597 h 1343"/>
              <a:gd name="T12" fmla="*/ 2210 w 8972"/>
              <a:gd name="T13" fmla="*/ 1294 h 1343"/>
              <a:gd name="T14" fmla="*/ 2494 w 8972"/>
              <a:gd name="T15" fmla="*/ 1164 h 1343"/>
              <a:gd name="T16" fmla="*/ 2199 w 8972"/>
              <a:gd name="T17" fmla="*/ 845 h 1343"/>
              <a:gd name="T18" fmla="*/ 3439 w 8972"/>
              <a:gd name="T19" fmla="*/ 827 h 1343"/>
              <a:gd name="T20" fmla="*/ 3537 w 8972"/>
              <a:gd name="T21" fmla="*/ 818 h 1343"/>
              <a:gd name="T22" fmla="*/ 3779 w 8972"/>
              <a:gd name="T23" fmla="*/ 919 h 1343"/>
              <a:gd name="T24" fmla="*/ 4502 w 8972"/>
              <a:gd name="T25" fmla="*/ 836 h 1343"/>
              <a:gd name="T26" fmla="*/ 4742 w 8972"/>
              <a:gd name="T27" fmla="*/ 1330 h 1343"/>
              <a:gd name="T28" fmla="*/ 4831 w 8972"/>
              <a:gd name="T29" fmla="*/ 789 h 1343"/>
              <a:gd name="T30" fmla="*/ 4810 w 8972"/>
              <a:gd name="T31" fmla="*/ 912 h 1343"/>
              <a:gd name="T32" fmla="*/ 5202 w 8972"/>
              <a:gd name="T33" fmla="*/ 1333 h 1343"/>
              <a:gd name="T34" fmla="*/ 5740 w 8972"/>
              <a:gd name="T35" fmla="*/ 753 h 1343"/>
              <a:gd name="T36" fmla="*/ 5604 w 8972"/>
              <a:gd name="T37" fmla="*/ 807 h 1343"/>
              <a:gd name="T38" fmla="*/ 5522 w 8972"/>
              <a:gd name="T39" fmla="*/ 957 h 1343"/>
              <a:gd name="T40" fmla="*/ 5545 w 8972"/>
              <a:gd name="T41" fmla="*/ 1339 h 1343"/>
              <a:gd name="T42" fmla="*/ 5678 w 8972"/>
              <a:gd name="T43" fmla="*/ 1107 h 1343"/>
              <a:gd name="T44" fmla="*/ 5452 w 8972"/>
              <a:gd name="T45" fmla="*/ 1182 h 1343"/>
              <a:gd name="T46" fmla="*/ 6380 w 8972"/>
              <a:gd name="T47" fmla="*/ 794 h 1343"/>
              <a:gd name="T48" fmla="*/ 5949 w 8972"/>
              <a:gd name="T49" fmla="*/ 721 h 1343"/>
              <a:gd name="T50" fmla="*/ 6215 w 8972"/>
              <a:gd name="T51" fmla="*/ 816 h 1343"/>
              <a:gd name="T52" fmla="*/ 6380 w 8972"/>
              <a:gd name="T53" fmla="*/ 794 h 1343"/>
              <a:gd name="T54" fmla="*/ 6647 w 8972"/>
              <a:gd name="T55" fmla="*/ 723 h 1343"/>
              <a:gd name="T56" fmla="*/ 7000 w 8972"/>
              <a:gd name="T57" fmla="*/ 599 h 1343"/>
              <a:gd name="T58" fmla="*/ 6516 w 8972"/>
              <a:gd name="T59" fmla="*/ 738 h 1343"/>
              <a:gd name="T60" fmla="*/ 6909 w 8972"/>
              <a:gd name="T61" fmla="*/ 1049 h 1343"/>
              <a:gd name="T62" fmla="*/ 6520 w 8972"/>
              <a:gd name="T63" fmla="*/ 1209 h 1343"/>
              <a:gd name="T64" fmla="*/ 7057 w 8972"/>
              <a:gd name="T65" fmla="*/ 1162 h 1343"/>
              <a:gd name="T66" fmla="*/ 7278 w 8972"/>
              <a:gd name="T67" fmla="*/ 747 h 1343"/>
              <a:gd name="T68" fmla="*/ 7418 w 8972"/>
              <a:gd name="T69" fmla="*/ 1343 h 1343"/>
              <a:gd name="T70" fmla="*/ 7531 w 8972"/>
              <a:gd name="T71" fmla="*/ 1153 h 1343"/>
              <a:gd name="T72" fmla="*/ 7303 w 8972"/>
              <a:gd name="T73" fmla="*/ 1153 h 1343"/>
              <a:gd name="T74" fmla="*/ 7459 w 8972"/>
              <a:gd name="T75" fmla="*/ 819 h 1343"/>
              <a:gd name="T76" fmla="*/ 7910 w 8972"/>
              <a:gd name="T77" fmla="*/ 470 h 1343"/>
              <a:gd name="T78" fmla="*/ 8740 w 8972"/>
              <a:gd name="T79" fmla="*/ 1333 h 1343"/>
              <a:gd name="T80" fmla="*/ 4355 w 8972"/>
              <a:gd name="T81" fmla="*/ 841 h 1343"/>
              <a:gd name="T82" fmla="*/ 4085 w 8972"/>
              <a:gd name="T83" fmla="*/ 811 h 1343"/>
              <a:gd name="T84" fmla="*/ 4182 w 8972"/>
              <a:gd name="T85" fmla="*/ 948 h 1343"/>
              <a:gd name="T86" fmla="*/ 3975 w 8972"/>
              <a:gd name="T87" fmla="*/ 1326 h 1343"/>
              <a:gd name="T88" fmla="*/ 4366 w 8972"/>
              <a:gd name="T89" fmla="*/ 1245 h 1343"/>
              <a:gd name="T90" fmla="*/ 4030 w 8972"/>
              <a:gd name="T91" fmla="*/ 1212 h 1343"/>
              <a:gd name="T92" fmla="*/ 4243 w 8972"/>
              <a:gd name="T93" fmla="*/ 1034 h 1343"/>
              <a:gd name="T94" fmla="*/ 2982 w 8972"/>
              <a:gd name="T95" fmla="*/ 710 h 1343"/>
              <a:gd name="T96" fmla="*/ 3064 w 8972"/>
              <a:gd name="T97" fmla="*/ 841 h 1343"/>
              <a:gd name="T98" fmla="*/ 2810 w 8972"/>
              <a:gd name="T99" fmla="*/ 994 h 1343"/>
              <a:gd name="T100" fmla="*/ 3041 w 8972"/>
              <a:gd name="T101" fmla="*/ 1290 h 1343"/>
              <a:gd name="T102" fmla="*/ 3049 w 8972"/>
              <a:gd name="T103" fmla="*/ 1187 h 1343"/>
              <a:gd name="T104" fmla="*/ 2852 w 8972"/>
              <a:gd name="T105" fmla="*/ 1122 h 1343"/>
              <a:gd name="T106" fmla="*/ 8482 w 8972"/>
              <a:gd name="T107" fmla="*/ 942 h 1343"/>
              <a:gd name="T108" fmla="*/ 8072 w 8972"/>
              <a:gd name="T109" fmla="*/ 766 h 1343"/>
              <a:gd name="T110" fmla="*/ 8359 w 8972"/>
              <a:gd name="T111" fmla="*/ 927 h 1343"/>
              <a:gd name="T112" fmla="*/ 8002 w 8972"/>
              <a:gd name="T113" fmla="*/ 1223 h 1343"/>
              <a:gd name="T114" fmla="*/ 8492 w 8972"/>
              <a:gd name="T115" fmla="*/ 1330 h 1343"/>
              <a:gd name="T116" fmla="*/ 8194 w 8972"/>
              <a:gd name="T117" fmla="*/ 1238 h 1343"/>
              <a:gd name="T118" fmla="*/ 8272 w 8972"/>
              <a:gd name="T119" fmla="*/ 1036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2" h="1343">
                <a:moveTo>
                  <a:pt x="846" y="608"/>
                </a:moveTo>
                <a:cubicBezTo>
                  <a:pt x="843" y="593"/>
                  <a:pt x="839" y="571"/>
                  <a:pt x="822" y="554"/>
                </a:cubicBezTo>
                <a:cubicBezTo>
                  <a:pt x="500" y="194"/>
                  <a:pt x="500" y="194"/>
                  <a:pt x="500" y="194"/>
                </a:cubicBezTo>
                <a:cubicBezTo>
                  <a:pt x="473" y="257"/>
                  <a:pt x="449" y="328"/>
                  <a:pt x="458" y="392"/>
                </a:cubicBezTo>
                <a:cubicBezTo>
                  <a:pt x="462" y="414"/>
                  <a:pt x="464" y="418"/>
                  <a:pt x="488" y="444"/>
                </a:cubicBezTo>
                <a:cubicBezTo>
                  <a:pt x="818" y="797"/>
                  <a:pt x="818" y="797"/>
                  <a:pt x="818" y="797"/>
                </a:cubicBezTo>
                <a:cubicBezTo>
                  <a:pt x="837" y="737"/>
                  <a:pt x="848" y="674"/>
                  <a:pt x="846" y="608"/>
                </a:cubicBezTo>
                <a:close/>
                <a:moveTo>
                  <a:pt x="650" y="859"/>
                </a:moveTo>
                <a:cubicBezTo>
                  <a:pt x="198" y="613"/>
                  <a:pt x="198" y="613"/>
                  <a:pt x="198" y="613"/>
                </a:cubicBezTo>
                <a:cubicBezTo>
                  <a:pt x="194" y="684"/>
                  <a:pt x="196" y="766"/>
                  <a:pt x="228" y="829"/>
                </a:cubicBezTo>
                <a:cubicBezTo>
                  <a:pt x="239" y="850"/>
                  <a:pt x="245" y="854"/>
                  <a:pt x="277" y="869"/>
                </a:cubicBezTo>
                <a:cubicBezTo>
                  <a:pt x="735" y="1109"/>
                  <a:pt x="735" y="1109"/>
                  <a:pt x="735" y="1109"/>
                </a:cubicBezTo>
                <a:cubicBezTo>
                  <a:pt x="733" y="1040"/>
                  <a:pt x="720" y="971"/>
                  <a:pt x="695" y="906"/>
                </a:cubicBezTo>
                <a:cubicBezTo>
                  <a:pt x="686" y="889"/>
                  <a:pt x="674" y="869"/>
                  <a:pt x="650" y="859"/>
                </a:cubicBezTo>
                <a:close/>
                <a:moveTo>
                  <a:pt x="977" y="777"/>
                </a:moveTo>
                <a:cubicBezTo>
                  <a:pt x="818" y="888"/>
                  <a:pt x="797" y="1111"/>
                  <a:pt x="886" y="1333"/>
                </a:cubicBezTo>
                <a:cubicBezTo>
                  <a:pt x="987" y="1327"/>
                  <a:pt x="987" y="1327"/>
                  <a:pt x="987" y="1327"/>
                </a:cubicBezTo>
                <a:cubicBezTo>
                  <a:pt x="943" y="1165"/>
                  <a:pt x="958" y="989"/>
                  <a:pt x="1064" y="909"/>
                </a:cubicBezTo>
                <a:cubicBezTo>
                  <a:pt x="1195" y="812"/>
                  <a:pt x="1339" y="832"/>
                  <a:pt x="1477" y="922"/>
                </a:cubicBezTo>
                <a:cubicBezTo>
                  <a:pt x="1558" y="851"/>
                  <a:pt x="1558" y="851"/>
                  <a:pt x="1558" y="851"/>
                </a:cubicBezTo>
                <a:cubicBezTo>
                  <a:pt x="1460" y="773"/>
                  <a:pt x="1355" y="728"/>
                  <a:pt x="1254" y="715"/>
                </a:cubicBezTo>
                <a:cubicBezTo>
                  <a:pt x="1153" y="703"/>
                  <a:pt x="1056" y="723"/>
                  <a:pt x="977" y="777"/>
                </a:cubicBezTo>
                <a:close/>
                <a:moveTo>
                  <a:pt x="608" y="1173"/>
                </a:moveTo>
                <a:cubicBezTo>
                  <a:pt x="591" y="1158"/>
                  <a:pt x="572" y="1152"/>
                  <a:pt x="551" y="1154"/>
                </a:cubicBezTo>
                <a:cubicBezTo>
                  <a:pt x="0" y="1149"/>
                  <a:pt x="0" y="1149"/>
                  <a:pt x="0" y="1149"/>
                </a:cubicBezTo>
                <a:cubicBezTo>
                  <a:pt x="28" y="1216"/>
                  <a:pt x="68" y="1273"/>
                  <a:pt x="125" y="1314"/>
                </a:cubicBezTo>
                <a:cubicBezTo>
                  <a:pt x="144" y="1327"/>
                  <a:pt x="146" y="1331"/>
                  <a:pt x="180" y="1331"/>
                </a:cubicBezTo>
                <a:cubicBezTo>
                  <a:pt x="735" y="1333"/>
                  <a:pt x="735" y="1333"/>
                  <a:pt x="735" y="1333"/>
                </a:cubicBezTo>
                <a:cubicBezTo>
                  <a:pt x="704" y="1275"/>
                  <a:pt x="661" y="1219"/>
                  <a:pt x="608" y="1173"/>
                </a:cubicBezTo>
                <a:close/>
                <a:moveTo>
                  <a:pt x="1507" y="482"/>
                </a:moveTo>
                <a:cubicBezTo>
                  <a:pt x="1537" y="92"/>
                  <a:pt x="1537" y="92"/>
                  <a:pt x="1537" y="92"/>
                </a:cubicBezTo>
                <a:cubicBezTo>
                  <a:pt x="1478" y="109"/>
                  <a:pt x="1409" y="133"/>
                  <a:pt x="1371" y="174"/>
                </a:cubicBezTo>
                <a:cubicBezTo>
                  <a:pt x="1358" y="187"/>
                  <a:pt x="1356" y="193"/>
                  <a:pt x="1356" y="219"/>
                </a:cubicBezTo>
                <a:cubicBezTo>
                  <a:pt x="1333" y="613"/>
                  <a:pt x="1333" y="613"/>
                  <a:pt x="1333" y="613"/>
                </a:cubicBezTo>
                <a:cubicBezTo>
                  <a:pt x="1388" y="592"/>
                  <a:pt x="1439" y="564"/>
                  <a:pt x="1484" y="525"/>
                </a:cubicBezTo>
                <a:cubicBezTo>
                  <a:pt x="1495" y="516"/>
                  <a:pt x="1505" y="501"/>
                  <a:pt x="1507" y="482"/>
                </a:cubicBezTo>
                <a:close/>
                <a:moveTo>
                  <a:pt x="1041" y="649"/>
                </a:moveTo>
                <a:cubicBezTo>
                  <a:pt x="1088" y="606"/>
                  <a:pt x="1127" y="559"/>
                  <a:pt x="1157" y="501"/>
                </a:cubicBezTo>
                <a:cubicBezTo>
                  <a:pt x="1163" y="486"/>
                  <a:pt x="1169" y="466"/>
                  <a:pt x="1163" y="445"/>
                </a:cubicBezTo>
                <a:cubicBezTo>
                  <a:pt x="1050" y="0"/>
                  <a:pt x="1050" y="0"/>
                  <a:pt x="1050" y="0"/>
                </a:cubicBezTo>
                <a:cubicBezTo>
                  <a:pt x="997" y="39"/>
                  <a:pt x="940" y="88"/>
                  <a:pt x="917" y="146"/>
                </a:cubicBezTo>
                <a:cubicBezTo>
                  <a:pt x="909" y="166"/>
                  <a:pt x="911" y="172"/>
                  <a:pt x="919" y="202"/>
                </a:cubicBezTo>
                <a:lnTo>
                  <a:pt x="1041" y="649"/>
                </a:lnTo>
                <a:close/>
                <a:moveTo>
                  <a:pt x="2210" y="778"/>
                </a:moveTo>
                <a:cubicBezTo>
                  <a:pt x="2214" y="757"/>
                  <a:pt x="2220" y="737"/>
                  <a:pt x="2231" y="718"/>
                </a:cubicBezTo>
                <a:cubicBezTo>
                  <a:pt x="2246" y="683"/>
                  <a:pt x="2265" y="657"/>
                  <a:pt x="2290" y="640"/>
                </a:cubicBezTo>
                <a:cubicBezTo>
                  <a:pt x="2314" y="625"/>
                  <a:pt x="2341" y="616"/>
                  <a:pt x="2375" y="616"/>
                </a:cubicBezTo>
                <a:cubicBezTo>
                  <a:pt x="2405" y="616"/>
                  <a:pt x="2430" y="621"/>
                  <a:pt x="2449" y="634"/>
                </a:cubicBezTo>
                <a:cubicBezTo>
                  <a:pt x="2470" y="647"/>
                  <a:pt x="2489" y="666"/>
                  <a:pt x="2506" y="692"/>
                </a:cubicBezTo>
                <a:cubicBezTo>
                  <a:pt x="2513" y="705"/>
                  <a:pt x="2521" y="718"/>
                  <a:pt x="2526" y="733"/>
                </a:cubicBezTo>
                <a:cubicBezTo>
                  <a:pt x="2640" y="655"/>
                  <a:pt x="2640" y="655"/>
                  <a:pt x="2640" y="655"/>
                </a:cubicBezTo>
                <a:cubicBezTo>
                  <a:pt x="2636" y="647"/>
                  <a:pt x="2631" y="638"/>
                  <a:pt x="2625" y="629"/>
                </a:cubicBezTo>
                <a:cubicBezTo>
                  <a:pt x="2615" y="610"/>
                  <a:pt x="2600" y="593"/>
                  <a:pt x="2585" y="578"/>
                </a:cubicBezTo>
                <a:cubicBezTo>
                  <a:pt x="2564" y="554"/>
                  <a:pt x="2540" y="537"/>
                  <a:pt x="2517" y="526"/>
                </a:cubicBezTo>
                <a:cubicBezTo>
                  <a:pt x="2492" y="513"/>
                  <a:pt x="2468" y="506"/>
                  <a:pt x="2445" y="502"/>
                </a:cubicBezTo>
                <a:cubicBezTo>
                  <a:pt x="2422" y="498"/>
                  <a:pt x="2400" y="496"/>
                  <a:pt x="2379" y="496"/>
                </a:cubicBezTo>
                <a:cubicBezTo>
                  <a:pt x="2364" y="496"/>
                  <a:pt x="2348" y="496"/>
                  <a:pt x="2328" y="498"/>
                </a:cubicBezTo>
                <a:cubicBezTo>
                  <a:pt x="2309" y="502"/>
                  <a:pt x="2290" y="506"/>
                  <a:pt x="2269" y="513"/>
                </a:cubicBezTo>
                <a:cubicBezTo>
                  <a:pt x="2248" y="519"/>
                  <a:pt x="2227" y="530"/>
                  <a:pt x="2206" y="543"/>
                </a:cubicBezTo>
                <a:cubicBezTo>
                  <a:pt x="2184" y="556"/>
                  <a:pt x="2163" y="575"/>
                  <a:pt x="2144" y="597"/>
                </a:cubicBezTo>
                <a:cubicBezTo>
                  <a:pt x="2136" y="606"/>
                  <a:pt x="2127" y="616"/>
                  <a:pt x="2117" y="634"/>
                </a:cubicBezTo>
                <a:cubicBezTo>
                  <a:pt x="2106" y="649"/>
                  <a:pt x="2095" y="670"/>
                  <a:pt x="2083" y="696"/>
                </a:cubicBezTo>
                <a:cubicBezTo>
                  <a:pt x="2072" y="722"/>
                  <a:pt x="2064" y="752"/>
                  <a:pt x="2055" y="789"/>
                </a:cubicBezTo>
                <a:cubicBezTo>
                  <a:pt x="2049" y="824"/>
                  <a:pt x="2044" y="867"/>
                  <a:pt x="2042" y="912"/>
                </a:cubicBezTo>
                <a:cubicBezTo>
                  <a:pt x="2042" y="925"/>
                  <a:pt x="2044" y="942"/>
                  <a:pt x="2044" y="962"/>
                </a:cubicBezTo>
                <a:cubicBezTo>
                  <a:pt x="2047" y="981"/>
                  <a:pt x="2049" y="1005"/>
                  <a:pt x="2053" y="1028"/>
                </a:cubicBezTo>
                <a:cubicBezTo>
                  <a:pt x="2057" y="1054"/>
                  <a:pt x="2064" y="1080"/>
                  <a:pt x="2072" y="1106"/>
                </a:cubicBezTo>
                <a:cubicBezTo>
                  <a:pt x="2081" y="1132"/>
                  <a:pt x="2093" y="1158"/>
                  <a:pt x="2108" y="1184"/>
                </a:cubicBezTo>
                <a:cubicBezTo>
                  <a:pt x="2119" y="1205"/>
                  <a:pt x="2133" y="1225"/>
                  <a:pt x="2150" y="1244"/>
                </a:cubicBezTo>
                <a:cubicBezTo>
                  <a:pt x="2167" y="1261"/>
                  <a:pt x="2189" y="1279"/>
                  <a:pt x="2210" y="1294"/>
                </a:cubicBezTo>
                <a:cubicBezTo>
                  <a:pt x="2233" y="1309"/>
                  <a:pt x="2259" y="1320"/>
                  <a:pt x="2286" y="1328"/>
                </a:cubicBezTo>
                <a:cubicBezTo>
                  <a:pt x="2316" y="1337"/>
                  <a:pt x="2348" y="1341"/>
                  <a:pt x="2384" y="1341"/>
                </a:cubicBezTo>
                <a:cubicBezTo>
                  <a:pt x="2407" y="1343"/>
                  <a:pt x="2430" y="1339"/>
                  <a:pt x="2453" y="1335"/>
                </a:cubicBezTo>
                <a:cubicBezTo>
                  <a:pt x="2477" y="1328"/>
                  <a:pt x="2498" y="1320"/>
                  <a:pt x="2521" y="1307"/>
                </a:cubicBezTo>
                <a:cubicBezTo>
                  <a:pt x="2542" y="1294"/>
                  <a:pt x="2564" y="1276"/>
                  <a:pt x="2585" y="1255"/>
                </a:cubicBezTo>
                <a:cubicBezTo>
                  <a:pt x="2600" y="1240"/>
                  <a:pt x="2612" y="1220"/>
                  <a:pt x="2625" y="1201"/>
                </a:cubicBezTo>
                <a:cubicBezTo>
                  <a:pt x="2629" y="1192"/>
                  <a:pt x="2634" y="1186"/>
                  <a:pt x="2638" y="1177"/>
                </a:cubicBezTo>
                <a:cubicBezTo>
                  <a:pt x="2528" y="1102"/>
                  <a:pt x="2528" y="1102"/>
                  <a:pt x="2528" y="1102"/>
                </a:cubicBezTo>
                <a:cubicBezTo>
                  <a:pt x="2528" y="1104"/>
                  <a:pt x="2526" y="1106"/>
                  <a:pt x="2526" y="1110"/>
                </a:cubicBezTo>
                <a:cubicBezTo>
                  <a:pt x="2515" y="1130"/>
                  <a:pt x="2504" y="1149"/>
                  <a:pt x="2494" y="1164"/>
                </a:cubicBezTo>
                <a:cubicBezTo>
                  <a:pt x="2477" y="1184"/>
                  <a:pt x="2460" y="1199"/>
                  <a:pt x="2441" y="1207"/>
                </a:cubicBezTo>
                <a:cubicBezTo>
                  <a:pt x="2422" y="1218"/>
                  <a:pt x="2400" y="1223"/>
                  <a:pt x="2377" y="1223"/>
                </a:cubicBezTo>
                <a:cubicBezTo>
                  <a:pt x="2356" y="1223"/>
                  <a:pt x="2339" y="1218"/>
                  <a:pt x="2322" y="1212"/>
                </a:cubicBezTo>
                <a:cubicBezTo>
                  <a:pt x="2305" y="1205"/>
                  <a:pt x="2292" y="1197"/>
                  <a:pt x="2280" y="1186"/>
                </a:cubicBezTo>
                <a:cubicBezTo>
                  <a:pt x="2267" y="1175"/>
                  <a:pt x="2256" y="1162"/>
                  <a:pt x="2248" y="1149"/>
                </a:cubicBezTo>
                <a:cubicBezTo>
                  <a:pt x="2239" y="1136"/>
                  <a:pt x="2233" y="1123"/>
                  <a:pt x="2227" y="1110"/>
                </a:cubicBezTo>
                <a:cubicBezTo>
                  <a:pt x="2222" y="1097"/>
                  <a:pt x="2216" y="1082"/>
                  <a:pt x="2212" y="1065"/>
                </a:cubicBezTo>
                <a:cubicBezTo>
                  <a:pt x="2208" y="1048"/>
                  <a:pt x="2203" y="1026"/>
                  <a:pt x="2201" y="1003"/>
                </a:cubicBezTo>
                <a:cubicBezTo>
                  <a:pt x="2199" y="977"/>
                  <a:pt x="2197" y="946"/>
                  <a:pt x="2197" y="912"/>
                </a:cubicBezTo>
                <a:cubicBezTo>
                  <a:pt x="2197" y="890"/>
                  <a:pt x="2197" y="867"/>
                  <a:pt x="2199" y="845"/>
                </a:cubicBezTo>
                <a:cubicBezTo>
                  <a:pt x="2201" y="821"/>
                  <a:pt x="2203" y="800"/>
                  <a:pt x="2210" y="778"/>
                </a:cubicBezTo>
                <a:close/>
                <a:moveTo>
                  <a:pt x="3756" y="794"/>
                </a:moveTo>
                <a:cubicBezTo>
                  <a:pt x="3749" y="779"/>
                  <a:pt x="3741" y="768"/>
                  <a:pt x="3734" y="760"/>
                </a:cubicBezTo>
                <a:cubicBezTo>
                  <a:pt x="3724" y="749"/>
                  <a:pt x="3711" y="738"/>
                  <a:pt x="3698" y="732"/>
                </a:cubicBezTo>
                <a:cubicBezTo>
                  <a:pt x="3683" y="725"/>
                  <a:pt x="3669" y="719"/>
                  <a:pt x="3654" y="715"/>
                </a:cubicBezTo>
                <a:cubicBezTo>
                  <a:pt x="3639" y="712"/>
                  <a:pt x="3624" y="710"/>
                  <a:pt x="3609" y="710"/>
                </a:cubicBezTo>
                <a:cubicBezTo>
                  <a:pt x="3584" y="710"/>
                  <a:pt x="3558" y="715"/>
                  <a:pt x="3537" y="725"/>
                </a:cubicBezTo>
                <a:cubicBezTo>
                  <a:pt x="3513" y="736"/>
                  <a:pt x="3496" y="749"/>
                  <a:pt x="3479" y="766"/>
                </a:cubicBezTo>
                <a:cubicBezTo>
                  <a:pt x="3465" y="784"/>
                  <a:pt x="3450" y="805"/>
                  <a:pt x="3441" y="827"/>
                </a:cubicBezTo>
                <a:cubicBezTo>
                  <a:pt x="3439" y="827"/>
                  <a:pt x="3439" y="827"/>
                  <a:pt x="3439" y="827"/>
                </a:cubicBezTo>
                <a:cubicBezTo>
                  <a:pt x="3439" y="721"/>
                  <a:pt x="3439" y="721"/>
                  <a:pt x="3439" y="721"/>
                </a:cubicBezTo>
                <a:cubicBezTo>
                  <a:pt x="3324" y="721"/>
                  <a:pt x="3324" y="721"/>
                  <a:pt x="3324" y="721"/>
                </a:cubicBezTo>
                <a:cubicBezTo>
                  <a:pt x="3324" y="1333"/>
                  <a:pt x="3324" y="1333"/>
                  <a:pt x="3324" y="1333"/>
                </a:cubicBezTo>
                <a:cubicBezTo>
                  <a:pt x="3448" y="1333"/>
                  <a:pt x="3448" y="1333"/>
                  <a:pt x="3448" y="1333"/>
                </a:cubicBezTo>
                <a:cubicBezTo>
                  <a:pt x="3448" y="993"/>
                  <a:pt x="3448" y="993"/>
                  <a:pt x="3448" y="993"/>
                </a:cubicBezTo>
                <a:cubicBezTo>
                  <a:pt x="3446" y="975"/>
                  <a:pt x="3448" y="958"/>
                  <a:pt x="3450" y="943"/>
                </a:cubicBezTo>
                <a:cubicBezTo>
                  <a:pt x="3452" y="926"/>
                  <a:pt x="3456" y="909"/>
                  <a:pt x="3463" y="893"/>
                </a:cubicBezTo>
                <a:cubicBezTo>
                  <a:pt x="3469" y="878"/>
                  <a:pt x="3479" y="863"/>
                  <a:pt x="3490" y="848"/>
                </a:cubicBezTo>
                <a:cubicBezTo>
                  <a:pt x="3496" y="844"/>
                  <a:pt x="3503" y="837"/>
                  <a:pt x="3511" y="831"/>
                </a:cubicBezTo>
                <a:cubicBezTo>
                  <a:pt x="3518" y="827"/>
                  <a:pt x="3526" y="822"/>
                  <a:pt x="3537" y="818"/>
                </a:cubicBezTo>
                <a:cubicBezTo>
                  <a:pt x="3547" y="816"/>
                  <a:pt x="3558" y="814"/>
                  <a:pt x="3571" y="814"/>
                </a:cubicBezTo>
                <a:cubicBezTo>
                  <a:pt x="3577" y="814"/>
                  <a:pt x="3584" y="814"/>
                  <a:pt x="3592" y="816"/>
                </a:cubicBezTo>
                <a:cubicBezTo>
                  <a:pt x="3598" y="816"/>
                  <a:pt x="3607" y="820"/>
                  <a:pt x="3615" y="824"/>
                </a:cubicBezTo>
                <a:cubicBezTo>
                  <a:pt x="3622" y="829"/>
                  <a:pt x="3630" y="835"/>
                  <a:pt x="3637" y="844"/>
                </a:cubicBezTo>
                <a:cubicBezTo>
                  <a:pt x="3643" y="852"/>
                  <a:pt x="3649" y="863"/>
                  <a:pt x="3652" y="874"/>
                </a:cubicBezTo>
                <a:cubicBezTo>
                  <a:pt x="3654" y="887"/>
                  <a:pt x="3656" y="898"/>
                  <a:pt x="3656" y="911"/>
                </a:cubicBezTo>
                <a:cubicBezTo>
                  <a:pt x="3658" y="924"/>
                  <a:pt x="3658" y="937"/>
                  <a:pt x="3658" y="950"/>
                </a:cubicBezTo>
                <a:cubicBezTo>
                  <a:pt x="3658" y="1333"/>
                  <a:pt x="3658" y="1333"/>
                  <a:pt x="3658" y="1333"/>
                </a:cubicBezTo>
                <a:cubicBezTo>
                  <a:pt x="3779" y="1333"/>
                  <a:pt x="3779" y="1333"/>
                  <a:pt x="3779" y="1333"/>
                </a:cubicBezTo>
                <a:cubicBezTo>
                  <a:pt x="3779" y="919"/>
                  <a:pt x="3779" y="919"/>
                  <a:pt x="3779" y="919"/>
                </a:cubicBezTo>
                <a:cubicBezTo>
                  <a:pt x="3779" y="891"/>
                  <a:pt x="3777" y="865"/>
                  <a:pt x="3773" y="846"/>
                </a:cubicBezTo>
                <a:cubicBezTo>
                  <a:pt x="3768" y="824"/>
                  <a:pt x="3762" y="807"/>
                  <a:pt x="3756" y="794"/>
                </a:cubicBezTo>
                <a:close/>
                <a:moveTo>
                  <a:pt x="4831" y="789"/>
                </a:moveTo>
                <a:cubicBezTo>
                  <a:pt x="4827" y="780"/>
                  <a:pt x="4820" y="774"/>
                  <a:pt x="4814" y="765"/>
                </a:cubicBezTo>
                <a:cubicBezTo>
                  <a:pt x="4806" y="756"/>
                  <a:pt x="4799" y="750"/>
                  <a:pt x="4789" y="744"/>
                </a:cubicBezTo>
                <a:cubicBezTo>
                  <a:pt x="4772" y="731"/>
                  <a:pt x="4755" y="720"/>
                  <a:pt x="4738" y="715"/>
                </a:cubicBezTo>
                <a:cubicBezTo>
                  <a:pt x="4721" y="709"/>
                  <a:pt x="4702" y="707"/>
                  <a:pt x="4685" y="707"/>
                </a:cubicBezTo>
                <a:cubicBezTo>
                  <a:pt x="4656" y="707"/>
                  <a:pt x="4631" y="711"/>
                  <a:pt x="4605" y="724"/>
                </a:cubicBezTo>
                <a:cubicBezTo>
                  <a:pt x="4580" y="735"/>
                  <a:pt x="4557" y="754"/>
                  <a:pt x="4536" y="782"/>
                </a:cubicBezTo>
                <a:cubicBezTo>
                  <a:pt x="4523" y="795"/>
                  <a:pt x="4513" y="815"/>
                  <a:pt x="4502" y="836"/>
                </a:cubicBezTo>
                <a:cubicBezTo>
                  <a:pt x="4491" y="858"/>
                  <a:pt x="4485" y="886"/>
                  <a:pt x="4477" y="916"/>
                </a:cubicBezTo>
                <a:cubicBezTo>
                  <a:pt x="4470" y="946"/>
                  <a:pt x="4468" y="983"/>
                  <a:pt x="4468" y="1026"/>
                </a:cubicBezTo>
                <a:cubicBezTo>
                  <a:pt x="4468" y="1059"/>
                  <a:pt x="4470" y="1087"/>
                  <a:pt x="4475" y="1110"/>
                </a:cubicBezTo>
                <a:cubicBezTo>
                  <a:pt x="4479" y="1136"/>
                  <a:pt x="4483" y="1158"/>
                  <a:pt x="4489" y="1177"/>
                </a:cubicBezTo>
                <a:cubicBezTo>
                  <a:pt x="4496" y="1194"/>
                  <a:pt x="4502" y="1210"/>
                  <a:pt x="4508" y="1223"/>
                </a:cubicBezTo>
                <a:cubicBezTo>
                  <a:pt x="4515" y="1235"/>
                  <a:pt x="4521" y="1244"/>
                  <a:pt x="4525" y="1253"/>
                </a:cubicBezTo>
                <a:cubicBezTo>
                  <a:pt x="4542" y="1276"/>
                  <a:pt x="4559" y="1296"/>
                  <a:pt x="4578" y="1309"/>
                </a:cubicBezTo>
                <a:cubicBezTo>
                  <a:pt x="4595" y="1322"/>
                  <a:pt x="4614" y="1330"/>
                  <a:pt x="4631" y="1335"/>
                </a:cubicBezTo>
                <a:cubicBezTo>
                  <a:pt x="4650" y="1341"/>
                  <a:pt x="4666" y="1343"/>
                  <a:pt x="4681" y="1341"/>
                </a:cubicBezTo>
                <a:cubicBezTo>
                  <a:pt x="4702" y="1341"/>
                  <a:pt x="4721" y="1339"/>
                  <a:pt x="4742" y="1330"/>
                </a:cubicBezTo>
                <a:cubicBezTo>
                  <a:pt x="4761" y="1324"/>
                  <a:pt x="4780" y="1313"/>
                  <a:pt x="4797" y="1296"/>
                </a:cubicBezTo>
                <a:cubicBezTo>
                  <a:pt x="4810" y="1284"/>
                  <a:pt x="4822" y="1270"/>
                  <a:pt x="4831" y="1252"/>
                </a:cubicBezTo>
                <a:cubicBezTo>
                  <a:pt x="4829" y="1233"/>
                  <a:pt x="4829" y="1233"/>
                  <a:pt x="4829" y="1233"/>
                </a:cubicBezTo>
                <a:cubicBezTo>
                  <a:pt x="4837" y="1235"/>
                  <a:pt x="4837" y="1235"/>
                  <a:pt x="4837" y="1235"/>
                </a:cubicBezTo>
                <a:cubicBezTo>
                  <a:pt x="4835" y="1241"/>
                  <a:pt x="4833" y="1246"/>
                  <a:pt x="4831" y="1252"/>
                </a:cubicBezTo>
                <a:cubicBezTo>
                  <a:pt x="4839" y="1330"/>
                  <a:pt x="4839" y="1330"/>
                  <a:pt x="4839" y="1330"/>
                </a:cubicBezTo>
                <a:cubicBezTo>
                  <a:pt x="4953" y="1330"/>
                  <a:pt x="4953" y="1330"/>
                  <a:pt x="4953" y="1330"/>
                </a:cubicBezTo>
                <a:cubicBezTo>
                  <a:pt x="4953" y="480"/>
                  <a:pt x="4953" y="480"/>
                  <a:pt x="4953" y="480"/>
                </a:cubicBezTo>
                <a:cubicBezTo>
                  <a:pt x="4831" y="564"/>
                  <a:pt x="4831" y="564"/>
                  <a:pt x="4831" y="564"/>
                </a:cubicBezTo>
                <a:lnTo>
                  <a:pt x="4831" y="789"/>
                </a:lnTo>
                <a:close/>
                <a:moveTo>
                  <a:pt x="4791" y="1188"/>
                </a:moveTo>
                <a:cubicBezTo>
                  <a:pt x="4772" y="1218"/>
                  <a:pt x="4740" y="1240"/>
                  <a:pt x="4704" y="1240"/>
                </a:cubicBezTo>
                <a:cubicBezTo>
                  <a:pt x="4662" y="1240"/>
                  <a:pt x="4633" y="1212"/>
                  <a:pt x="4614" y="1173"/>
                </a:cubicBezTo>
                <a:cubicBezTo>
                  <a:pt x="4603" y="1149"/>
                  <a:pt x="4599" y="1123"/>
                  <a:pt x="4595" y="1100"/>
                </a:cubicBezTo>
                <a:cubicBezTo>
                  <a:pt x="4591" y="1078"/>
                  <a:pt x="4588" y="1050"/>
                  <a:pt x="4588" y="1018"/>
                </a:cubicBezTo>
                <a:cubicBezTo>
                  <a:pt x="4588" y="992"/>
                  <a:pt x="4591" y="964"/>
                  <a:pt x="4597" y="936"/>
                </a:cubicBezTo>
                <a:cubicBezTo>
                  <a:pt x="4605" y="899"/>
                  <a:pt x="4622" y="858"/>
                  <a:pt x="4654" y="836"/>
                </a:cubicBezTo>
                <a:cubicBezTo>
                  <a:pt x="4669" y="826"/>
                  <a:pt x="4685" y="821"/>
                  <a:pt x="4706" y="821"/>
                </a:cubicBezTo>
                <a:cubicBezTo>
                  <a:pt x="4740" y="821"/>
                  <a:pt x="4768" y="834"/>
                  <a:pt x="4789" y="864"/>
                </a:cubicBezTo>
                <a:cubicBezTo>
                  <a:pt x="4797" y="877"/>
                  <a:pt x="4806" y="892"/>
                  <a:pt x="4810" y="912"/>
                </a:cubicBezTo>
                <a:cubicBezTo>
                  <a:pt x="4816" y="929"/>
                  <a:pt x="4818" y="946"/>
                  <a:pt x="4818" y="966"/>
                </a:cubicBezTo>
                <a:cubicBezTo>
                  <a:pt x="4820" y="1082"/>
                  <a:pt x="4820" y="1082"/>
                  <a:pt x="4820" y="1082"/>
                </a:cubicBezTo>
                <a:cubicBezTo>
                  <a:pt x="4820" y="1117"/>
                  <a:pt x="4810" y="1158"/>
                  <a:pt x="4791" y="1188"/>
                </a:cubicBezTo>
                <a:close/>
                <a:moveTo>
                  <a:pt x="5144" y="501"/>
                </a:moveTo>
                <a:cubicBezTo>
                  <a:pt x="5104" y="501"/>
                  <a:pt x="5071" y="536"/>
                  <a:pt x="5071" y="579"/>
                </a:cubicBezTo>
                <a:cubicBezTo>
                  <a:pt x="5071" y="620"/>
                  <a:pt x="5104" y="654"/>
                  <a:pt x="5144" y="654"/>
                </a:cubicBezTo>
                <a:cubicBezTo>
                  <a:pt x="5186" y="654"/>
                  <a:pt x="5219" y="620"/>
                  <a:pt x="5219" y="579"/>
                </a:cubicBezTo>
                <a:cubicBezTo>
                  <a:pt x="5219" y="536"/>
                  <a:pt x="5186" y="501"/>
                  <a:pt x="5144" y="501"/>
                </a:cubicBezTo>
                <a:close/>
                <a:moveTo>
                  <a:pt x="5081" y="1333"/>
                </a:moveTo>
                <a:cubicBezTo>
                  <a:pt x="5202" y="1333"/>
                  <a:pt x="5202" y="1333"/>
                  <a:pt x="5202" y="1333"/>
                </a:cubicBezTo>
                <a:cubicBezTo>
                  <a:pt x="5202" y="719"/>
                  <a:pt x="5202" y="719"/>
                  <a:pt x="5202" y="719"/>
                </a:cubicBezTo>
                <a:cubicBezTo>
                  <a:pt x="5081" y="719"/>
                  <a:pt x="5081" y="719"/>
                  <a:pt x="5081" y="719"/>
                </a:cubicBezTo>
                <a:lnTo>
                  <a:pt x="5081" y="1333"/>
                </a:lnTo>
                <a:close/>
                <a:moveTo>
                  <a:pt x="5808" y="1245"/>
                </a:moveTo>
                <a:cubicBezTo>
                  <a:pt x="5806" y="1230"/>
                  <a:pt x="5806" y="1215"/>
                  <a:pt x="5806" y="1200"/>
                </a:cubicBezTo>
                <a:cubicBezTo>
                  <a:pt x="5806" y="942"/>
                  <a:pt x="5806" y="942"/>
                  <a:pt x="5806" y="942"/>
                </a:cubicBezTo>
                <a:cubicBezTo>
                  <a:pt x="5806" y="927"/>
                  <a:pt x="5806" y="910"/>
                  <a:pt x="5803" y="893"/>
                </a:cubicBezTo>
                <a:cubicBezTo>
                  <a:pt x="5803" y="875"/>
                  <a:pt x="5799" y="858"/>
                  <a:pt x="5795" y="841"/>
                </a:cubicBezTo>
                <a:cubicBezTo>
                  <a:pt x="5791" y="824"/>
                  <a:pt x="5784" y="809"/>
                  <a:pt x="5776" y="794"/>
                </a:cubicBezTo>
                <a:cubicBezTo>
                  <a:pt x="5767" y="779"/>
                  <a:pt x="5755" y="766"/>
                  <a:pt x="5740" y="753"/>
                </a:cubicBezTo>
                <a:cubicBezTo>
                  <a:pt x="5721" y="738"/>
                  <a:pt x="5697" y="727"/>
                  <a:pt x="5670" y="719"/>
                </a:cubicBezTo>
                <a:cubicBezTo>
                  <a:pt x="5644" y="712"/>
                  <a:pt x="5613" y="710"/>
                  <a:pt x="5581" y="710"/>
                </a:cubicBezTo>
                <a:cubicBezTo>
                  <a:pt x="5553" y="710"/>
                  <a:pt x="5528" y="712"/>
                  <a:pt x="5509" y="715"/>
                </a:cubicBezTo>
                <a:cubicBezTo>
                  <a:pt x="5490" y="719"/>
                  <a:pt x="5473" y="723"/>
                  <a:pt x="5460" y="727"/>
                </a:cubicBezTo>
                <a:cubicBezTo>
                  <a:pt x="5445" y="732"/>
                  <a:pt x="5435" y="736"/>
                  <a:pt x="5426" y="742"/>
                </a:cubicBezTo>
                <a:cubicBezTo>
                  <a:pt x="5418" y="747"/>
                  <a:pt x="5407" y="755"/>
                  <a:pt x="5396" y="766"/>
                </a:cubicBezTo>
                <a:cubicBezTo>
                  <a:pt x="5435" y="860"/>
                  <a:pt x="5435" y="860"/>
                  <a:pt x="5435" y="860"/>
                </a:cubicBezTo>
                <a:cubicBezTo>
                  <a:pt x="5460" y="839"/>
                  <a:pt x="5492" y="818"/>
                  <a:pt x="5524" y="811"/>
                </a:cubicBezTo>
                <a:cubicBezTo>
                  <a:pt x="5538" y="807"/>
                  <a:pt x="5553" y="805"/>
                  <a:pt x="5572" y="805"/>
                </a:cubicBezTo>
                <a:cubicBezTo>
                  <a:pt x="5583" y="805"/>
                  <a:pt x="5594" y="807"/>
                  <a:pt x="5604" y="807"/>
                </a:cubicBezTo>
                <a:cubicBezTo>
                  <a:pt x="5617" y="809"/>
                  <a:pt x="5627" y="813"/>
                  <a:pt x="5638" y="818"/>
                </a:cubicBezTo>
                <a:cubicBezTo>
                  <a:pt x="5649" y="822"/>
                  <a:pt x="5657" y="830"/>
                  <a:pt x="5664" y="841"/>
                </a:cubicBezTo>
                <a:cubicBezTo>
                  <a:pt x="5668" y="848"/>
                  <a:pt x="5672" y="856"/>
                  <a:pt x="5674" y="865"/>
                </a:cubicBezTo>
                <a:cubicBezTo>
                  <a:pt x="5678" y="873"/>
                  <a:pt x="5678" y="882"/>
                  <a:pt x="5680" y="890"/>
                </a:cubicBezTo>
                <a:cubicBezTo>
                  <a:pt x="5683" y="899"/>
                  <a:pt x="5683" y="906"/>
                  <a:pt x="5683" y="912"/>
                </a:cubicBezTo>
                <a:cubicBezTo>
                  <a:pt x="5683" y="918"/>
                  <a:pt x="5683" y="925"/>
                  <a:pt x="5683" y="927"/>
                </a:cubicBezTo>
                <a:cubicBezTo>
                  <a:pt x="5683" y="948"/>
                  <a:pt x="5683" y="948"/>
                  <a:pt x="5683" y="948"/>
                </a:cubicBezTo>
                <a:cubicBezTo>
                  <a:pt x="5623" y="948"/>
                  <a:pt x="5623" y="948"/>
                  <a:pt x="5623" y="948"/>
                </a:cubicBezTo>
                <a:cubicBezTo>
                  <a:pt x="5611" y="948"/>
                  <a:pt x="5596" y="951"/>
                  <a:pt x="5577" y="951"/>
                </a:cubicBezTo>
                <a:cubicBezTo>
                  <a:pt x="5560" y="953"/>
                  <a:pt x="5541" y="955"/>
                  <a:pt x="5522" y="957"/>
                </a:cubicBezTo>
                <a:cubicBezTo>
                  <a:pt x="5500" y="961"/>
                  <a:pt x="5481" y="966"/>
                  <a:pt x="5462" y="972"/>
                </a:cubicBezTo>
                <a:cubicBezTo>
                  <a:pt x="5443" y="976"/>
                  <a:pt x="5424" y="985"/>
                  <a:pt x="5409" y="994"/>
                </a:cubicBezTo>
                <a:cubicBezTo>
                  <a:pt x="5384" y="1009"/>
                  <a:pt x="5365" y="1024"/>
                  <a:pt x="5352" y="1043"/>
                </a:cubicBezTo>
                <a:cubicBezTo>
                  <a:pt x="5337" y="1060"/>
                  <a:pt x="5329" y="1079"/>
                  <a:pt x="5322" y="1101"/>
                </a:cubicBezTo>
                <a:cubicBezTo>
                  <a:pt x="5318" y="1120"/>
                  <a:pt x="5316" y="1139"/>
                  <a:pt x="5316" y="1159"/>
                </a:cubicBezTo>
                <a:cubicBezTo>
                  <a:pt x="5316" y="1180"/>
                  <a:pt x="5318" y="1202"/>
                  <a:pt x="5324" y="1223"/>
                </a:cubicBezTo>
                <a:cubicBezTo>
                  <a:pt x="5331" y="1245"/>
                  <a:pt x="5341" y="1264"/>
                  <a:pt x="5356" y="1281"/>
                </a:cubicBezTo>
                <a:cubicBezTo>
                  <a:pt x="5371" y="1300"/>
                  <a:pt x="5392" y="1313"/>
                  <a:pt x="5416" y="1326"/>
                </a:cubicBezTo>
                <a:cubicBezTo>
                  <a:pt x="5439" y="1337"/>
                  <a:pt x="5469" y="1341"/>
                  <a:pt x="5505" y="1341"/>
                </a:cubicBezTo>
                <a:cubicBezTo>
                  <a:pt x="5515" y="1343"/>
                  <a:pt x="5530" y="1341"/>
                  <a:pt x="5545" y="1339"/>
                </a:cubicBezTo>
                <a:cubicBezTo>
                  <a:pt x="5560" y="1337"/>
                  <a:pt x="5575" y="1330"/>
                  <a:pt x="5591" y="1324"/>
                </a:cubicBezTo>
                <a:cubicBezTo>
                  <a:pt x="5608" y="1315"/>
                  <a:pt x="5625" y="1305"/>
                  <a:pt x="5640" y="1290"/>
                </a:cubicBezTo>
                <a:cubicBezTo>
                  <a:pt x="5657" y="1273"/>
                  <a:pt x="5672" y="1253"/>
                  <a:pt x="5683" y="1227"/>
                </a:cubicBezTo>
                <a:cubicBezTo>
                  <a:pt x="5685" y="1249"/>
                  <a:pt x="5687" y="1268"/>
                  <a:pt x="5689" y="1285"/>
                </a:cubicBezTo>
                <a:cubicBezTo>
                  <a:pt x="5691" y="1303"/>
                  <a:pt x="5693" y="1318"/>
                  <a:pt x="5695" y="1330"/>
                </a:cubicBezTo>
                <a:cubicBezTo>
                  <a:pt x="5816" y="1330"/>
                  <a:pt x="5816" y="1330"/>
                  <a:pt x="5816" y="1330"/>
                </a:cubicBezTo>
                <a:cubicBezTo>
                  <a:pt x="5816" y="1318"/>
                  <a:pt x="5814" y="1305"/>
                  <a:pt x="5812" y="1290"/>
                </a:cubicBezTo>
                <a:cubicBezTo>
                  <a:pt x="5810" y="1275"/>
                  <a:pt x="5808" y="1260"/>
                  <a:pt x="5808" y="1245"/>
                </a:cubicBezTo>
                <a:close/>
                <a:moveTo>
                  <a:pt x="5683" y="1066"/>
                </a:moveTo>
                <a:cubicBezTo>
                  <a:pt x="5683" y="1079"/>
                  <a:pt x="5683" y="1092"/>
                  <a:pt x="5678" y="1107"/>
                </a:cubicBezTo>
                <a:cubicBezTo>
                  <a:pt x="5676" y="1122"/>
                  <a:pt x="5672" y="1135"/>
                  <a:pt x="5668" y="1150"/>
                </a:cubicBezTo>
                <a:cubicBezTo>
                  <a:pt x="5661" y="1163"/>
                  <a:pt x="5655" y="1176"/>
                  <a:pt x="5649" y="1187"/>
                </a:cubicBezTo>
                <a:cubicBezTo>
                  <a:pt x="5640" y="1197"/>
                  <a:pt x="5632" y="1208"/>
                  <a:pt x="5621" y="1215"/>
                </a:cubicBezTo>
                <a:cubicBezTo>
                  <a:pt x="5608" y="1223"/>
                  <a:pt x="5598" y="1230"/>
                  <a:pt x="5583" y="1234"/>
                </a:cubicBezTo>
                <a:cubicBezTo>
                  <a:pt x="5570" y="1240"/>
                  <a:pt x="5558" y="1242"/>
                  <a:pt x="5543" y="1242"/>
                </a:cubicBezTo>
                <a:cubicBezTo>
                  <a:pt x="5534" y="1242"/>
                  <a:pt x="5526" y="1240"/>
                  <a:pt x="5517" y="1238"/>
                </a:cubicBezTo>
                <a:cubicBezTo>
                  <a:pt x="5509" y="1236"/>
                  <a:pt x="5500" y="1234"/>
                  <a:pt x="5492" y="1230"/>
                </a:cubicBezTo>
                <a:cubicBezTo>
                  <a:pt x="5483" y="1225"/>
                  <a:pt x="5477" y="1221"/>
                  <a:pt x="5471" y="1212"/>
                </a:cubicBezTo>
                <a:cubicBezTo>
                  <a:pt x="5466" y="1210"/>
                  <a:pt x="5464" y="1206"/>
                  <a:pt x="5460" y="1202"/>
                </a:cubicBezTo>
                <a:cubicBezTo>
                  <a:pt x="5458" y="1197"/>
                  <a:pt x="5454" y="1191"/>
                  <a:pt x="5452" y="1182"/>
                </a:cubicBezTo>
                <a:cubicBezTo>
                  <a:pt x="5449" y="1176"/>
                  <a:pt x="5447" y="1167"/>
                  <a:pt x="5447" y="1157"/>
                </a:cubicBezTo>
                <a:cubicBezTo>
                  <a:pt x="5447" y="1148"/>
                  <a:pt x="5449" y="1135"/>
                  <a:pt x="5452" y="1122"/>
                </a:cubicBezTo>
                <a:cubicBezTo>
                  <a:pt x="5456" y="1109"/>
                  <a:pt x="5462" y="1097"/>
                  <a:pt x="5473" y="1084"/>
                </a:cubicBezTo>
                <a:cubicBezTo>
                  <a:pt x="5483" y="1071"/>
                  <a:pt x="5498" y="1060"/>
                  <a:pt x="5519" y="1051"/>
                </a:cubicBezTo>
                <a:cubicBezTo>
                  <a:pt x="5530" y="1047"/>
                  <a:pt x="5543" y="1045"/>
                  <a:pt x="5555" y="1043"/>
                </a:cubicBezTo>
                <a:cubicBezTo>
                  <a:pt x="5570" y="1041"/>
                  <a:pt x="5583" y="1039"/>
                  <a:pt x="5596" y="1036"/>
                </a:cubicBezTo>
                <a:cubicBezTo>
                  <a:pt x="5608" y="1036"/>
                  <a:pt x="5619" y="1036"/>
                  <a:pt x="5627" y="1036"/>
                </a:cubicBezTo>
                <a:cubicBezTo>
                  <a:pt x="5683" y="1034"/>
                  <a:pt x="5683" y="1034"/>
                  <a:pt x="5683" y="1034"/>
                </a:cubicBezTo>
                <a:lnTo>
                  <a:pt x="5683" y="1066"/>
                </a:lnTo>
                <a:close/>
                <a:moveTo>
                  <a:pt x="6380" y="794"/>
                </a:moveTo>
                <a:cubicBezTo>
                  <a:pt x="6372" y="779"/>
                  <a:pt x="6366" y="768"/>
                  <a:pt x="6357" y="760"/>
                </a:cubicBezTo>
                <a:cubicBezTo>
                  <a:pt x="6347" y="749"/>
                  <a:pt x="6336" y="738"/>
                  <a:pt x="6321" y="732"/>
                </a:cubicBezTo>
                <a:cubicBezTo>
                  <a:pt x="6308" y="725"/>
                  <a:pt x="6294" y="719"/>
                  <a:pt x="6279" y="715"/>
                </a:cubicBezTo>
                <a:cubicBezTo>
                  <a:pt x="6264" y="712"/>
                  <a:pt x="6249" y="710"/>
                  <a:pt x="6234" y="710"/>
                </a:cubicBezTo>
                <a:cubicBezTo>
                  <a:pt x="6207" y="710"/>
                  <a:pt x="6182" y="715"/>
                  <a:pt x="6161" y="725"/>
                </a:cubicBezTo>
                <a:cubicBezTo>
                  <a:pt x="6139" y="736"/>
                  <a:pt x="6120" y="749"/>
                  <a:pt x="6106" y="766"/>
                </a:cubicBezTo>
                <a:cubicBezTo>
                  <a:pt x="6089" y="784"/>
                  <a:pt x="6076" y="805"/>
                  <a:pt x="6065" y="827"/>
                </a:cubicBezTo>
                <a:cubicBezTo>
                  <a:pt x="6063" y="827"/>
                  <a:pt x="6063" y="827"/>
                  <a:pt x="6063" y="827"/>
                </a:cubicBezTo>
                <a:cubicBezTo>
                  <a:pt x="6063" y="721"/>
                  <a:pt x="6063" y="721"/>
                  <a:pt x="6063" y="721"/>
                </a:cubicBezTo>
                <a:cubicBezTo>
                  <a:pt x="5949" y="721"/>
                  <a:pt x="5949" y="721"/>
                  <a:pt x="5949" y="721"/>
                </a:cubicBezTo>
                <a:cubicBezTo>
                  <a:pt x="5949" y="1333"/>
                  <a:pt x="5949" y="1333"/>
                  <a:pt x="5949" y="1333"/>
                </a:cubicBezTo>
                <a:cubicBezTo>
                  <a:pt x="6072" y="1333"/>
                  <a:pt x="6072" y="1333"/>
                  <a:pt x="6072" y="1333"/>
                </a:cubicBezTo>
                <a:cubicBezTo>
                  <a:pt x="6072" y="993"/>
                  <a:pt x="6072" y="993"/>
                  <a:pt x="6072" y="993"/>
                </a:cubicBezTo>
                <a:cubicBezTo>
                  <a:pt x="6072" y="975"/>
                  <a:pt x="6072" y="958"/>
                  <a:pt x="6074" y="943"/>
                </a:cubicBezTo>
                <a:cubicBezTo>
                  <a:pt x="6076" y="926"/>
                  <a:pt x="6080" y="909"/>
                  <a:pt x="6089" y="893"/>
                </a:cubicBezTo>
                <a:cubicBezTo>
                  <a:pt x="6095" y="878"/>
                  <a:pt x="6103" y="863"/>
                  <a:pt x="6116" y="848"/>
                </a:cubicBezTo>
                <a:cubicBezTo>
                  <a:pt x="6122" y="844"/>
                  <a:pt x="6129" y="837"/>
                  <a:pt x="6135" y="831"/>
                </a:cubicBezTo>
                <a:cubicBezTo>
                  <a:pt x="6144" y="827"/>
                  <a:pt x="6152" y="822"/>
                  <a:pt x="6163" y="818"/>
                </a:cubicBezTo>
                <a:cubicBezTo>
                  <a:pt x="6171" y="816"/>
                  <a:pt x="6184" y="814"/>
                  <a:pt x="6196" y="814"/>
                </a:cubicBezTo>
                <a:cubicBezTo>
                  <a:pt x="6201" y="814"/>
                  <a:pt x="6209" y="814"/>
                  <a:pt x="6215" y="816"/>
                </a:cubicBezTo>
                <a:cubicBezTo>
                  <a:pt x="6224" y="816"/>
                  <a:pt x="6230" y="820"/>
                  <a:pt x="6239" y="824"/>
                </a:cubicBezTo>
                <a:cubicBezTo>
                  <a:pt x="6247" y="829"/>
                  <a:pt x="6254" y="835"/>
                  <a:pt x="6260" y="844"/>
                </a:cubicBezTo>
                <a:cubicBezTo>
                  <a:pt x="6268" y="852"/>
                  <a:pt x="6273" y="863"/>
                  <a:pt x="6275" y="874"/>
                </a:cubicBezTo>
                <a:cubicBezTo>
                  <a:pt x="6279" y="887"/>
                  <a:pt x="6281" y="898"/>
                  <a:pt x="6281" y="911"/>
                </a:cubicBezTo>
                <a:cubicBezTo>
                  <a:pt x="6281" y="924"/>
                  <a:pt x="6281" y="937"/>
                  <a:pt x="6281" y="950"/>
                </a:cubicBezTo>
                <a:cubicBezTo>
                  <a:pt x="6281" y="1333"/>
                  <a:pt x="6281" y="1333"/>
                  <a:pt x="6281" y="1333"/>
                </a:cubicBezTo>
                <a:cubicBezTo>
                  <a:pt x="6404" y="1333"/>
                  <a:pt x="6404" y="1333"/>
                  <a:pt x="6404" y="1333"/>
                </a:cubicBezTo>
                <a:cubicBezTo>
                  <a:pt x="6404" y="919"/>
                  <a:pt x="6404" y="919"/>
                  <a:pt x="6404" y="919"/>
                </a:cubicBezTo>
                <a:cubicBezTo>
                  <a:pt x="6404" y="891"/>
                  <a:pt x="6402" y="865"/>
                  <a:pt x="6397" y="846"/>
                </a:cubicBezTo>
                <a:cubicBezTo>
                  <a:pt x="6393" y="824"/>
                  <a:pt x="6387" y="807"/>
                  <a:pt x="6380" y="794"/>
                </a:cubicBezTo>
                <a:close/>
                <a:moveTo>
                  <a:pt x="7034" y="961"/>
                </a:moveTo>
                <a:cubicBezTo>
                  <a:pt x="7023" y="943"/>
                  <a:pt x="7010" y="928"/>
                  <a:pt x="6998" y="915"/>
                </a:cubicBezTo>
                <a:cubicBezTo>
                  <a:pt x="6983" y="902"/>
                  <a:pt x="6968" y="891"/>
                  <a:pt x="6951" y="883"/>
                </a:cubicBezTo>
                <a:cubicBezTo>
                  <a:pt x="6936" y="874"/>
                  <a:pt x="6920" y="868"/>
                  <a:pt x="6903" y="863"/>
                </a:cubicBezTo>
                <a:cubicBezTo>
                  <a:pt x="6886" y="857"/>
                  <a:pt x="6871" y="852"/>
                  <a:pt x="6854" y="848"/>
                </a:cubicBezTo>
                <a:cubicBezTo>
                  <a:pt x="6757" y="822"/>
                  <a:pt x="6757" y="822"/>
                  <a:pt x="6757" y="822"/>
                </a:cubicBezTo>
                <a:cubicBezTo>
                  <a:pt x="6748" y="820"/>
                  <a:pt x="6738" y="818"/>
                  <a:pt x="6725" y="814"/>
                </a:cubicBezTo>
                <a:cubicBezTo>
                  <a:pt x="6712" y="809"/>
                  <a:pt x="6700" y="803"/>
                  <a:pt x="6689" y="794"/>
                </a:cubicBezTo>
                <a:cubicBezTo>
                  <a:pt x="6677" y="788"/>
                  <a:pt x="6668" y="777"/>
                  <a:pt x="6660" y="766"/>
                </a:cubicBezTo>
                <a:cubicBezTo>
                  <a:pt x="6651" y="753"/>
                  <a:pt x="6647" y="740"/>
                  <a:pt x="6647" y="723"/>
                </a:cubicBezTo>
                <a:cubicBezTo>
                  <a:pt x="6647" y="710"/>
                  <a:pt x="6649" y="699"/>
                  <a:pt x="6653" y="686"/>
                </a:cubicBezTo>
                <a:cubicBezTo>
                  <a:pt x="6658" y="675"/>
                  <a:pt x="6664" y="662"/>
                  <a:pt x="6672" y="651"/>
                </a:cubicBezTo>
                <a:cubicBezTo>
                  <a:pt x="6681" y="641"/>
                  <a:pt x="6693" y="632"/>
                  <a:pt x="6710" y="625"/>
                </a:cubicBezTo>
                <a:cubicBezTo>
                  <a:pt x="6725" y="619"/>
                  <a:pt x="6746" y="617"/>
                  <a:pt x="6770" y="617"/>
                </a:cubicBezTo>
                <a:cubicBezTo>
                  <a:pt x="6791" y="617"/>
                  <a:pt x="6812" y="619"/>
                  <a:pt x="6831" y="625"/>
                </a:cubicBezTo>
                <a:cubicBezTo>
                  <a:pt x="6852" y="632"/>
                  <a:pt x="6869" y="643"/>
                  <a:pt x="6884" y="656"/>
                </a:cubicBezTo>
                <a:cubicBezTo>
                  <a:pt x="6903" y="673"/>
                  <a:pt x="6928" y="703"/>
                  <a:pt x="6934" y="729"/>
                </a:cubicBezTo>
                <a:cubicBezTo>
                  <a:pt x="6951" y="712"/>
                  <a:pt x="6951" y="712"/>
                  <a:pt x="6951" y="712"/>
                </a:cubicBezTo>
                <a:cubicBezTo>
                  <a:pt x="7025" y="643"/>
                  <a:pt x="7025" y="643"/>
                  <a:pt x="7025" y="643"/>
                </a:cubicBezTo>
                <a:cubicBezTo>
                  <a:pt x="7019" y="628"/>
                  <a:pt x="7010" y="612"/>
                  <a:pt x="7000" y="599"/>
                </a:cubicBezTo>
                <a:cubicBezTo>
                  <a:pt x="6991" y="584"/>
                  <a:pt x="6979" y="571"/>
                  <a:pt x="6966" y="561"/>
                </a:cubicBezTo>
                <a:cubicBezTo>
                  <a:pt x="6949" y="545"/>
                  <a:pt x="6932" y="532"/>
                  <a:pt x="6911" y="524"/>
                </a:cubicBezTo>
                <a:cubicBezTo>
                  <a:pt x="6890" y="515"/>
                  <a:pt x="6869" y="506"/>
                  <a:pt x="6848" y="502"/>
                </a:cubicBezTo>
                <a:cubicBezTo>
                  <a:pt x="6824" y="498"/>
                  <a:pt x="6801" y="496"/>
                  <a:pt x="6778" y="496"/>
                </a:cubicBezTo>
                <a:cubicBezTo>
                  <a:pt x="6757" y="496"/>
                  <a:pt x="6734" y="498"/>
                  <a:pt x="6712" y="502"/>
                </a:cubicBezTo>
                <a:cubicBezTo>
                  <a:pt x="6691" y="504"/>
                  <a:pt x="6670" y="511"/>
                  <a:pt x="6651" y="519"/>
                </a:cubicBezTo>
                <a:cubicBezTo>
                  <a:pt x="6632" y="526"/>
                  <a:pt x="6613" y="537"/>
                  <a:pt x="6598" y="550"/>
                </a:cubicBezTo>
                <a:cubicBezTo>
                  <a:pt x="6584" y="563"/>
                  <a:pt x="6569" y="578"/>
                  <a:pt x="6556" y="595"/>
                </a:cubicBezTo>
                <a:cubicBezTo>
                  <a:pt x="6546" y="612"/>
                  <a:pt x="6535" y="634"/>
                  <a:pt x="6527" y="658"/>
                </a:cubicBezTo>
                <a:cubicBezTo>
                  <a:pt x="6520" y="682"/>
                  <a:pt x="6516" y="708"/>
                  <a:pt x="6516" y="738"/>
                </a:cubicBezTo>
                <a:cubicBezTo>
                  <a:pt x="6516" y="764"/>
                  <a:pt x="6520" y="788"/>
                  <a:pt x="6527" y="809"/>
                </a:cubicBezTo>
                <a:cubicBezTo>
                  <a:pt x="6533" y="829"/>
                  <a:pt x="6541" y="848"/>
                  <a:pt x="6552" y="863"/>
                </a:cubicBezTo>
                <a:cubicBezTo>
                  <a:pt x="6562" y="878"/>
                  <a:pt x="6573" y="889"/>
                  <a:pt x="6584" y="900"/>
                </a:cubicBezTo>
                <a:cubicBezTo>
                  <a:pt x="6594" y="909"/>
                  <a:pt x="6605" y="917"/>
                  <a:pt x="6617" y="924"/>
                </a:cubicBezTo>
                <a:cubicBezTo>
                  <a:pt x="6628" y="930"/>
                  <a:pt x="6641" y="937"/>
                  <a:pt x="6651" y="943"/>
                </a:cubicBezTo>
                <a:cubicBezTo>
                  <a:pt x="6664" y="948"/>
                  <a:pt x="6674" y="954"/>
                  <a:pt x="6687" y="956"/>
                </a:cubicBezTo>
                <a:cubicBezTo>
                  <a:pt x="6698" y="961"/>
                  <a:pt x="6706" y="963"/>
                  <a:pt x="6715" y="965"/>
                </a:cubicBezTo>
                <a:cubicBezTo>
                  <a:pt x="6820" y="995"/>
                  <a:pt x="6820" y="995"/>
                  <a:pt x="6820" y="995"/>
                </a:cubicBezTo>
                <a:cubicBezTo>
                  <a:pt x="6843" y="1002"/>
                  <a:pt x="6863" y="1008"/>
                  <a:pt x="6875" y="1019"/>
                </a:cubicBezTo>
                <a:cubicBezTo>
                  <a:pt x="6890" y="1028"/>
                  <a:pt x="6901" y="1038"/>
                  <a:pt x="6909" y="1049"/>
                </a:cubicBezTo>
                <a:cubicBezTo>
                  <a:pt x="6917" y="1060"/>
                  <a:pt x="6922" y="1071"/>
                  <a:pt x="6926" y="1082"/>
                </a:cubicBezTo>
                <a:cubicBezTo>
                  <a:pt x="6928" y="1092"/>
                  <a:pt x="6930" y="1103"/>
                  <a:pt x="6930" y="1112"/>
                </a:cubicBezTo>
                <a:cubicBezTo>
                  <a:pt x="6930" y="1123"/>
                  <a:pt x="6928" y="1136"/>
                  <a:pt x="6924" y="1149"/>
                </a:cubicBezTo>
                <a:cubicBezTo>
                  <a:pt x="6920" y="1162"/>
                  <a:pt x="6911" y="1172"/>
                  <a:pt x="6903" y="1185"/>
                </a:cubicBezTo>
                <a:cubicBezTo>
                  <a:pt x="6892" y="1196"/>
                  <a:pt x="6877" y="1205"/>
                  <a:pt x="6858" y="1214"/>
                </a:cubicBezTo>
                <a:cubicBezTo>
                  <a:pt x="6839" y="1220"/>
                  <a:pt x="6816" y="1224"/>
                  <a:pt x="6786" y="1224"/>
                </a:cubicBezTo>
                <a:cubicBezTo>
                  <a:pt x="6776" y="1224"/>
                  <a:pt x="6763" y="1224"/>
                  <a:pt x="6751" y="1222"/>
                </a:cubicBezTo>
                <a:cubicBezTo>
                  <a:pt x="6738" y="1220"/>
                  <a:pt x="6725" y="1216"/>
                  <a:pt x="6710" y="1211"/>
                </a:cubicBezTo>
                <a:cubicBezTo>
                  <a:pt x="6674" y="1196"/>
                  <a:pt x="6626" y="1162"/>
                  <a:pt x="6609" y="1127"/>
                </a:cubicBezTo>
                <a:cubicBezTo>
                  <a:pt x="6520" y="1209"/>
                  <a:pt x="6520" y="1209"/>
                  <a:pt x="6520" y="1209"/>
                </a:cubicBezTo>
                <a:cubicBezTo>
                  <a:pt x="6527" y="1218"/>
                  <a:pt x="6533" y="1227"/>
                  <a:pt x="6539" y="1233"/>
                </a:cubicBezTo>
                <a:cubicBezTo>
                  <a:pt x="6552" y="1250"/>
                  <a:pt x="6565" y="1263"/>
                  <a:pt x="6577" y="1274"/>
                </a:cubicBezTo>
                <a:cubicBezTo>
                  <a:pt x="6592" y="1287"/>
                  <a:pt x="6609" y="1300"/>
                  <a:pt x="6630" y="1311"/>
                </a:cubicBezTo>
                <a:cubicBezTo>
                  <a:pt x="6651" y="1320"/>
                  <a:pt x="6674" y="1328"/>
                  <a:pt x="6700" y="1335"/>
                </a:cubicBezTo>
                <a:cubicBezTo>
                  <a:pt x="6725" y="1341"/>
                  <a:pt x="6755" y="1343"/>
                  <a:pt x="6789" y="1343"/>
                </a:cubicBezTo>
                <a:cubicBezTo>
                  <a:pt x="6810" y="1343"/>
                  <a:pt x="6831" y="1343"/>
                  <a:pt x="6856" y="1339"/>
                </a:cubicBezTo>
                <a:cubicBezTo>
                  <a:pt x="6879" y="1335"/>
                  <a:pt x="6901" y="1326"/>
                  <a:pt x="6924" y="1317"/>
                </a:cubicBezTo>
                <a:cubicBezTo>
                  <a:pt x="6945" y="1307"/>
                  <a:pt x="6966" y="1296"/>
                  <a:pt x="6985" y="1278"/>
                </a:cubicBezTo>
                <a:cubicBezTo>
                  <a:pt x="7000" y="1263"/>
                  <a:pt x="7015" y="1248"/>
                  <a:pt x="7027" y="1227"/>
                </a:cubicBezTo>
                <a:cubicBezTo>
                  <a:pt x="7040" y="1207"/>
                  <a:pt x="7051" y="1185"/>
                  <a:pt x="7057" y="1162"/>
                </a:cubicBezTo>
                <a:cubicBezTo>
                  <a:pt x="7063" y="1138"/>
                  <a:pt x="7067" y="1114"/>
                  <a:pt x="7067" y="1088"/>
                </a:cubicBezTo>
                <a:cubicBezTo>
                  <a:pt x="7067" y="1062"/>
                  <a:pt x="7065" y="1041"/>
                  <a:pt x="7059" y="1019"/>
                </a:cubicBezTo>
                <a:cubicBezTo>
                  <a:pt x="7053" y="997"/>
                  <a:pt x="7044" y="978"/>
                  <a:pt x="7034" y="961"/>
                </a:cubicBezTo>
                <a:close/>
                <a:moveTo>
                  <a:pt x="7650" y="851"/>
                </a:moveTo>
                <a:cubicBezTo>
                  <a:pt x="7637" y="827"/>
                  <a:pt x="7620" y="803"/>
                  <a:pt x="7601" y="784"/>
                </a:cubicBezTo>
                <a:cubicBezTo>
                  <a:pt x="7588" y="771"/>
                  <a:pt x="7574" y="758"/>
                  <a:pt x="7556" y="747"/>
                </a:cubicBezTo>
                <a:cubicBezTo>
                  <a:pt x="7537" y="736"/>
                  <a:pt x="7518" y="728"/>
                  <a:pt x="7495" y="719"/>
                </a:cubicBezTo>
                <a:cubicBezTo>
                  <a:pt x="7471" y="712"/>
                  <a:pt x="7446" y="710"/>
                  <a:pt x="7418" y="710"/>
                </a:cubicBezTo>
                <a:cubicBezTo>
                  <a:pt x="7388" y="710"/>
                  <a:pt x="7363" y="712"/>
                  <a:pt x="7340" y="719"/>
                </a:cubicBezTo>
                <a:cubicBezTo>
                  <a:pt x="7316" y="728"/>
                  <a:pt x="7297" y="736"/>
                  <a:pt x="7278" y="747"/>
                </a:cubicBezTo>
                <a:cubicBezTo>
                  <a:pt x="7261" y="758"/>
                  <a:pt x="7246" y="771"/>
                  <a:pt x="7233" y="784"/>
                </a:cubicBezTo>
                <a:cubicBezTo>
                  <a:pt x="7214" y="803"/>
                  <a:pt x="7197" y="827"/>
                  <a:pt x="7184" y="851"/>
                </a:cubicBezTo>
                <a:cubicBezTo>
                  <a:pt x="7171" y="877"/>
                  <a:pt x="7161" y="905"/>
                  <a:pt x="7154" y="936"/>
                </a:cubicBezTo>
                <a:cubicBezTo>
                  <a:pt x="7148" y="966"/>
                  <a:pt x="7144" y="996"/>
                  <a:pt x="7144" y="1027"/>
                </a:cubicBezTo>
                <a:cubicBezTo>
                  <a:pt x="7144" y="1059"/>
                  <a:pt x="7148" y="1090"/>
                  <a:pt x="7154" y="1118"/>
                </a:cubicBezTo>
                <a:cubicBezTo>
                  <a:pt x="7161" y="1148"/>
                  <a:pt x="7171" y="1176"/>
                  <a:pt x="7184" y="1202"/>
                </a:cubicBezTo>
                <a:cubicBezTo>
                  <a:pt x="7197" y="1228"/>
                  <a:pt x="7214" y="1250"/>
                  <a:pt x="7233" y="1270"/>
                </a:cubicBezTo>
                <a:cubicBezTo>
                  <a:pt x="7246" y="1283"/>
                  <a:pt x="7261" y="1296"/>
                  <a:pt x="7278" y="1306"/>
                </a:cubicBezTo>
                <a:cubicBezTo>
                  <a:pt x="7297" y="1317"/>
                  <a:pt x="7316" y="1326"/>
                  <a:pt x="7340" y="1335"/>
                </a:cubicBezTo>
                <a:cubicBezTo>
                  <a:pt x="7363" y="1341"/>
                  <a:pt x="7388" y="1343"/>
                  <a:pt x="7418" y="1343"/>
                </a:cubicBezTo>
                <a:cubicBezTo>
                  <a:pt x="7446" y="1343"/>
                  <a:pt x="7471" y="1341"/>
                  <a:pt x="7495" y="1335"/>
                </a:cubicBezTo>
                <a:cubicBezTo>
                  <a:pt x="7518" y="1326"/>
                  <a:pt x="7537" y="1317"/>
                  <a:pt x="7556" y="1306"/>
                </a:cubicBezTo>
                <a:cubicBezTo>
                  <a:pt x="7574" y="1296"/>
                  <a:pt x="7588" y="1283"/>
                  <a:pt x="7601" y="1270"/>
                </a:cubicBezTo>
                <a:cubicBezTo>
                  <a:pt x="7620" y="1250"/>
                  <a:pt x="7637" y="1228"/>
                  <a:pt x="7650" y="1202"/>
                </a:cubicBezTo>
                <a:cubicBezTo>
                  <a:pt x="7663" y="1176"/>
                  <a:pt x="7674" y="1148"/>
                  <a:pt x="7680" y="1118"/>
                </a:cubicBezTo>
                <a:cubicBezTo>
                  <a:pt x="7686" y="1090"/>
                  <a:pt x="7691" y="1059"/>
                  <a:pt x="7691" y="1027"/>
                </a:cubicBezTo>
                <a:cubicBezTo>
                  <a:pt x="7691" y="996"/>
                  <a:pt x="7686" y="966"/>
                  <a:pt x="7680" y="936"/>
                </a:cubicBezTo>
                <a:cubicBezTo>
                  <a:pt x="7674" y="905"/>
                  <a:pt x="7663" y="877"/>
                  <a:pt x="7650" y="851"/>
                </a:cubicBezTo>
                <a:close/>
                <a:moveTo>
                  <a:pt x="7544" y="1100"/>
                </a:moveTo>
                <a:cubicBezTo>
                  <a:pt x="7539" y="1120"/>
                  <a:pt x="7535" y="1137"/>
                  <a:pt x="7531" y="1153"/>
                </a:cubicBezTo>
                <a:cubicBezTo>
                  <a:pt x="7527" y="1166"/>
                  <a:pt x="7522" y="1176"/>
                  <a:pt x="7516" y="1183"/>
                </a:cubicBezTo>
                <a:cubicBezTo>
                  <a:pt x="7512" y="1192"/>
                  <a:pt x="7510" y="1196"/>
                  <a:pt x="7508" y="1200"/>
                </a:cubicBezTo>
                <a:cubicBezTo>
                  <a:pt x="7503" y="1205"/>
                  <a:pt x="7497" y="1211"/>
                  <a:pt x="7488" y="1218"/>
                </a:cubicBezTo>
                <a:cubicBezTo>
                  <a:pt x="7482" y="1224"/>
                  <a:pt x="7471" y="1231"/>
                  <a:pt x="7459" y="1235"/>
                </a:cubicBezTo>
                <a:cubicBezTo>
                  <a:pt x="7448" y="1241"/>
                  <a:pt x="7433" y="1244"/>
                  <a:pt x="7418" y="1244"/>
                </a:cubicBezTo>
                <a:cubicBezTo>
                  <a:pt x="7401" y="1244"/>
                  <a:pt x="7386" y="1241"/>
                  <a:pt x="7376" y="1235"/>
                </a:cubicBezTo>
                <a:cubicBezTo>
                  <a:pt x="7363" y="1231"/>
                  <a:pt x="7352" y="1224"/>
                  <a:pt x="7346" y="1218"/>
                </a:cubicBezTo>
                <a:cubicBezTo>
                  <a:pt x="7337" y="1211"/>
                  <a:pt x="7331" y="1205"/>
                  <a:pt x="7327" y="1200"/>
                </a:cubicBezTo>
                <a:cubicBezTo>
                  <a:pt x="7325" y="1196"/>
                  <a:pt x="7322" y="1192"/>
                  <a:pt x="7318" y="1183"/>
                </a:cubicBezTo>
                <a:cubicBezTo>
                  <a:pt x="7312" y="1176"/>
                  <a:pt x="7308" y="1166"/>
                  <a:pt x="7303" y="1153"/>
                </a:cubicBezTo>
                <a:cubicBezTo>
                  <a:pt x="7299" y="1137"/>
                  <a:pt x="7295" y="1120"/>
                  <a:pt x="7291" y="1100"/>
                </a:cubicBezTo>
                <a:cubicBezTo>
                  <a:pt x="7286" y="1079"/>
                  <a:pt x="7286" y="1055"/>
                  <a:pt x="7284" y="1027"/>
                </a:cubicBezTo>
                <a:cubicBezTo>
                  <a:pt x="7286" y="999"/>
                  <a:pt x="7286" y="975"/>
                  <a:pt x="7291" y="953"/>
                </a:cubicBezTo>
                <a:cubicBezTo>
                  <a:pt x="7295" y="934"/>
                  <a:pt x="7299" y="916"/>
                  <a:pt x="7303" y="901"/>
                </a:cubicBezTo>
                <a:cubicBezTo>
                  <a:pt x="7308" y="888"/>
                  <a:pt x="7312" y="877"/>
                  <a:pt x="7318" y="871"/>
                </a:cubicBezTo>
                <a:cubicBezTo>
                  <a:pt x="7322" y="862"/>
                  <a:pt x="7325" y="858"/>
                  <a:pt x="7327" y="853"/>
                </a:cubicBezTo>
                <a:cubicBezTo>
                  <a:pt x="7331" y="849"/>
                  <a:pt x="7337" y="842"/>
                  <a:pt x="7346" y="836"/>
                </a:cubicBezTo>
                <a:cubicBezTo>
                  <a:pt x="7352" y="829"/>
                  <a:pt x="7363" y="823"/>
                  <a:pt x="7376" y="819"/>
                </a:cubicBezTo>
                <a:cubicBezTo>
                  <a:pt x="7386" y="812"/>
                  <a:pt x="7401" y="810"/>
                  <a:pt x="7418" y="810"/>
                </a:cubicBezTo>
                <a:cubicBezTo>
                  <a:pt x="7433" y="810"/>
                  <a:pt x="7448" y="812"/>
                  <a:pt x="7459" y="819"/>
                </a:cubicBezTo>
                <a:cubicBezTo>
                  <a:pt x="7471" y="823"/>
                  <a:pt x="7482" y="829"/>
                  <a:pt x="7488" y="836"/>
                </a:cubicBezTo>
                <a:cubicBezTo>
                  <a:pt x="7497" y="842"/>
                  <a:pt x="7503" y="849"/>
                  <a:pt x="7508" y="853"/>
                </a:cubicBezTo>
                <a:cubicBezTo>
                  <a:pt x="7510" y="858"/>
                  <a:pt x="7512" y="862"/>
                  <a:pt x="7516" y="871"/>
                </a:cubicBezTo>
                <a:cubicBezTo>
                  <a:pt x="7522" y="877"/>
                  <a:pt x="7527" y="888"/>
                  <a:pt x="7531" y="901"/>
                </a:cubicBezTo>
                <a:cubicBezTo>
                  <a:pt x="7535" y="916"/>
                  <a:pt x="7539" y="934"/>
                  <a:pt x="7544" y="953"/>
                </a:cubicBezTo>
                <a:cubicBezTo>
                  <a:pt x="7548" y="975"/>
                  <a:pt x="7548" y="999"/>
                  <a:pt x="7550" y="1027"/>
                </a:cubicBezTo>
                <a:cubicBezTo>
                  <a:pt x="7548" y="1055"/>
                  <a:pt x="7548" y="1079"/>
                  <a:pt x="7544" y="1100"/>
                </a:cubicBezTo>
                <a:close/>
                <a:moveTo>
                  <a:pt x="7772" y="1338"/>
                </a:moveTo>
                <a:cubicBezTo>
                  <a:pt x="7910" y="1338"/>
                  <a:pt x="7910" y="1338"/>
                  <a:pt x="7910" y="1338"/>
                </a:cubicBezTo>
                <a:cubicBezTo>
                  <a:pt x="7910" y="470"/>
                  <a:pt x="7910" y="470"/>
                  <a:pt x="7910" y="470"/>
                </a:cubicBezTo>
                <a:cubicBezTo>
                  <a:pt x="7772" y="567"/>
                  <a:pt x="7772" y="567"/>
                  <a:pt x="7772" y="567"/>
                </a:cubicBezTo>
                <a:lnTo>
                  <a:pt x="7772" y="1338"/>
                </a:lnTo>
                <a:close/>
                <a:moveTo>
                  <a:pt x="8780" y="750"/>
                </a:moveTo>
                <a:cubicBezTo>
                  <a:pt x="8761" y="767"/>
                  <a:pt x="8750" y="791"/>
                  <a:pt x="8742" y="808"/>
                </a:cubicBezTo>
                <a:cubicBezTo>
                  <a:pt x="8736" y="827"/>
                  <a:pt x="8729" y="845"/>
                  <a:pt x="8727" y="858"/>
                </a:cubicBezTo>
                <a:cubicBezTo>
                  <a:pt x="8725" y="858"/>
                  <a:pt x="8725" y="858"/>
                  <a:pt x="8725" y="858"/>
                </a:cubicBezTo>
                <a:cubicBezTo>
                  <a:pt x="8725" y="719"/>
                  <a:pt x="8725" y="719"/>
                  <a:pt x="8725" y="719"/>
                </a:cubicBezTo>
                <a:cubicBezTo>
                  <a:pt x="8599" y="719"/>
                  <a:pt x="8599" y="719"/>
                  <a:pt x="8599" y="719"/>
                </a:cubicBezTo>
                <a:cubicBezTo>
                  <a:pt x="8599" y="1333"/>
                  <a:pt x="8599" y="1333"/>
                  <a:pt x="8599" y="1333"/>
                </a:cubicBezTo>
                <a:cubicBezTo>
                  <a:pt x="8740" y="1333"/>
                  <a:pt x="8740" y="1333"/>
                  <a:pt x="8740" y="1333"/>
                </a:cubicBezTo>
                <a:cubicBezTo>
                  <a:pt x="8740" y="1039"/>
                  <a:pt x="8740" y="1039"/>
                  <a:pt x="8740" y="1039"/>
                </a:cubicBezTo>
                <a:cubicBezTo>
                  <a:pt x="8738" y="977"/>
                  <a:pt x="8738" y="851"/>
                  <a:pt x="8827" y="845"/>
                </a:cubicBezTo>
                <a:cubicBezTo>
                  <a:pt x="8857" y="843"/>
                  <a:pt x="8908" y="851"/>
                  <a:pt x="8940" y="866"/>
                </a:cubicBezTo>
                <a:cubicBezTo>
                  <a:pt x="8972" y="743"/>
                  <a:pt x="8972" y="743"/>
                  <a:pt x="8972" y="743"/>
                </a:cubicBezTo>
                <a:cubicBezTo>
                  <a:pt x="8904" y="715"/>
                  <a:pt x="8846" y="685"/>
                  <a:pt x="8780" y="750"/>
                </a:cubicBezTo>
                <a:close/>
                <a:moveTo>
                  <a:pt x="4366" y="1245"/>
                </a:moveTo>
                <a:cubicBezTo>
                  <a:pt x="4366" y="1230"/>
                  <a:pt x="4363" y="1215"/>
                  <a:pt x="4363" y="1200"/>
                </a:cubicBezTo>
                <a:cubicBezTo>
                  <a:pt x="4363" y="942"/>
                  <a:pt x="4363" y="942"/>
                  <a:pt x="4363" y="942"/>
                </a:cubicBezTo>
                <a:cubicBezTo>
                  <a:pt x="4363" y="927"/>
                  <a:pt x="4363" y="910"/>
                  <a:pt x="4363" y="893"/>
                </a:cubicBezTo>
                <a:cubicBezTo>
                  <a:pt x="4361" y="875"/>
                  <a:pt x="4359" y="858"/>
                  <a:pt x="4355" y="841"/>
                </a:cubicBezTo>
                <a:cubicBezTo>
                  <a:pt x="4351" y="824"/>
                  <a:pt x="4344" y="809"/>
                  <a:pt x="4334" y="794"/>
                </a:cubicBezTo>
                <a:cubicBezTo>
                  <a:pt x="4325" y="779"/>
                  <a:pt x="4315" y="766"/>
                  <a:pt x="4300" y="753"/>
                </a:cubicBezTo>
                <a:cubicBezTo>
                  <a:pt x="4281" y="738"/>
                  <a:pt x="4258" y="727"/>
                  <a:pt x="4231" y="719"/>
                </a:cubicBezTo>
                <a:cubicBezTo>
                  <a:pt x="4203" y="712"/>
                  <a:pt x="4174" y="710"/>
                  <a:pt x="4140" y="710"/>
                </a:cubicBezTo>
                <a:cubicBezTo>
                  <a:pt x="4112" y="710"/>
                  <a:pt x="4089" y="712"/>
                  <a:pt x="4070" y="715"/>
                </a:cubicBezTo>
                <a:cubicBezTo>
                  <a:pt x="4049" y="719"/>
                  <a:pt x="4032" y="723"/>
                  <a:pt x="4019" y="727"/>
                </a:cubicBezTo>
                <a:cubicBezTo>
                  <a:pt x="4007" y="732"/>
                  <a:pt x="3996" y="736"/>
                  <a:pt x="3988" y="742"/>
                </a:cubicBezTo>
                <a:cubicBezTo>
                  <a:pt x="3977" y="747"/>
                  <a:pt x="3967" y="755"/>
                  <a:pt x="3956" y="766"/>
                </a:cubicBezTo>
                <a:cubicBezTo>
                  <a:pt x="3994" y="860"/>
                  <a:pt x="3994" y="860"/>
                  <a:pt x="3994" y="860"/>
                </a:cubicBezTo>
                <a:cubicBezTo>
                  <a:pt x="4019" y="839"/>
                  <a:pt x="4053" y="818"/>
                  <a:pt x="4085" y="811"/>
                </a:cubicBezTo>
                <a:cubicBezTo>
                  <a:pt x="4098" y="807"/>
                  <a:pt x="4114" y="805"/>
                  <a:pt x="4133" y="805"/>
                </a:cubicBezTo>
                <a:cubicBezTo>
                  <a:pt x="4142" y="805"/>
                  <a:pt x="4152" y="807"/>
                  <a:pt x="4165" y="807"/>
                </a:cubicBezTo>
                <a:cubicBezTo>
                  <a:pt x="4176" y="809"/>
                  <a:pt x="4186" y="813"/>
                  <a:pt x="4197" y="818"/>
                </a:cubicBezTo>
                <a:cubicBezTo>
                  <a:pt x="4207" y="822"/>
                  <a:pt x="4216" y="830"/>
                  <a:pt x="4224" y="841"/>
                </a:cubicBezTo>
                <a:cubicBezTo>
                  <a:pt x="4228" y="848"/>
                  <a:pt x="4233" y="856"/>
                  <a:pt x="4235" y="865"/>
                </a:cubicBezTo>
                <a:cubicBezTo>
                  <a:pt x="4237" y="873"/>
                  <a:pt x="4239" y="882"/>
                  <a:pt x="4239" y="890"/>
                </a:cubicBezTo>
                <a:cubicBezTo>
                  <a:pt x="4241" y="899"/>
                  <a:pt x="4241" y="906"/>
                  <a:pt x="4243" y="912"/>
                </a:cubicBezTo>
                <a:cubicBezTo>
                  <a:pt x="4243" y="918"/>
                  <a:pt x="4243" y="925"/>
                  <a:pt x="4243" y="927"/>
                </a:cubicBezTo>
                <a:cubicBezTo>
                  <a:pt x="4243" y="948"/>
                  <a:pt x="4243" y="948"/>
                  <a:pt x="4243" y="948"/>
                </a:cubicBezTo>
                <a:cubicBezTo>
                  <a:pt x="4182" y="948"/>
                  <a:pt x="4182" y="948"/>
                  <a:pt x="4182" y="948"/>
                </a:cubicBezTo>
                <a:cubicBezTo>
                  <a:pt x="4169" y="948"/>
                  <a:pt x="4155" y="951"/>
                  <a:pt x="4138" y="951"/>
                </a:cubicBezTo>
                <a:cubicBezTo>
                  <a:pt x="4119" y="953"/>
                  <a:pt x="4102" y="955"/>
                  <a:pt x="4081" y="957"/>
                </a:cubicBezTo>
                <a:cubicBezTo>
                  <a:pt x="4062" y="961"/>
                  <a:pt x="4041" y="966"/>
                  <a:pt x="4022" y="972"/>
                </a:cubicBezTo>
                <a:cubicBezTo>
                  <a:pt x="4003" y="976"/>
                  <a:pt x="3986" y="985"/>
                  <a:pt x="3969" y="994"/>
                </a:cubicBezTo>
                <a:cubicBezTo>
                  <a:pt x="3946" y="1009"/>
                  <a:pt x="3927" y="1024"/>
                  <a:pt x="3912" y="1043"/>
                </a:cubicBezTo>
                <a:cubicBezTo>
                  <a:pt x="3899" y="1060"/>
                  <a:pt x="3889" y="1079"/>
                  <a:pt x="3884" y="1101"/>
                </a:cubicBezTo>
                <a:cubicBezTo>
                  <a:pt x="3878" y="1120"/>
                  <a:pt x="3876" y="1139"/>
                  <a:pt x="3876" y="1159"/>
                </a:cubicBezTo>
                <a:cubicBezTo>
                  <a:pt x="3876" y="1180"/>
                  <a:pt x="3880" y="1202"/>
                  <a:pt x="3887" y="1223"/>
                </a:cubicBezTo>
                <a:cubicBezTo>
                  <a:pt x="3893" y="1245"/>
                  <a:pt x="3903" y="1264"/>
                  <a:pt x="3918" y="1281"/>
                </a:cubicBezTo>
                <a:cubicBezTo>
                  <a:pt x="3933" y="1300"/>
                  <a:pt x="3952" y="1313"/>
                  <a:pt x="3975" y="1326"/>
                </a:cubicBezTo>
                <a:cubicBezTo>
                  <a:pt x="4000" y="1337"/>
                  <a:pt x="4030" y="1341"/>
                  <a:pt x="4064" y="1341"/>
                </a:cubicBezTo>
                <a:cubicBezTo>
                  <a:pt x="4076" y="1343"/>
                  <a:pt x="4089" y="1341"/>
                  <a:pt x="4104" y="1339"/>
                </a:cubicBezTo>
                <a:cubicBezTo>
                  <a:pt x="4119" y="1337"/>
                  <a:pt x="4136" y="1330"/>
                  <a:pt x="4152" y="1324"/>
                </a:cubicBezTo>
                <a:cubicBezTo>
                  <a:pt x="4169" y="1315"/>
                  <a:pt x="4184" y="1305"/>
                  <a:pt x="4201" y="1290"/>
                </a:cubicBezTo>
                <a:cubicBezTo>
                  <a:pt x="4216" y="1273"/>
                  <a:pt x="4231" y="1253"/>
                  <a:pt x="4243" y="1227"/>
                </a:cubicBezTo>
                <a:cubicBezTo>
                  <a:pt x="4243" y="1249"/>
                  <a:pt x="4245" y="1268"/>
                  <a:pt x="4247" y="1285"/>
                </a:cubicBezTo>
                <a:cubicBezTo>
                  <a:pt x="4249" y="1303"/>
                  <a:pt x="4252" y="1318"/>
                  <a:pt x="4254" y="1330"/>
                </a:cubicBezTo>
                <a:cubicBezTo>
                  <a:pt x="4376" y="1330"/>
                  <a:pt x="4376" y="1330"/>
                  <a:pt x="4376" y="1330"/>
                </a:cubicBezTo>
                <a:cubicBezTo>
                  <a:pt x="4374" y="1318"/>
                  <a:pt x="4372" y="1305"/>
                  <a:pt x="4370" y="1290"/>
                </a:cubicBezTo>
                <a:cubicBezTo>
                  <a:pt x="4368" y="1275"/>
                  <a:pt x="4368" y="1260"/>
                  <a:pt x="4366" y="1245"/>
                </a:cubicBezTo>
                <a:close/>
                <a:moveTo>
                  <a:pt x="4243" y="1066"/>
                </a:moveTo>
                <a:cubicBezTo>
                  <a:pt x="4243" y="1079"/>
                  <a:pt x="4241" y="1092"/>
                  <a:pt x="4239" y="1107"/>
                </a:cubicBezTo>
                <a:cubicBezTo>
                  <a:pt x="4237" y="1122"/>
                  <a:pt x="4233" y="1135"/>
                  <a:pt x="4226" y="1150"/>
                </a:cubicBezTo>
                <a:cubicBezTo>
                  <a:pt x="4222" y="1163"/>
                  <a:pt x="4216" y="1176"/>
                  <a:pt x="4207" y="1187"/>
                </a:cubicBezTo>
                <a:cubicBezTo>
                  <a:pt x="4201" y="1197"/>
                  <a:pt x="4190" y="1208"/>
                  <a:pt x="4180" y="1215"/>
                </a:cubicBezTo>
                <a:cubicBezTo>
                  <a:pt x="4169" y="1223"/>
                  <a:pt x="4157" y="1230"/>
                  <a:pt x="4144" y="1234"/>
                </a:cubicBezTo>
                <a:cubicBezTo>
                  <a:pt x="4131" y="1240"/>
                  <a:pt x="4117" y="1242"/>
                  <a:pt x="4104" y="1242"/>
                </a:cubicBezTo>
                <a:cubicBezTo>
                  <a:pt x="4095" y="1242"/>
                  <a:pt x="4087" y="1240"/>
                  <a:pt x="4076" y="1238"/>
                </a:cubicBezTo>
                <a:cubicBezTo>
                  <a:pt x="4068" y="1236"/>
                  <a:pt x="4060" y="1234"/>
                  <a:pt x="4051" y="1230"/>
                </a:cubicBezTo>
                <a:cubicBezTo>
                  <a:pt x="4043" y="1225"/>
                  <a:pt x="4036" y="1221"/>
                  <a:pt x="4030" y="1212"/>
                </a:cubicBezTo>
                <a:cubicBezTo>
                  <a:pt x="4028" y="1210"/>
                  <a:pt x="4024" y="1206"/>
                  <a:pt x="4022" y="1202"/>
                </a:cubicBezTo>
                <a:cubicBezTo>
                  <a:pt x="4017" y="1197"/>
                  <a:pt x="4015" y="1191"/>
                  <a:pt x="4011" y="1182"/>
                </a:cubicBezTo>
                <a:cubicBezTo>
                  <a:pt x="4009" y="1176"/>
                  <a:pt x="4009" y="1167"/>
                  <a:pt x="4009" y="1157"/>
                </a:cubicBezTo>
                <a:cubicBezTo>
                  <a:pt x="4007" y="1148"/>
                  <a:pt x="4009" y="1135"/>
                  <a:pt x="4013" y="1122"/>
                </a:cubicBezTo>
                <a:cubicBezTo>
                  <a:pt x="4015" y="1109"/>
                  <a:pt x="4024" y="1097"/>
                  <a:pt x="4034" y="1084"/>
                </a:cubicBezTo>
                <a:cubicBezTo>
                  <a:pt x="4043" y="1071"/>
                  <a:pt x="4060" y="1060"/>
                  <a:pt x="4079" y="1051"/>
                </a:cubicBezTo>
                <a:cubicBezTo>
                  <a:pt x="4091" y="1047"/>
                  <a:pt x="4102" y="1045"/>
                  <a:pt x="4117" y="1043"/>
                </a:cubicBezTo>
                <a:cubicBezTo>
                  <a:pt x="4129" y="1041"/>
                  <a:pt x="4142" y="1039"/>
                  <a:pt x="4155" y="1036"/>
                </a:cubicBezTo>
                <a:cubicBezTo>
                  <a:pt x="4167" y="1036"/>
                  <a:pt x="4178" y="1036"/>
                  <a:pt x="4186" y="1036"/>
                </a:cubicBezTo>
                <a:cubicBezTo>
                  <a:pt x="4243" y="1034"/>
                  <a:pt x="4243" y="1034"/>
                  <a:pt x="4243" y="1034"/>
                </a:cubicBezTo>
                <a:lnTo>
                  <a:pt x="4243" y="1066"/>
                </a:lnTo>
                <a:close/>
                <a:moveTo>
                  <a:pt x="3208" y="1245"/>
                </a:moveTo>
                <a:cubicBezTo>
                  <a:pt x="3206" y="1230"/>
                  <a:pt x="3206" y="1215"/>
                  <a:pt x="3206" y="1200"/>
                </a:cubicBezTo>
                <a:cubicBezTo>
                  <a:pt x="3206" y="942"/>
                  <a:pt x="3206" y="942"/>
                  <a:pt x="3206" y="942"/>
                </a:cubicBezTo>
                <a:cubicBezTo>
                  <a:pt x="3206" y="927"/>
                  <a:pt x="3206" y="910"/>
                  <a:pt x="3204" y="893"/>
                </a:cubicBezTo>
                <a:cubicBezTo>
                  <a:pt x="3202" y="875"/>
                  <a:pt x="3200" y="858"/>
                  <a:pt x="3196" y="841"/>
                </a:cubicBezTo>
                <a:cubicBezTo>
                  <a:pt x="3191" y="824"/>
                  <a:pt x="3185" y="809"/>
                  <a:pt x="3177" y="794"/>
                </a:cubicBezTo>
                <a:cubicBezTo>
                  <a:pt x="3168" y="779"/>
                  <a:pt x="3155" y="766"/>
                  <a:pt x="3141" y="753"/>
                </a:cubicBezTo>
                <a:cubicBezTo>
                  <a:pt x="3122" y="738"/>
                  <a:pt x="3098" y="727"/>
                  <a:pt x="3071" y="719"/>
                </a:cubicBezTo>
                <a:cubicBezTo>
                  <a:pt x="3045" y="712"/>
                  <a:pt x="3013" y="710"/>
                  <a:pt x="2982" y="710"/>
                </a:cubicBezTo>
                <a:cubicBezTo>
                  <a:pt x="2954" y="710"/>
                  <a:pt x="2929" y="712"/>
                  <a:pt x="2910" y="715"/>
                </a:cubicBezTo>
                <a:cubicBezTo>
                  <a:pt x="2891" y="719"/>
                  <a:pt x="2874" y="723"/>
                  <a:pt x="2861" y="727"/>
                </a:cubicBezTo>
                <a:cubicBezTo>
                  <a:pt x="2846" y="732"/>
                  <a:pt x="2835" y="736"/>
                  <a:pt x="2827" y="742"/>
                </a:cubicBezTo>
                <a:cubicBezTo>
                  <a:pt x="2818" y="747"/>
                  <a:pt x="2808" y="755"/>
                  <a:pt x="2795" y="766"/>
                </a:cubicBezTo>
                <a:cubicBezTo>
                  <a:pt x="2835" y="860"/>
                  <a:pt x="2835" y="860"/>
                  <a:pt x="2835" y="860"/>
                </a:cubicBezTo>
                <a:cubicBezTo>
                  <a:pt x="2859" y="839"/>
                  <a:pt x="2893" y="818"/>
                  <a:pt x="2924" y="811"/>
                </a:cubicBezTo>
                <a:cubicBezTo>
                  <a:pt x="2937" y="807"/>
                  <a:pt x="2954" y="805"/>
                  <a:pt x="2973" y="805"/>
                </a:cubicBezTo>
                <a:cubicBezTo>
                  <a:pt x="2984" y="805"/>
                  <a:pt x="2994" y="807"/>
                  <a:pt x="3005" y="807"/>
                </a:cubicBezTo>
                <a:cubicBezTo>
                  <a:pt x="3018" y="809"/>
                  <a:pt x="3028" y="813"/>
                  <a:pt x="3039" y="818"/>
                </a:cubicBezTo>
                <a:cubicBezTo>
                  <a:pt x="3049" y="822"/>
                  <a:pt x="3058" y="830"/>
                  <a:pt x="3064" y="841"/>
                </a:cubicBezTo>
                <a:cubicBezTo>
                  <a:pt x="3069" y="848"/>
                  <a:pt x="3073" y="856"/>
                  <a:pt x="3075" y="865"/>
                </a:cubicBezTo>
                <a:cubicBezTo>
                  <a:pt x="3079" y="873"/>
                  <a:pt x="3079" y="882"/>
                  <a:pt x="3081" y="890"/>
                </a:cubicBezTo>
                <a:cubicBezTo>
                  <a:pt x="3083" y="899"/>
                  <a:pt x="3083" y="906"/>
                  <a:pt x="3083" y="912"/>
                </a:cubicBezTo>
                <a:cubicBezTo>
                  <a:pt x="3083" y="918"/>
                  <a:pt x="3083" y="925"/>
                  <a:pt x="3083" y="927"/>
                </a:cubicBezTo>
                <a:cubicBezTo>
                  <a:pt x="3083" y="948"/>
                  <a:pt x="3083" y="948"/>
                  <a:pt x="3083" y="948"/>
                </a:cubicBezTo>
                <a:cubicBezTo>
                  <a:pt x="3024" y="948"/>
                  <a:pt x="3024" y="948"/>
                  <a:pt x="3024" y="948"/>
                </a:cubicBezTo>
                <a:cubicBezTo>
                  <a:pt x="3011" y="948"/>
                  <a:pt x="2997" y="951"/>
                  <a:pt x="2977" y="951"/>
                </a:cubicBezTo>
                <a:cubicBezTo>
                  <a:pt x="2960" y="953"/>
                  <a:pt x="2941" y="955"/>
                  <a:pt x="2922" y="957"/>
                </a:cubicBezTo>
                <a:cubicBezTo>
                  <a:pt x="2901" y="961"/>
                  <a:pt x="2882" y="966"/>
                  <a:pt x="2863" y="972"/>
                </a:cubicBezTo>
                <a:cubicBezTo>
                  <a:pt x="2844" y="976"/>
                  <a:pt x="2825" y="985"/>
                  <a:pt x="2810" y="994"/>
                </a:cubicBezTo>
                <a:cubicBezTo>
                  <a:pt x="2785" y="1009"/>
                  <a:pt x="2766" y="1024"/>
                  <a:pt x="2753" y="1043"/>
                </a:cubicBezTo>
                <a:cubicBezTo>
                  <a:pt x="2738" y="1060"/>
                  <a:pt x="2729" y="1079"/>
                  <a:pt x="2723" y="1101"/>
                </a:cubicBezTo>
                <a:cubicBezTo>
                  <a:pt x="2719" y="1120"/>
                  <a:pt x="2717" y="1139"/>
                  <a:pt x="2717" y="1159"/>
                </a:cubicBezTo>
                <a:cubicBezTo>
                  <a:pt x="2717" y="1180"/>
                  <a:pt x="2719" y="1202"/>
                  <a:pt x="2725" y="1223"/>
                </a:cubicBezTo>
                <a:cubicBezTo>
                  <a:pt x="2732" y="1245"/>
                  <a:pt x="2742" y="1264"/>
                  <a:pt x="2757" y="1281"/>
                </a:cubicBezTo>
                <a:cubicBezTo>
                  <a:pt x="2772" y="1300"/>
                  <a:pt x="2791" y="1313"/>
                  <a:pt x="2816" y="1326"/>
                </a:cubicBezTo>
                <a:cubicBezTo>
                  <a:pt x="2840" y="1337"/>
                  <a:pt x="2869" y="1341"/>
                  <a:pt x="2905" y="1341"/>
                </a:cubicBezTo>
                <a:cubicBezTo>
                  <a:pt x="2916" y="1343"/>
                  <a:pt x="2931" y="1341"/>
                  <a:pt x="2946" y="1339"/>
                </a:cubicBezTo>
                <a:cubicBezTo>
                  <a:pt x="2960" y="1337"/>
                  <a:pt x="2975" y="1330"/>
                  <a:pt x="2992" y="1324"/>
                </a:cubicBezTo>
                <a:cubicBezTo>
                  <a:pt x="3009" y="1315"/>
                  <a:pt x="3026" y="1305"/>
                  <a:pt x="3041" y="1290"/>
                </a:cubicBezTo>
                <a:cubicBezTo>
                  <a:pt x="3058" y="1273"/>
                  <a:pt x="3073" y="1253"/>
                  <a:pt x="3083" y="1227"/>
                </a:cubicBezTo>
                <a:cubicBezTo>
                  <a:pt x="3086" y="1249"/>
                  <a:pt x="3088" y="1268"/>
                  <a:pt x="3090" y="1285"/>
                </a:cubicBezTo>
                <a:cubicBezTo>
                  <a:pt x="3092" y="1303"/>
                  <a:pt x="3094" y="1318"/>
                  <a:pt x="3096" y="1330"/>
                </a:cubicBezTo>
                <a:cubicBezTo>
                  <a:pt x="3217" y="1330"/>
                  <a:pt x="3217" y="1330"/>
                  <a:pt x="3217" y="1330"/>
                </a:cubicBezTo>
                <a:cubicBezTo>
                  <a:pt x="3217" y="1318"/>
                  <a:pt x="3215" y="1305"/>
                  <a:pt x="3213" y="1290"/>
                </a:cubicBezTo>
                <a:cubicBezTo>
                  <a:pt x="3211" y="1275"/>
                  <a:pt x="3208" y="1260"/>
                  <a:pt x="3208" y="1245"/>
                </a:cubicBezTo>
                <a:close/>
                <a:moveTo>
                  <a:pt x="3083" y="1066"/>
                </a:moveTo>
                <a:cubicBezTo>
                  <a:pt x="3083" y="1079"/>
                  <a:pt x="3083" y="1092"/>
                  <a:pt x="3079" y="1107"/>
                </a:cubicBezTo>
                <a:cubicBezTo>
                  <a:pt x="3077" y="1122"/>
                  <a:pt x="3073" y="1135"/>
                  <a:pt x="3069" y="1150"/>
                </a:cubicBezTo>
                <a:cubicBezTo>
                  <a:pt x="3062" y="1163"/>
                  <a:pt x="3056" y="1176"/>
                  <a:pt x="3049" y="1187"/>
                </a:cubicBezTo>
                <a:cubicBezTo>
                  <a:pt x="3041" y="1197"/>
                  <a:pt x="3033" y="1208"/>
                  <a:pt x="3022" y="1215"/>
                </a:cubicBezTo>
                <a:cubicBezTo>
                  <a:pt x="3009" y="1223"/>
                  <a:pt x="2999" y="1230"/>
                  <a:pt x="2984" y="1234"/>
                </a:cubicBezTo>
                <a:cubicBezTo>
                  <a:pt x="2971" y="1240"/>
                  <a:pt x="2958" y="1242"/>
                  <a:pt x="2944" y="1242"/>
                </a:cubicBezTo>
                <a:cubicBezTo>
                  <a:pt x="2935" y="1242"/>
                  <a:pt x="2927" y="1240"/>
                  <a:pt x="2918" y="1238"/>
                </a:cubicBezTo>
                <a:cubicBezTo>
                  <a:pt x="2910" y="1236"/>
                  <a:pt x="2901" y="1234"/>
                  <a:pt x="2893" y="1230"/>
                </a:cubicBezTo>
                <a:cubicBezTo>
                  <a:pt x="2884" y="1225"/>
                  <a:pt x="2878" y="1221"/>
                  <a:pt x="2871" y="1212"/>
                </a:cubicBezTo>
                <a:cubicBezTo>
                  <a:pt x="2867" y="1210"/>
                  <a:pt x="2865" y="1206"/>
                  <a:pt x="2861" y="1202"/>
                </a:cubicBezTo>
                <a:cubicBezTo>
                  <a:pt x="2859" y="1197"/>
                  <a:pt x="2855" y="1191"/>
                  <a:pt x="2852" y="1182"/>
                </a:cubicBezTo>
                <a:cubicBezTo>
                  <a:pt x="2850" y="1176"/>
                  <a:pt x="2848" y="1167"/>
                  <a:pt x="2848" y="1157"/>
                </a:cubicBezTo>
                <a:cubicBezTo>
                  <a:pt x="2848" y="1148"/>
                  <a:pt x="2850" y="1135"/>
                  <a:pt x="2852" y="1122"/>
                </a:cubicBezTo>
                <a:cubicBezTo>
                  <a:pt x="2857" y="1109"/>
                  <a:pt x="2863" y="1097"/>
                  <a:pt x="2874" y="1084"/>
                </a:cubicBezTo>
                <a:cubicBezTo>
                  <a:pt x="2884" y="1071"/>
                  <a:pt x="2899" y="1060"/>
                  <a:pt x="2920" y="1051"/>
                </a:cubicBezTo>
                <a:cubicBezTo>
                  <a:pt x="2931" y="1047"/>
                  <a:pt x="2944" y="1045"/>
                  <a:pt x="2956" y="1043"/>
                </a:cubicBezTo>
                <a:cubicBezTo>
                  <a:pt x="2971" y="1041"/>
                  <a:pt x="2984" y="1039"/>
                  <a:pt x="2997" y="1036"/>
                </a:cubicBezTo>
                <a:cubicBezTo>
                  <a:pt x="3009" y="1036"/>
                  <a:pt x="3020" y="1036"/>
                  <a:pt x="3028" y="1036"/>
                </a:cubicBezTo>
                <a:cubicBezTo>
                  <a:pt x="3083" y="1034"/>
                  <a:pt x="3083" y="1034"/>
                  <a:pt x="3083" y="1034"/>
                </a:cubicBezTo>
                <a:lnTo>
                  <a:pt x="3083" y="1066"/>
                </a:lnTo>
                <a:close/>
                <a:moveTo>
                  <a:pt x="8484" y="1245"/>
                </a:moveTo>
                <a:cubicBezTo>
                  <a:pt x="8482" y="1230"/>
                  <a:pt x="8482" y="1215"/>
                  <a:pt x="8482" y="1200"/>
                </a:cubicBezTo>
                <a:cubicBezTo>
                  <a:pt x="8482" y="942"/>
                  <a:pt x="8482" y="942"/>
                  <a:pt x="8482" y="942"/>
                </a:cubicBezTo>
                <a:cubicBezTo>
                  <a:pt x="8482" y="927"/>
                  <a:pt x="8482" y="910"/>
                  <a:pt x="8479" y="893"/>
                </a:cubicBezTo>
                <a:cubicBezTo>
                  <a:pt x="8477" y="875"/>
                  <a:pt x="8475" y="858"/>
                  <a:pt x="8471" y="841"/>
                </a:cubicBezTo>
                <a:cubicBezTo>
                  <a:pt x="8467" y="824"/>
                  <a:pt x="8460" y="809"/>
                  <a:pt x="8452" y="794"/>
                </a:cubicBezTo>
                <a:cubicBezTo>
                  <a:pt x="8444" y="779"/>
                  <a:pt x="8431" y="766"/>
                  <a:pt x="8416" y="753"/>
                </a:cubicBezTo>
                <a:cubicBezTo>
                  <a:pt x="8397" y="738"/>
                  <a:pt x="8374" y="727"/>
                  <a:pt x="8346" y="719"/>
                </a:cubicBezTo>
                <a:cubicBezTo>
                  <a:pt x="8319" y="712"/>
                  <a:pt x="8289" y="710"/>
                  <a:pt x="8258" y="710"/>
                </a:cubicBezTo>
                <a:cubicBezTo>
                  <a:pt x="8230" y="710"/>
                  <a:pt x="8205" y="712"/>
                  <a:pt x="8186" y="715"/>
                </a:cubicBezTo>
                <a:cubicBezTo>
                  <a:pt x="8167" y="719"/>
                  <a:pt x="8150" y="723"/>
                  <a:pt x="8135" y="727"/>
                </a:cubicBezTo>
                <a:cubicBezTo>
                  <a:pt x="8122" y="732"/>
                  <a:pt x="8112" y="736"/>
                  <a:pt x="8103" y="742"/>
                </a:cubicBezTo>
                <a:cubicBezTo>
                  <a:pt x="8093" y="747"/>
                  <a:pt x="8082" y="755"/>
                  <a:pt x="8072" y="766"/>
                </a:cubicBezTo>
                <a:cubicBezTo>
                  <a:pt x="8112" y="860"/>
                  <a:pt x="8112" y="860"/>
                  <a:pt x="8112" y="860"/>
                </a:cubicBezTo>
                <a:cubicBezTo>
                  <a:pt x="8135" y="839"/>
                  <a:pt x="8169" y="818"/>
                  <a:pt x="8201" y="811"/>
                </a:cubicBezTo>
                <a:cubicBezTo>
                  <a:pt x="8213" y="807"/>
                  <a:pt x="8230" y="805"/>
                  <a:pt x="8249" y="805"/>
                </a:cubicBezTo>
                <a:cubicBezTo>
                  <a:pt x="8260" y="805"/>
                  <a:pt x="8270" y="807"/>
                  <a:pt x="8281" y="807"/>
                </a:cubicBezTo>
                <a:cubicBezTo>
                  <a:pt x="8291" y="809"/>
                  <a:pt x="8304" y="813"/>
                  <a:pt x="8315" y="818"/>
                </a:cubicBezTo>
                <a:cubicBezTo>
                  <a:pt x="8325" y="822"/>
                  <a:pt x="8334" y="830"/>
                  <a:pt x="8340" y="841"/>
                </a:cubicBezTo>
                <a:cubicBezTo>
                  <a:pt x="8344" y="848"/>
                  <a:pt x="8348" y="856"/>
                  <a:pt x="8351" y="865"/>
                </a:cubicBezTo>
                <a:cubicBezTo>
                  <a:pt x="8353" y="873"/>
                  <a:pt x="8355" y="882"/>
                  <a:pt x="8357" y="890"/>
                </a:cubicBezTo>
                <a:cubicBezTo>
                  <a:pt x="8357" y="899"/>
                  <a:pt x="8359" y="906"/>
                  <a:pt x="8359" y="912"/>
                </a:cubicBezTo>
                <a:cubicBezTo>
                  <a:pt x="8359" y="918"/>
                  <a:pt x="8359" y="925"/>
                  <a:pt x="8359" y="927"/>
                </a:cubicBezTo>
                <a:cubicBezTo>
                  <a:pt x="8359" y="948"/>
                  <a:pt x="8359" y="948"/>
                  <a:pt x="8359" y="948"/>
                </a:cubicBezTo>
                <a:cubicBezTo>
                  <a:pt x="8300" y="948"/>
                  <a:pt x="8300" y="948"/>
                  <a:pt x="8300" y="948"/>
                </a:cubicBezTo>
                <a:cubicBezTo>
                  <a:pt x="8287" y="948"/>
                  <a:pt x="8272" y="951"/>
                  <a:pt x="8253" y="951"/>
                </a:cubicBezTo>
                <a:cubicBezTo>
                  <a:pt x="8237" y="953"/>
                  <a:pt x="8218" y="955"/>
                  <a:pt x="8198" y="957"/>
                </a:cubicBezTo>
                <a:cubicBezTo>
                  <a:pt x="8177" y="961"/>
                  <a:pt x="8158" y="966"/>
                  <a:pt x="8139" y="972"/>
                </a:cubicBezTo>
                <a:cubicBezTo>
                  <a:pt x="8120" y="976"/>
                  <a:pt x="8101" y="985"/>
                  <a:pt x="8087" y="994"/>
                </a:cubicBezTo>
                <a:cubicBezTo>
                  <a:pt x="8061" y="1009"/>
                  <a:pt x="8042" y="1024"/>
                  <a:pt x="8030" y="1043"/>
                </a:cubicBezTo>
                <a:cubicBezTo>
                  <a:pt x="8015" y="1060"/>
                  <a:pt x="8006" y="1079"/>
                  <a:pt x="8000" y="1101"/>
                </a:cubicBezTo>
                <a:cubicBezTo>
                  <a:pt x="7996" y="1120"/>
                  <a:pt x="7991" y="1139"/>
                  <a:pt x="7991" y="1159"/>
                </a:cubicBezTo>
                <a:cubicBezTo>
                  <a:pt x="7991" y="1180"/>
                  <a:pt x="7996" y="1202"/>
                  <a:pt x="8002" y="1223"/>
                </a:cubicBezTo>
                <a:cubicBezTo>
                  <a:pt x="8008" y="1245"/>
                  <a:pt x="8019" y="1264"/>
                  <a:pt x="8034" y="1281"/>
                </a:cubicBezTo>
                <a:cubicBezTo>
                  <a:pt x="8049" y="1300"/>
                  <a:pt x="8068" y="1313"/>
                  <a:pt x="8093" y="1326"/>
                </a:cubicBezTo>
                <a:cubicBezTo>
                  <a:pt x="8116" y="1337"/>
                  <a:pt x="8146" y="1341"/>
                  <a:pt x="8182" y="1341"/>
                </a:cubicBezTo>
                <a:cubicBezTo>
                  <a:pt x="8192" y="1343"/>
                  <a:pt x="8205" y="1341"/>
                  <a:pt x="8222" y="1339"/>
                </a:cubicBezTo>
                <a:cubicBezTo>
                  <a:pt x="8237" y="1337"/>
                  <a:pt x="8251" y="1330"/>
                  <a:pt x="8268" y="1324"/>
                </a:cubicBezTo>
                <a:cubicBezTo>
                  <a:pt x="8285" y="1315"/>
                  <a:pt x="8302" y="1305"/>
                  <a:pt x="8317" y="1290"/>
                </a:cubicBezTo>
                <a:cubicBezTo>
                  <a:pt x="8334" y="1273"/>
                  <a:pt x="8346" y="1253"/>
                  <a:pt x="8359" y="1227"/>
                </a:cubicBezTo>
                <a:cubicBezTo>
                  <a:pt x="8361" y="1249"/>
                  <a:pt x="8363" y="1268"/>
                  <a:pt x="8365" y="1285"/>
                </a:cubicBezTo>
                <a:cubicBezTo>
                  <a:pt x="8367" y="1303"/>
                  <a:pt x="8370" y="1318"/>
                  <a:pt x="8372" y="1330"/>
                </a:cubicBezTo>
                <a:cubicBezTo>
                  <a:pt x="8492" y="1330"/>
                  <a:pt x="8492" y="1330"/>
                  <a:pt x="8492" y="1330"/>
                </a:cubicBezTo>
                <a:cubicBezTo>
                  <a:pt x="8490" y="1318"/>
                  <a:pt x="8490" y="1305"/>
                  <a:pt x="8488" y="1290"/>
                </a:cubicBezTo>
                <a:cubicBezTo>
                  <a:pt x="8486" y="1275"/>
                  <a:pt x="8484" y="1260"/>
                  <a:pt x="8484" y="1245"/>
                </a:cubicBezTo>
                <a:close/>
                <a:moveTo>
                  <a:pt x="8359" y="1066"/>
                </a:moveTo>
                <a:cubicBezTo>
                  <a:pt x="8359" y="1079"/>
                  <a:pt x="8359" y="1092"/>
                  <a:pt x="8355" y="1107"/>
                </a:cubicBezTo>
                <a:cubicBezTo>
                  <a:pt x="8353" y="1122"/>
                  <a:pt x="8348" y="1135"/>
                  <a:pt x="8344" y="1150"/>
                </a:cubicBezTo>
                <a:cubicBezTo>
                  <a:pt x="8338" y="1163"/>
                  <a:pt x="8332" y="1176"/>
                  <a:pt x="8325" y="1187"/>
                </a:cubicBezTo>
                <a:cubicBezTo>
                  <a:pt x="8317" y="1197"/>
                  <a:pt x="8308" y="1208"/>
                  <a:pt x="8296" y="1215"/>
                </a:cubicBezTo>
                <a:cubicBezTo>
                  <a:pt x="8285" y="1223"/>
                  <a:pt x="8272" y="1230"/>
                  <a:pt x="8260" y="1234"/>
                </a:cubicBezTo>
                <a:cubicBezTo>
                  <a:pt x="8247" y="1240"/>
                  <a:pt x="8234" y="1242"/>
                  <a:pt x="8220" y="1242"/>
                </a:cubicBezTo>
                <a:cubicBezTo>
                  <a:pt x="8211" y="1242"/>
                  <a:pt x="8203" y="1240"/>
                  <a:pt x="8194" y="1238"/>
                </a:cubicBezTo>
                <a:cubicBezTo>
                  <a:pt x="8186" y="1236"/>
                  <a:pt x="8177" y="1234"/>
                  <a:pt x="8169" y="1230"/>
                </a:cubicBezTo>
                <a:cubicBezTo>
                  <a:pt x="8160" y="1225"/>
                  <a:pt x="8154" y="1221"/>
                  <a:pt x="8146" y="1212"/>
                </a:cubicBezTo>
                <a:cubicBezTo>
                  <a:pt x="8144" y="1210"/>
                  <a:pt x="8141" y="1206"/>
                  <a:pt x="8137" y="1202"/>
                </a:cubicBezTo>
                <a:cubicBezTo>
                  <a:pt x="8133" y="1197"/>
                  <a:pt x="8131" y="1191"/>
                  <a:pt x="8129" y="1182"/>
                </a:cubicBezTo>
                <a:cubicBezTo>
                  <a:pt x="8127" y="1176"/>
                  <a:pt x="8125" y="1167"/>
                  <a:pt x="8125" y="1157"/>
                </a:cubicBezTo>
                <a:cubicBezTo>
                  <a:pt x="8125" y="1148"/>
                  <a:pt x="8127" y="1135"/>
                  <a:pt x="8129" y="1122"/>
                </a:cubicBezTo>
                <a:cubicBezTo>
                  <a:pt x="8133" y="1109"/>
                  <a:pt x="8139" y="1097"/>
                  <a:pt x="8150" y="1084"/>
                </a:cubicBezTo>
                <a:cubicBezTo>
                  <a:pt x="8160" y="1071"/>
                  <a:pt x="8175" y="1060"/>
                  <a:pt x="8196" y="1051"/>
                </a:cubicBezTo>
                <a:cubicBezTo>
                  <a:pt x="8207" y="1047"/>
                  <a:pt x="8220" y="1045"/>
                  <a:pt x="8232" y="1043"/>
                </a:cubicBezTo>
                <a:cubicBezTo>
                  <a:pt x="8247" y="1041"/>
                  <a:pt x="8260" y="1039"/>
                  <a:pt x="8272" y="1036"/>
                </a:cubicBezTo>
                <a:cubicBezTo>
                  <a:pt x="8285" y="1036"/>
                  <a:pt x="8296" y="1036"/>
                  <a:pt x="8304" y="1036"/>
                </a:cubicBezTo>
                <a:cubicBezTo>
                  <a:pt x="8359" y="1034"/>
                  <a:pt x="8359" y="1034"/>
                  <a:pt x="8359" y="1034"/>
                </a:cubicBezTo>
                <a:lnTo>
                  <a:pt x="8359" y="10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1013"/>
          </a:p>
        </p:txBody>
      </p:sp>
    </p:spTree>
    <p:extLst>
      <p:ext uri="{BB962C8B-B14F-4D97-AF65-F5344CB8AC3E}">
        <p14:creationId xmlns:p14="http://schemas.microsoft.com/office/powerpoint/2010/main" val="41846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dirty="0"/>
              <a:t>Click to edit Master title style</a:t>
            </a:r>
            <a:endParaRPr lang="en-US" noProof="0" dirty="0"/>
          </a:p>
        </p:txBody>
      </p:sp>
      <p:sp>
        <p:nvSpPr>
          <p:cNvPr id="3" name="Inhaltsplatzhalter 2"/>
          <p:cNvSpPr>
            <a:spLocks noGrp="1"/>
          </p:cNvSpPr>
          <p:nvPr>
            <p:ph idx="1"/>
          </p:nvPr>
        </p:nvSpPr>
        <p:spPr bwMode="gray"/>
        <p:txBody>
          <a:bodyPr/>
          <a:lstStyle>
            <a:lvl1pPr marL="271463" indent="-271463">
              <a:spcBef>
                <a:spcPts val="450"/>
              </a:spcBef>
              <a:buFont typeface="+mj-lt"/>
              <a:buAutoNum type="arabicParenBoth"/>
              <a:defRPr sz="1200" b="0">
                <a:solidFill>
                  <a:schemeClr val="tx1"/>
                </a:solidFill>
              </a:defRPr>
            </a:lvl1pPr>
            <a:lvl2pPr marL="406241" indent="-134779">
              <a:buFont typeface="Arial" panose="020B0604020202020204" pitchFamily="34" charset="0"/>
              <a:buChar char="•"/>
              <a:defRPr sz="1200"/>
            </a:lvl2pPr>
            <a:lvl3pPr marL="537210" indent="-130969">
              <a:buSzPct val="100000"/>
              <a:buFont typeface="Symbol" panose="05050102010706020507" pitchFamily="18" charset="2"/>
              <a:buChar char="-"/>
              <a:defRPr sz="1200"/>
            </a:lvl3pPr>
            <a:lvl4pPr marL="673894" indent="-137160">
              <a:buFont typeface="Symbol" panose="05050102010706020507" pitchFamily="18" charset="2"/>
              <a:buChar char="-"/>
              <a:defRPr sz="1200"/>
            </a:lvl4pPr>
            <a:lvl5pPr marL="806291" indent="-132398">
              <a:buFont typeface="Symbol" panose="05050102010706020507" pitchFamily="18" charset="2"/>
              <a:buChar char="-"/>
              <a:defRPr sz="1200"/>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Tree>
    <p:extLst>
      <p:ext uri="{BB962C8B-B14F-4D97-AF65-F5344CB8AC3E}">
        <p14:creationId xmlns:p14="http://schemas.microsoft.com/office/powerpoint/2010/main" val="2010768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Only Title">
    <p:spTree>
      <p:nvGrpSpPr>
        <p:cNvPr id="1" name=""/>
        <p:cNvGrpSpPr/>
        <p:nvPr/>
      </p:nvGrpSpPr>
      <p:grpSpPr>
        <a:xfrm>
          <a:off x="0" y="0"/>
          <a:ext cx="0" cy="0"/>
          <a:chOff x="0" y="0"/>
          <a:chExt cx="0" cy="0"/>
        </a:xfrm>
      </p:grpSpPr>
      <p:sp>
        <p:nvSpPr>
          <p:cNvPr id="2" name="Titel 1"/>
          <p:cNvSpPr>
            <a:spLocks noGrp="1"/>
          </p:cNvSpPr>
          <p:nvPr>
            <p:ph type="title"/>
          </p:nvPr>
        </p:nvSpPr>
        <p:spPr bwMode="gray">
          <a:xfrm>
            <a:off x="611560" y="2247770"/>
            <a:ext cx="7920880" cy="647960"/>
          </a:xfrm>
        </p:spPr>
        <p:txBody>
          <a:bodyPr/>
          <a:lstStyle>
            <a:lvl1pPr algn="ctr">
              <a:defRPr sz="4000"/>
            </a:lvl1pPr>
          </a:lstStyle>
          <a:p>
            <a:r>
              <a:rPr lang="en-US" altLang="zh-CN" noProof="0" dirty="0"/>
              <a:t>Click to edit Master title style</a:t>
            </a:r>
            <a:endParaRPr lang="en-US" noProof="0" dirty="0"/>
          </a:p>
        </p:txBody>
      </p:sp>
    </p:spTree>
    <p:extLst>
      <p:ext uri="{BB962C8B-B14F-4D97-AF65-F5344CB8AC3E}">
        <p14:creationId xmlns:p14="http://schemas.microsoft.com/office/powerpoint/2010/main" val="2974552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Textbox">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dirty="0"/>
              <a:t>Click to edit Master title style</a:t>
            </a:r>
            <a:endParaRPr lang="en-US" noProof="0" dirty="0"/>
          </a:p>
        </p:txBody>
      </p:sp>
      <p:sp>
        <p:nvSpPr>
          <p:cNvPr id="3" name="Inhaltsplatzhalter 2"/>
          <p:cNvSpPr>
            <a:spLocks noGrp="1"/>
          </p:cNvSpPr>
          <p:nvPr>
            <p:ph idx="1"/>
          </p:nvPr>
        </p:nvSpPr>
        <p:spPr bwMode="gray"/>
        <p:txBody>
          <a:bodyPr/>
          <a:lstStyle>
            <a:lvl2pPr marL="0" indent="0">
              <a:buNone/>
              <a:defRPr/>
            </a:lvl2pPr>
            <a:lvl3pPr marL="132398" indent="-132398">
              <a:buSzPct val="120000"/>
              <a:buFont typeface="Arial" panose="020B0604020202020204" pitchFamily="34" charset="0"/>
              <a:buChar char="•"/>
              <a:defRPr/>
            </a:lvl3pPr>
            <a:lvl4pPr marL="270510" indent="-138113">
              <a:defRPr/>
            </a:lvl4pPr>
            <a:lvl5pPr marL="402431" indent="-132398">
              <a:defRPr/>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Tree>
    <p:extLst>
      <p:ext uri="{BB962C8B-B14F-4D97-AF65-F5344CB8AC3E}">
        <p14:creationId xmlns:p14="http://schemas.microsoft.com/office/powerpoint/2010/main" val="219575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two Textboxe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dirty="0"/>
              <a:t>Click to edit Master title style</a:t>
            </a:r>
            <a:endParaRPr lang="en-US" noProof="0" dirty="0"/>
          </a:p>
        </p:txBody>
      </p:sp>
      <p:sp>
        <p:nvSpPr>
          <p:cNvPr id="3" name="Inhaltsplatzhalter 2"/>
          <p:cNvSpPr>
            <a:spLocks noGrp="1"/>
          </p:cNvSpPr>
          <p:nvPr>
            <p:ph sz="half" idx="1"/>
          </p:nvPr>
        </p:nvSpPr>
        <p:spPr bwMode="gray">
          <a:xfrm>
            <a:off x="539751" y="1059657"/>
            <a:ext cx="3852230" cy="3618310"/>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4" name="Inhaltsplatzhalter 3"/>
          <p:cNvSpPr>
            <a:spLocks noGrp="1"/>
          </p:cNvSpPr>
          <p:nvPr>
            <p:ph sz="half" idx="2"/>
          </p:nvPr>
        </p:nvSpPr>
        <p:spPr bwMode="gray">
          <a:xfrm>
            <a:off x="4752021" y="1059657"/>
            <a:ext cx="3852428" cy="3618310"/>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Tree>
    <p:extLst>
      <p:ext uri="{BB962C8B-B14F-4D97-AF65-F5344CB8AC3E}">
        <p14:creationId xmlns:p14="http://schemas.microsoft.com/office/powerpoint/2010/main" val="126091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two columns">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dirty="0"/>
              <a:t>Click to edit Master title style</a:t>
            </a:r>
            <a:endParaRPr lang="en-US" noProof="0" dirty="0"/>
          </a:p>
        </p:txBody>
      </p:sp>
      <p:sp>
        <p:nvSpPr>
          <p:cNvPr id="3" name="Inhaltsplatzhalter 2"/>
          <p:cNvSpPr>
            <a:spLocks noGrp="1"/>
          </p:cNvSpPr>
          <p:nvPr>
            <p:ph idx="1"/>
          </p:nvPr>
        </p:nvSpPr>
        <p:spPr bwMode="gray"/>
        <p:txBody>
          <a:bodyPr numCol="2" spcCol="360000"/>
          <a:lstStyle>
            <a:lvl2pPr marL="0" indent="0">
              <a:buNone/>
              <a:defRPr/>
            </a:lvl2pPr>
            <a:lvl3pPr marL="132398" indent="-132398">
              <a:buSzPct val="120000"/>
              <a:buFont typeface="Arial" panose="020B0604020202020204" pitchFamily="34" charset="0"/>
              <a:buChar char="•"/>
              <a:defRPr/>
            </a:lvl3pPr>
            <a:lvl4pPr marL="270510" indent="-138113">
              <a:defRPr/>
            </a:lvl4pPr>
            <a:lvl5pPr marL="402431" indent="-132398">
              <a:defRPr/>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Tree>
    <p:extLst>
      <p:ext uri="{BB962C8B-B14F-4D97-AF65-F5344CB8AC3E}">
        <p14:creationId xmlns:p14="http://schemas.microsoft.com/office/powerpoint/2010/main" val="1561757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Image 01 ">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dirty="0"/>
          </a:p>
        </p:txBody>
      </p:sp>
      <p:sp>
        <p:nvSpPr>
          <p:cNvPr id="3" name="Inhaltsplatzhalter 2"/>
          <p:cNvSpPr>
            <a:spLocks noGrp="1"/>
          </p:cNvSpPr>
          <p:nvPr>
            <p:ph idx="1"/>
          </p:nvPr>
        </p:nvSpPr>
        <p:spPr bwMode="gray">
          <a:xfrm>
            <a:off x="539751" y="1059657"/>
            <a:ext cx="8064500" cy="1269066"/>
          </a:xfrm>
        </p:spPr>
        <p:txBody>
          <a:bodyPr numCol="1" spcCol="360000"/>
          <a:lstStyle>
            <a:lvl2pPr marL="0" indent="0">
              <a:buNone/>
              <a:defRPr/>
            </a:lvl2pPr>
            <a:lvl3pPr marL="132398" indent="-132398">
              <a:buSzPct val="120000"/>
              <a:buFont typeface="Arial" panose="020B0604020202020204" pitchFamily="34" charset="0"/>
              <a:buChar char="•"/>
              <a:defRPr/>
            </a:lvl3pPr>
            <a:lvl4pPr marL="270510" indent="-138113">
              <a:defRPr/>
            </a:lvl4pPr>
            <a:lvl5pPr marL="402431" indent="-132398">
              <a:defRPr/>
            </a:lvl5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6" name="Bildplatzhalter 5"/>
          <p:cNvSpPr>
            <a:spLocks noGrp="1"/>
          </p:cNvSpPr>
          <p:nvPr>
            <p:ph type="pic" sz="quarter" idx="10"/>
          </p:nvPr>
        </p:nvSpPr>
        <p:spPr bwMode="gray">
          <a:xfrm>
            <a:off x="539751" y="2382441"/>
            <a:ext cx="8064500" cy="229552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Tree>
    <p:extLst>
      <p:ext uri="{BB962C8B-B14F-4D97-AF65-F5344CB8AC3E}">
        <p14:creationId xmlns:p14="http://schemas.microsoft.com/office/powerpoint/2010/main" val="157122859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Image 02">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dirty="0"/>
              <a:t>Click to edit Master title style</a:t>
            </a:r>
            <a:endParaRPr lang="en-US" noProof="0" dirty="0"/>
          </a:p>
        </p:txBody>
      </p:sp>
      <p:sp>
        <p:nvSpPr>
          <p:cNvPr id="3" name="Inhaltsplatzhalter 2"/>
          <p:cNvSpPr>
            <a:spLocks noGrp="1"/>
          </p:cNvSpPr>
          <p:nvPr>
            <p:ph sz="half" idx="1"/>
          </p:nvPr>
        </p:nvSpPr>
        <p:spPr bwMode="gray">
          <a:xfrm>
            <a:off x="539751" y="3570861"/>
            <a:ext cx="3887788" cy="1107105"/>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4" name="Inhaltsplatzhalter 3"/>
          <p:cNvSpPr>
            <a:spLocks noGrp="1"/>
          </p:cNvSpPr>
          <p:nvPr>
            <p:ph sz="half" idx="2"/>
          </p:nvPr>
        </p:nvSpPr>
        <p:spPr bwMode="gray">
          <a:xfrm>
            <a:off x="4716464" y="3570861"/>
            <a:ext cx="3887985" cy="1107105"/>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5" name="Bildplatzhalter 5"/>
          <p:cNvSpPr>
            <a:spLocks noGrp="1"/>
          </p:cNvSpPr>
          <p:nvPr>
            <p:ph type="pic" sz="quarter" idx="10"/>
          </p:nvPr>
        </p:nvSpPr>
        <p:spPr bwMode="gray">
          <a:xfrm>
            <a:off x="539751" y="1086585"/>
            <a:ext cx="8064500" cy="2295525"/>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Tree>
    <p:extLst>
      <p:ext uri="{BB962C8B-B14F-4D97-AF65-F5344CB8AC3E}">
        <p14:creationId xmlns:p14="http://schemas.microsoft.com/office/powerpoint/2010/main" val="111018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Image 03">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en-US" altLang="zh-CN" noProof="0"/>
              <a:t>Click to edit Master title style</a:t>
            </a:r>
            <a:endParaRPr lang="en-US" noProof="0" dirty="0"/>
          </a:p>
        </p:txBody>
      </p:sp>
      <p:sp>
        <p:nvSpPr>
          <p:cNvPr id="3" name="Inhaltsplatzhalter 2"/>
          <p:cNvSpPr>
            <a:spLocks noGrp="1"/>
          </p:cNvSpPr>
          <p:nvPr>
            <p:ph sz="half" idx="1"/>
          </p:nvPr>
        </p:nvSpPr>
        <p:spPr bwMode="gray">
          <a:xfrm>
            <a:off x="539751" y="1059657"/>
            <a:ext cx="3887788" cy="3618310"/>
          </a:xfrm>
        </p:spPr>
        <p:txBody>
          <a:bodyPr/>
          <a:lstStyle>
            <a:lvl1pPr>
              <a:defRPr sz="135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endParaRPr lang="en-US" noProof="0" dirty="0"/>
          </a:p>
        </p:txBody>
      </p:sp>
      <p:sp>
        <p:nvSpPr>
          <p:cNvPr id="5" name="Bildplatzhalter 5"/>
          <p:cNvSpPr>
            <a:spLocks noGrp="1"/>
          </p:cNvSpPr>
          <p:nvPr>
            <p:ph type="pic" sz="quarter" idx="10"/>
          </p:nvPr>
        </p:nvSpPr>
        <p:spPr bwMode="gray">
          <a:xfrm>
            <a:off x="4716463" y="1086585"/>
            <a:ext cx="3887985" cy="1917213"/>
          </a:xfrm>
          <a:solidFill>
            <a:schemeClr val="accent3"/>
          </a:solidFill>
        </p:spPr>
        <p:txBody>
          <a:bodyPr vert="horz" lIns="108000" tIns="72000" rIns="0" bIns="0" rtlCol="0">
            <a:noAutofit/>
          </a:bodyPr>
          <a:lstStyle>
            <a:lvl1pPr>
              <a:defRPr lang="de-DE" b="0">
                <a:solidFill>
                  <a:schemeClr val="bg1"/>
                </a:solidFill>
              </a:defRPr>
            </a:lvl1pPr>
          </a:lstStyle>
          <a:p>
            <a:pPr lvl="0"/>
            <a:r>
              <a:rPr lang="en-US" altLang="zh-CN" noProof="0"/>
              <a:t>Click icon to add picture</a:t>
            </a:r>
            <a:endParaRPr lang="en-US" noProof="0" dirty="0"/>
          </a:p>
        </p:txBody>
      </p:sp>
    </p:spTree>
    <p:extLst>
      <p:ext uri="{BB962C8B-B14F-4D97-AF65-F5344CB8AC3E}">
        <p14:creationId xmlns:p14="http://schemas.microsoft.com/office/powerpoint/2010/main" val="35706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539751" y="303611"/>
            <a:ext cx="5861049" cy="647960"/>
          </a:xfrm>
          <a:prstGeom prst="rect">
            <a:avLst/>
          </a:prstGeom>
        </p:spPr>
        <p:txBody>
          <a:bodyPr vert="horz" lIns="0" tIns="0" rIns="0" bIns="0" rtlCol="0" anchor="t" anchorCtr="0">
            <a:noAutofit/>
          </a:body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Textplatzhalter 2"/>
          <p:cNvSpPr>
            <a:spLocks noGrp="1"/>
          </p:cNvSpPr>
          <p:nvPr>
            <p:ph type="body" idx="1"/>
          </p:nvPr>
        </p:nvSpPr>
        <p:spPr bwMode="gray">
          <a:xfrm>
            <a:off x="539751" y="1059657"/>
            <a:ext cx="8064500" cy="3618309"/>
          </a:xfrm>
          <a:prstGeom prst="rect">
            <a:avLst/>
          </a:prstGeom>
        </p:spPr>
        <p:txBody>
          <a:bodyPr vert="horz" lIns="0" tIns="0" rIns="0" bIns="0" rtlCol="0">
            <a:noAutofit/>
          </a:bodyPr>
          <a:lstStyle/>
          <a:p>
            <a:pPr lvl="0"/>
            <a:r>
              <a:rPr lang="en-US" noProof="0" dirty="0" err="1"/>
              <a:t>Textmasterformat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7" name="Rechteck 6"/>
          <p:cNvSpPr/>
          <p:nvPr/>
        </p:nvSpPr>
        <p:spPr bwMode="gray">
          <a:xfrm>
            <a:off x="8748465" y="4921011"/>
            <a:ext cx="252028" cy="189021"/>
          </a:xfrm>
          <a:prstGeom prst="rect">
            <a:avLst/>
          </a:prstGeom>
        </p:spPr>
        <p:txBody>
          <a:bodyPr vert="horz" wrap="none" lIns="0" tIns="0" rIns="0" bIns="0" rtlCol="0" anchor="ctr"/>
          <a:lstStyle/>
          <a:p>
            <a:pPr lvl="0" algn="r"/>
            <a:fld id="{2B7A02E5-F12D-4CCE-9A27-21A0C1B727E0}" type="slidenum">
              <a:rPr lang="en-US" sz="675" noProof="0" smtClean="0">
                <a:solidFill>
                  <a:schemeClr val="tx1"/>
                </a:solidFill>
              </a:rPr>
              <a:t>‹nº›</a:t>
            </a:fld>
            <a:endParaRPr lang="en-US" sz="675" noProof="0" dirty="0">
              <a:solidFill>
                <a:schemeClr val="tx1"/>
              </a:solidFill>
            </a:endParaRPr>
          </a:p>
        </p:txBody>
      </p:sp>
      <p:sp>
        <p:nvSpPr>
          <p:cNvPr id="5" name="Rechteck 4"/>
          <p:cNvSpPr/>
          <p:nvPr/>
        </p:nvSpPr>
        <p:spPr>
          <a:xfrm>
            <a:off x="539751" y="4921011"/>
            <a:ext cx="1229824" cy="173124"/>
          </a:xfrm>
          <a:prstGeom prst="rect">
            <a:avLst/>
          </a:prstGeom>
        </p:spPr>
        <p:txBody>
          <a:bodyPr vert="horz" wrap="none" lIns="0" tIns="0" rIns="0" bIns="0" rtlCol="0" anchor="ctr"/>
          <a:lstStyle/>
          <a:p>
            <a:pPr lvl="0" algn="l"/>
            <a:r>
              <a:rPr lang="de-DE" sz="675" b="1" dirty="0"/>
              <a:t>Canadian Solar Inc.</a:t>
            </a:r>
          </a:p>
        </p:txBody>
      </p:sp>
      <p:pic>
        <p:nvPicPr>
          <p:cNvPr id="6" name="Grafik 8">
            <a:extLst>
              <a:ext uri="{FF2B5EF4-FFF2-40B4-BE49-F238E27FC236}">
                <a16:creationId xmlns:a16="http://schemas.microsoft.com/office/drawing/2014/main" id="{B9F08281-1397-47BA-B962-62C44A7BA5F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6514449" y="303611"/>
            <a:ext cx="2089800" cy="310513"/>
          </a:xfrm>
          <a:prstGeom prst="rect">
            <a:avLst/>
          </a:prstGeom>
        </p:spPr>
      </p:pic>
    </p:spTree>
    <p:extLst>
      <p:ext uri="{BB962C8B-B14F-4D97-AF65-F5344CB8AC3E}">
        <p14:creationId xmlns:p14="http://schemas.microsoft.com/office/powerpoint/2010/main" val="216806186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0"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xStyles>
    <p:titleStyle>
      <a:lvl1pPr algn="l" defTabSz="685800" rtl="0" eaLnBrk="1" latinLnBrk="0" hangingPunct="1">
        <a:spcBef>
          <a:spcPct val="0"/>
        </a:spcBef>
        <a:buNone/>
        <a:defRPr sz="1800" b="1" kern="1200">
          <a:solidFill>
            <a:schemeClr val="bg2"/>
          </a:solidFill>
          <a:latin typeface="+mj-lt"/>
          <a:ea typeface="+mj-ea"/>
          <a:cs typeface="+mj-cs"/>
        </a:defRPr>
      </a:lvl1pPr>
    </p:titleStyle>
    <p:body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3.png"/><Relationship Id="rId26" Type="http://schemas.openxmlformats.org/officeDocument/2006/relationships/image" Target="../media/image18.png"/><Relationship Id="rId3" Type="http://schemas.openxmlformats.org/officeDocument/2006/relationships/tags" Target="../tags/tag4.xml"/><Relationship Id="rId21" Type="http://schemas.openxmlformats.org/officeDocument/2006/relationships/slide" Target="slide13.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1.xml"/><Relationship Id="rId25" Type="http://schemas.openxmlformats.org/officeDocument/2006/relationships/slide" Target="slide15.xml"/><Relationship Id="rId2" Type="http://schemas.openxmlformats.org/officeDocument/2006/relationships/tags" Target="../tags/tag3.xml"/><Relationship Id="rId16" Type="http://schemas.openxmlformats.org/officeDocument/2006/relationships/slideLayout" Target="../slideLayouts/slideLayout2.xml"/><Relationship Id="rId20" Type="http://schemas.openxmlformats.org/officeDocument/2006/relationships/image" Target="../media/image15.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17.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slide" Target="slide14.xml"/><Relationship Id="rId10" Type="http://schemas.openxmlformats.org/officeDocument/2006/relationships/tags" Target="../tags/tag11.xml"/><Relationship Id="rId19" Type="http://schemas.openxmlformats.org/officeDocument/2006/relationships/image" Target="../media/image14.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image" Target="../media/image16.png"/><Relationship Id="rId27" Type="http://schemas.openxmlformats.org/officeDocument/2006/relationships/slide" Target="slide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slide" Target="slide20.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emf"/><Relationship Id="rId7" Type="http://schemas.openxmlformats.org/officeDocument/2006/relationships/image" Target="../media/image44.jpeg"/><Relationship Id="rId2" Type="http://schemas.openxmlformats.org/officeDocument/2006/relationships/image" Target="../media/image39.emf"/><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sv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emf"/><Relationship Id="rId4" Type="http://schemas.openxmlformats.org/officeDocument/2006/relationships/tags" Target="../tags/tag20.xml"/><Relationship Id="rId9"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mailto:sales.sam@csisolar.com" TargetMode="External"/><Relationship Id="rId2" Type="http://schemas.openxmlformats.org/officeDocument/2006/relationships/image" Target="../media/image64.jpeg"/><Relationship Id="rId1" Type="http://schemas.openxmlformats.org/officeDocument/2006/relationships/slideLayout" Target="../slideLayouts/slideLayout5.xml"/><Relationship Id="rId4" Type="http://schemas.openxmlformats.org/officeDocument/2006/relationships/hyperlink" Target="mailto:service.latam@csisolar.com"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2500" b="12500"/>
          <a:stretch>
            <a:fillRect/>
          </a:stretch>
        </p:blipFill>
        <p:spPr>
          <a:prstGeom prst="rect">
            <a:avLst/>
          </a:prstGeom>
        </p:spPr>
      </p:pic>
      <p:sp>
        <p:nvSpPr>
          <p:cNvPr id="4" name="Textplatzhalter 3"/>
          <p:cNvSpPr>
            <a:spLocks noGrp="1"/>
          </p:cNvSpPr>
          <p:nvPr>
            <p:ph type="body" sz="quarter" idx="12"/>
          </p:nvPr>
        </p:nvSpPr>
        <p:spPr/>
        <p:txBody>
          <a:bodyPr>
            <a:normAutofit/>
          </a:bodyPr>
          <a:lstStyle/>
          <a:p>
            <a:r>
              <a:rPr lang="en-US" dirty="0"/>
              <a:t>CSIQ NASDAQ Listed</a:t>
            </a:r>
          </a:p>
        </p:txBody>
      </p:sp>
      <p:sp>
        <p:nvSpPr>
          <p:cNvPr id="5" name="Titel 4"/>
          <p:cNvSpPr>
            <a:spLocks noGrp="1"/>
          </p:cNvSpPr>
          <p:nvPr>
            <p:ph type="ctrTitle"/>
          </p:nvPr>
        </p:nvSpPr>
        <p:spPr>
          <a:xfrm>
            <a:off x="536576" y="1491630"/>
            <a:ext cx="4401183" cy="2295255"/>
          </a:xfrm>
        </p:spPr>
        <p:txBody>
          <a:bodyPr vert="horz" lIns="270000" tIns="0" rIns="0" bIns="0" rtlCol="0" anchor="ctr" anchorCtr="0">
            <a:noAutofit/>
          </a:bodyPr>
          <a:lstStyle/>
          <a:p>
            <a:r>
              <a:rPr lang="es-ES" sz="2400" dirty="0">
                <a:cs typeface="Arial" panose="020B0604020202020204" pitchFamily="34" charset="0"/>
              </a:rPr>
              <a:t>Optimización de sistemas FV bifaciales con los nuevos módulos Canadian Solar</a:t>
            </a:r>
          </a:p>
        </p:txBody>
      </p:sp>
      <p:pic>
        <p:nvPicPr>
          <p:cNvPr id="9" name="Grafi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576" y="435303"/>
            <a:ext cx="2089800" cy="310513"/>
          </a:xfrm>
          <a:prstGeom prst="rect">
            <a:avLst/>
          </a:prstGeom>
        </p:spPr>
      </p:pic>
      <p:sp>
        <p:nvSpPr>
          <p:cNvPr id="10" name="Untertitel 2">
            <a:extLst>
              <a:ext uri="{FF2B5EF4-FFF2-40B4-BE49-F238E27FC236}">
                <a16:creationId xmlns:a16="http://schemas.microsoft.com/office/drawing/2014/main" id="{0F595DE6-AAE9-44E9-9470-6DAD0C75281A}"/>
              </a:ext>
            </a:extLst>
          </p:cNvPr>
          <p:cNvSpPr>
            <a:spLocks noGrp="1"/>
          </p:cNvSpPr>
          <p:nvPr>
            <p:ph type="subTitle" idx="1"/>
          </p:nvPr>
        </p:nvSpPr>
        <p:spPr>
          <a:xfrm>
            <a:off x="539751" y="3867894"/>
            <a:ext cx="4356286" cy="380256"/>
          </a:xfrm>
        </p:spPr>
        <p:txBody>
          <a:bodyPr>
            <a:normAutofit fontScale="85000" lnSpcReduction="20000"/>
          </a:bodyPr>
          <a:lstStyle/>
          <a:p>
            <a:r>
              <a:rPr lang="es-ES" dirty="0"/>
              <a:t>Nov. de 2020, Brasil</a:t>
            </a:r>
          </a:p>
          <a:p>
            <a:r>
              <a:rPr lang="es-ES" dirty="0"/>
              <a:t>Canadian LATAM Solar Inc. </a:t>
            </a:r>
          </a:p>
          <a:p>
            <a:r>
              <a:rPr lang="es-ES" dirty="0"/>
              <a:t>Equipo</a:t>
            </a:r>
          </a:p>
        </p:txBody>
      </p:sp>
    </p:spTree>
    <p:extLst>
      <p:ext uri="{BB962C8B-B14F-4D97-AF65-F5344CB8AC3E}">
        <p14:creationId xmlns:p14="http://schemas.microsoft.com/office/powerpoint/2010/main" val="175352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80BD7A45-BC3E-46C3-A0B7-7404DA682735}"/>
              </a:ext>
            </a:extLst>
          </p:cNvPr>
          <p:cNvSpPr>
            <a:spLocks noGrp="1"/>
          </p:cNvSpPr>
          <p:nvPr>
            <p:ph type="title"/>
          </p:nvPr>
        </p:nvSpPr>
        <p:spPr>
          <a:xfrm>
            <a:off x="539751" y="303611"/>
            <a:ext cx="5861049" cy="647960"/>
          </a:xfrm>
        </p:spPr>
        <p:txBody>
          <a:bodyPr/>
          <a:lstStyle/>
          <a:p>
            <a:r>
              <a:rPr lang="es-ES" dirty="0"/>
              <a:t>Módulos Bifaciales Vs. Módulos Monofaciales</a:t>
            </a:r>
          </a:p>
        </p:txBody>
      </p:sp>
      <p:graphicFrame>
        <p:nvGraphicFramePr>
          <p:cNvPr id="9" name="Tabela 5">
            <a:extLst>
              <a:ext uri="{FF2B5EF4-FFF2-40B4-BE49-F238E27FC236}">
                <a16:creationId xmlns:a16="http://schemas.microsoft.com/office/drawing/2014/main" id="{5D033E2D-52AF-44FD-99AC-651235C0895C}"/>
              </a:ext>
            </a:extLst>
          </p:cNvPr>
          <p:cNvGraphicFramePr>
            <a:graphicFrameLocks/>
          </p:cNvGraphicFramePr>
          <p:nvPr>
            <p:extLst>
              <p:ext uri="{D42A27DB-BD31-4B8C-83A1-F6EECF244321}">
                <p14:modId xmlns:p14="http://schemas.microsoft.com/office/powerpoint/2010/main" val="3341113750"/>
              </p:ext>
            </p:extLst>
          </p:nvPr>
        </p:nvGraphicFramePr>
        <p:xfrm>
          <a:off x="790700" y="1925636"/>
          <a:ext cx="7562600" cy="1292228"/>
        </p:xfrm>
        <a:graphic>
          <a:graphicData uri="http://schemas.openxmlformats.org/drawingml/2006/table">
            <a:tbl>
              <a:tblPr firstRow="1" bandRow="1">
                <a:tableStyleId>{93296810-A885-4BE3-A3E7-6D5BEEA58F35}</a:tableStyleId>
              </a:tblPr>
              <a:tblGrid>
                <a:gridCol w="952499">
                  <a:extLst>
                    <a:ext uri="{9D8B030D-6E8A-4147-A177-3AD203B41FA5}">
                      <a16:colId xmlns:a16="http://schemas.microsoft.com/office/drawing/2014/main" val="184559538"/>
                    </a:ext>
                  </a:extLst>
                </a:gridCol>
                <a:gridCol w="1143000">
                  <a:extLst>
                    <a:ext uri="{9D8B030D-6E8A-4147-A177-3AD203B41FA5}">
                      <a16:colId xmlns:a16="http://schemas.microsoft.com/office/drawing/2014/main" val="1773369514"/>
                    </a:ext>
                  </a:extLst>
                </a:gridCol>
                <a:gridCol w="1143000">
                  <a:extLst>
                    <a:ext uri="{9D8B030D-6E8A-4147-A177-3AD203B41FA5}">
                      <a16:colId xmlns:a16="http://schemas.microsoft.com/office/drawing/2014/main" val="3058948455"/>
                    </a:ext>
                  </a:extLst>
                </a:gridCol>
                <a:gridCol w="1097280">
                  <a:extLst>
                    <a:ext uri="{9D8B030D-6E8A-4147-A177-3AD203B41FA5}">
                      <a16:colId xmlns:a16="http://schemas.microsoft.com/office/drawing/2014/main" val="3647537171"/>
                    </a:ext>
                  </a:extLst>
                </a:gridCol>
                <a:gridCol w="1075607">
                  <a:extLst>
                    <a:ext uri="{9D8B030D-6E8A-4147-A177-3AD203B41FA5}">
                      <a16:colId xmlns:a16="http://schemas.microsoft.com/office/drawing/2014/main" val="3819339436"/>
                    </a:ext>
                  </a:extLst>
                </a:gridCol>
                <a:gridCol w="1075607">
                  <a:extLst>
                    <a:ext uri="{9D8B030D-6E8A-4147-A177-3AD203B41FA5}">
                      <a16:colId xmlns:a16="http://schemas.microsoft.com/office/drawing/2014/main" val="3534130849"/>
                    </a:ext>
                  </a:extLst>
                </a:gridCol>
                <a:gridCol w="1075607">
                  <a:extLst>
                    <a:ext uri="{9D8B030D-6E8A-4147-A177-3AD203B41FA5}">
                      <a16:colId xmlns:a16="http://schemas.microsoft.com/office/drawing/2014/main" val="3798319868"/>
                    </a:ext>
                  </a:extLst>
                </a:gridCol>
              </a:tblGrid>
              <a:tr h="438788">
                <a:tc>
                  <a:txBody>
                    <a:bodyPr/>
                    <a:lstStyle/>
                    <a:p>
                      <a:pPr algn="ctr"/>
                      <a:r>
                        <a:rPr lang="es-ES" sz="1100" noProof="0" dirty="0"/>
                        <a:t>Tecnología</a:t>
                      </a:r>
                    </a:p>
                  </a:txBody>
                  <a:tcPr anchor="ctr"/>
                </a:tc>
                <a:tc>
                  <a:txBody>
                    <a:bodyPr/>
                    <a:lstStyle/>
                    <a:p>
                      <a:pPr algn="ctr"/>
                      <a:r>
                        <a:rPr lang="es-ES" sz="1100" noProof="0" dirty="0"/>
                        <a:t>Garantía de Performance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100" noProof="0" dirty="0"/>
                        <a:t>Degradación máxima</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100" noProof="0" dirty="0"/>
                        <a:t>Instalación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100" noProof="0" dirty="0"/>
                        <a:t>Carga Mecánica</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100" noProof="0" dirty="0"/>
                        <a:t>Generación</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s-ES" sz="1100" noProof="0"/>
                        <a:t>LCOE</a:t>
                      </a:r>
                    </a:p>
                  </a:txBody>
                  <a:tcPr anchor="ctr"/>
                </a:tc>
                <a:extLst>
                  <a:ext uri="{0D108BD9-81ED-4DB2-BD59-A6C34878D82A}">
                    <a16:rowId xmlns:a16="http://schemas.microsoft.com/office/drawing/2014/main" val="2625997483"/>
                  </a:ext>
                </a:extLst>
              </a:tr>
              <a:tr h="327976">
                <a:tc>
                  <a:txBody>
                    <a:bodyPr/>
                    <a:lstStyle/>
                    <a:p>
                      <a:pPr algn="ctr"/>
                      <a:r>
                        <a:rPr lang="es-ES" sz="1100" noProof="0" dirty="0"/>
                        <a:t>Monofacial</a:t>
                      </a:r>
                    </a:p>
                  </a:txBody>
                  <a:tcPr anchor="ctr"/>
                </a:tc>
                <a:tc>
                  <a:txBody>
                    <a:bodyPr/>
                    <a:lstStyle/>
                    <a:p>
                      <a:pPr algn="ctr"/>
                      <a:r>
                        <a:rPr lang="es-ES" sz="1100" noProof="0" dirty="0"/>
                        <a:t>25 años</a:t>
                      </a:r>
                    </a:p>
                  </a:txBody>
                  <a:tcPr anchor="ctr"/>
                </a:tc>
                <a:tc>
                  <a:txBody>
                    <a:bodyPr/>
                    <a:lstStyle/>
                    <a:p>
                      <a:pPr algn="ctr"/>
                      <a:r>
                        <a:rPr lang="es-ES" sz="1100" noProof="0" dirty="0"/>
                        <a:t>2% / 0,55%</a:t>
                      </a:r>
                    </a:p>
                  </a:txBody>
                  <a:tcPr anchor="ctr"/>
                </a:tc>
                <a:tc>
                  <a:txBody>
                    <a:bodyPr/>
                    <a:lstStyle/>
                    <a:p>
                      <a:pPr algn="ctr"/>
                      <a:r>
                        <a:rPr lang="es-ES" sz="1100" noProof="0" dirty="0"/>
                        <a:t>Suelo o Cubierta</a:t>
                      </a:r>
                    </a:p>
                  </a:txBody>
                  <a:tcPr anchor="ctr"/>
                </a:tc>
                <a:tc>
                  <a:txBody>
                    <a:bodyPr/>
                    <a:lstStyle/>
                    <a:p>
                      <a:pPr algn="ctr"/>
                      <a:r>
                        <a:rPr lang="es-ES" sz="1100" noProof="0" dirty="0"/>
                        <a:t>+</a:t>
                      </a:r>
                    </a:p>
                  </a:txBody>
                  <a:tcPr anchor="ctr"/>
                </a:tc>
                <a:tc>
                  <a:txBody>
                    <a:bodyPr/>
                    <a:lstStyle/>
                    <a:p>
                      <a:pPr algn="ctr"/>
                      <a:r>
                        <a:rPr lang="es-ES" sz="1100" noProof="0"/>
                        <a:t>X </a:t>
                      </a:r>
                    </a:p>
                  </a:txBody>
                  <a:tcPr anchor="ctr"/>
                </a:tc>
                <a:tc>
                  <a:txBody>
                    <a:bodyPr/>
                    <a:lstStyle/>
                    <a:p>
                      <a:pPr algn="ctr"/>
                      <a:r>
                        <a:rPr lang="es-ES" sz="1100" noProof="0" dirty="0"/>
                        <a:t>Estándar</a:t>
                      </a:r>
                    </a:p>
                  </a:txBody>
                  <a:tcPr anchor="ctr"/>
                </a:tc>
                <a:extLst>
                  <a:ext uri="{0D108BD9-81ED-4DB2-BD59-A6C34878D82A}">
                    <a16:rowId xmlns:a16="http://schemas.microsoft.com/office/drawing/2014/main" val="1111103268"/>
                  </a:ext>
                </a:extLst>
              </a:tr>
              <a:tr h="327976">
                <a:tc>
                  <a:txBody>
                    <a:bodyPr/>
                    <a:lstStyle/>
                    <a:p>
                      <a:pPr algn="ctr"/>
                      <a:r>
                        <a:rPr lang="es-ES" sz="1100" b="1" i="0" noProof="0" dirty="0"/>
                        <a:t>Bifacial</a:t>
                      </a:r>
                    </a:p>
                  </a:txBody>
                  <a:tcPr anchor="ctr"/>
                </a:tc>
                <a:tc>
                  <a:txBody>
                    <a:bodyPr/>
                    <a:lstStyle/>
                    <a:p>
                      <a:pPr algn="ctr"/>
                      <a:r>
                        <a:rPr lang="es-ES" sz="1100" b="1" i="0" noProof="0" dirty="0"/>
                        <a:t>30 años</a:t>
                      </a:r>
                    </a:p>
                  </a:txBody>
                  <a:tcPr anchor="ctr"/>
                </a:tc>
                <a:tc>
                  <a:txBody>
                    <a:bodyPr/>
                    <a:lstStyle/>
                    <a:p>
                      <a:pPr algn="ctr"/>
                      <a:r>
                        <a:rPr lang="es-ES" sz="1100" b="0" i="0" noProof="0" dirty="0"/>
                        <a:t>2% / </a:t>
                      </a:r>
                      <a:r>
                        <a:rPr lang="es-ES" sz="1100" b="1" i="0" noProof="0" dirty="0"/>
                        <a:t>0,45%</a:t>
                      </a:r>
                    </a:p>
                  </a:txBody>
                  <a:tcPr anchor="ctr"/>
                </a:tc>
                <a:tc>
                  <a:txBody>
                    <a:bodyPr/>
                    <a:lstStyle/>
                    <a:p>
                      <a:pPr algn="ctr"/>
                      <a:r>
                        <a:rPr lang="es-ES" sz="1100" b="1" i="0" noProof="0" dirty="0"/>
                        <a:t>Suelo </a:t>
                      </a:r>
                    </a:p>
                    <a:p>
                      <a:pPr algn="ctr"/>
                      <a:r>
                        <a:rPr lang="es-ES" sz="1100" b="1" i="0" noProof="0" dirty="0"/>
                        <a:t>(Trackers)</a:t>
                      </a:r>
                    </a:p>
                  </a:txBody>
                  <a:tcPr anchor="ctr"/>
                </a:tc>
                <a:tc>
                  <a:txBody>
                    <a:bodyPr/>
                    <a:lstStyle/>
                    <a:p>
                      <a:pPr algn="ctr"/>
                      <a:r>
                        <a:rPr lang="es-ES" sz="1100" b="1" i="0" noProof="0" dirty="0"/>
                        <a:t>++</a:t>
                      </a:r>
                    </a:p>
                  </a:txBody>
                  <a:tcPr anchor="ctr"/>
                </a:tc>
                <a:tc>
                  <a:txBody>
                    <a:bodyPr/>
                    <a:lstStyle/>
                    <a:p>
                      <a:pPr algn="ctr"/>
                      <a:r>
                        <a:rPr lang="es-ES" sz="1100" b="1" i="0" noProof="0" dirty="0"/>
                        <a:t>Hasta 1,3X</a:t>
                      </a:r>
                    </a:p>
                  </a:txBody>
                  <a:tcPr anchor="ctr"/>
                </a:tc>
                <a:tc>
                  <a:txBody>
                    <a:bodyPr/>
                    <a:lstStyle/>
                    <a:p>
                      <a:pPr algn="ctr"/>
                      <a:r>
                        <a:rPr lang="es-ES" sz="1100" b="1" i="0" noProof="0" dirty="0"/>
                        <a:t>Menor</a:t>
                      </a:r>
                    </a:p>
                  </a:txBody>
                  <a:tcPr anchor="ctr"/>
                </a:tc>
                <a:extLst>
                  <a:ext uri="{0D108BD9-81ED-4DB2-BD59-A6C34878D82A}">
                    <a16:rowId xmlns:a16="http://schemas.microsoft.com/office/drawing/2014/main" val="2126788338"/>
                  </a:ext>
                </a:extLst>
              </a:tr>
            </a:tbl>
          </a:graphicData>
        </a:graphic>
      </p:graphicFrame>
    </p:spTree>
    <p:extLst>
      <p:ext uri="{BB962C8B-B14F-4D97-AF65-F5344CB8AC3E}">
        <p14:creationId xmlns:p14="http://schemas.microsoft.com/office/powerpoint/2010/main" val="221640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359533" y="303611"/>
            <a:ext cx="5965067" cy="647960"/>
          </a:xfrm>
        </p:spPr>
        <p:txBody>
          <a:bodyPr/>
          <a:lstStyle/>
          <a:p>
            <a:r>
              <a:rPr lang="es-ES" dirty="0"/>
              <a:t>Contenido</a:t>
            </a:r>
            <a:endParaRPr lang="pt-BR" dirty="0"/>
          </a:p>
        </p:txBody>
      </p:sp>
      <p:grpSp>
        <p:nvGrpSpPr>
          <p:cNvPr id="11" name="Agrupar 14">
            <a:extLst>
              <a:ext uri="{FF2B5EF4-FFF2-40B4-BE49-F238E27FC236}">
                <a16:creationId xmlns:a16="http://schemas.microsoft.com/office/drawing/2014/main" id="{7102EA07-9434-451D-9DD8-57B8CB948A36}"/>
              </a:ext>
            </a:extLst>
          </p:cNvPr>
          <p:cNvGrpSpPr/>
          <p:nvPr/>
        </p:nvGrpSpPr>
        <p:grpSpPr>
          <a:xfrm>
            <a:off x="1524000" y="1270339"/>
            <a:ext cx="4158314" cy="2602821"/>
            <a:chOff x="1547812" y="1522654"/>
            <a:chExt cx="4158314" cy="2602821"/>
          </a:xfrm>
        </p:grpSpPr>
        <p:sp>
          <p:nvSpPr>
            <p:cNvPr id="13" name="Richtungspfeil 20">
              <a:extLst>
                <a:ext uri="{FF2B5EF4-FFF2-40B4-BE49-F238E27FC236}">
                  <a16:creationId xmlns:a16="http://schemas.microsoft.com/office/drawing/2014/main" id="{B21FCF97-385B-4906-9F45-A030229629FC}"/>
                </a:ext>
              </a:extLst>
            </p:cNvPr>
            <p:cNvSpPr>
              <a:spLocks noChangeArrowheads="1"/>
            </p:cNvSpPr>
            <p:nvPr/>
          </p:nvSpPr>
          <p:spPr bwMode="gray">
            <a:xfrm>
              <a:off x="1547812" y="1522654"/>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Módulos Bifaciales: Conceptos Básicos</a:t>
              </a:r>
            </a:p>
          </p:txBody>
        </p:sp>
        <p:sp>
          <p:nvSpPr>
            <p:cNvPr id="18" name="Richtungspfeil 7">
              <a:extLst>
                <a:ext uri="{FF2B5EF4-FFF2-40B4-BE49-F238E27FC236}">
                  <a16:creationId xmlns:a16="http://schemas.microsoft.com/office/drawing/2014/main" id="{E691A848-2DAD-4339-B3FF-22202C71ADF9}"/>
                </a:ext>
              </a:extLst>
            </p:cNvPr>
            <p:cNvSpPr>
              <a:spLocks noChangeArrowheads="1"/>
            </p:cNvSpPr>
            <p:nvPr/>
          </p:nvSpPr>
          <p:spPr bwMode="gray">
            <a:xfrm>
              <a:off x="1547812" y="2839599"/>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a:solidFill>
                    <a:prstClr val="white"/>
                  </a:solidFill>
                  <a:latin typeface="Noto Sans"/>
                  <a:ea typeface="ＭＳ Ｐゴシック" charset="0"/>
                </a:rPr>
                <a:t>Beneficios de los módulos BiHiKu7</a:t>
              </a:r>
              <a:endParaRPr lang="es-ES" sz="1200" dirty="0">
                <a:solidFill>
                  <a:prstClr val="white"/>
                </a:solidFill>
                <a:latin typeface="Noto Sans"/>
                <a:ea typeface="ＭＳ Ｐゴシック" charset="0"/>
              </a:endParaRPr>
            </a:p>
          </p:txBody>
        </p:sp>
        <p:sp>
          <p:nvSpPr>
            <p:cNvPr id="19" name="Richtungspfeil 7">
              <a:extLst>
                <a:ext uri="{FF2B5EF4-FFF2-40B4-BE49-F238E27FC236}">
                  <a16:creationId xmlns:a16="http://schemas.microsoft.com/office/drawing/2014/main" id="{A7E0C12D-0E1A-4AC1-9AB4-3512D99D4DE9}"/>
                </a:ext>
              </a:extLst>
            </p:cNvPr>
            <p:cNvSpPr>
              <a:spLocks noChangeArrowheads="1"/>
            </p:cNvSpPr>
            <p:nvPr/>
          </p:nvSpPr>
          <p:spPr bwMode="gray">
            <a:xfrm>
              <a:off x="1547812" y="3280037"/>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Dimensionado &amp; Optimización</a:t>
              </a:r>
            </a:p>
          </p:txBody>
        </p:sp>
        <p:sp>
          <p:nvSpPr>
            <p:cNvPr id="20" name="Richtungspfeil 7">
              <a:extLst>
                <a:ext uri="{FF2B5EF4-FFF2-40B4-BE49-F238E27FC236}">
                  <a16:creationId xmlns:a16="http://schemas.microsoft.com/office/drawing/2014/main" id="{D720BCF3-4816-47F7-8650-8909142D1A69}"/>
                </a:ext>
              </a:extLst>
            </p:cNvPr>
            <p:cNvSpPr>
              <a:spLocks noChangeArrowheads="1"/>
            </p:cNvSpPr>
            <p:nvPr/>
          </p:nvSpPr>
          <p:spPr bwMode="gray">
            <a:xfrm>
              <a:off x="1547812" y="3720475"/>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Conclusión</a:t>
              </a:r>
              <a:endParaRPr lang="es-ES" sz="1200" dirty="0">
                <a:solidFill>
                  <a:prstClr val="white"/>
                </a:solidFill>
                <a:latin typeface="Noto Sans"/>
                <a:ea typeface="ＭＳ Ｐゴシック" charset="0"/>
                <a:cs typeface="Noto Sans" charset="0"/>
              </a:endParaRPr>
            </a:p>
          </p:txBody>
        </p:sp>
      </p:grpSp>
      <p:sp>
        <p:nvSpPr>
          <p:cNvPr id="2" name="Richtungspfeil 7">
            <a:extLst>
              <a:ext uri="{FF2B5EF4-FFF2-40B4-BE49-F238E27FC236}">
                <a16:creationId xmlns:a16="http://schemas.microsoft.com/office/drawing/2014/main" id="{E89699CC-168F-4DFB-8015-9A78E7455AF3}"/>
              </a:ext>
            </a:extLst>
          </p:cNvPr>
          <p:cNvSpPr>
            <a:spLocks noChangeArrowheads="1"/>
          </p:cNvSpPr>
          <p:nvPr/>
        </p:nvSpPr>
        <p:spPr bwMode="gray">
          <a:xfrm>
            <a:off x="1524000" y="1706408"/>
            <a:ext cx="4158314" cy="405000"/>
          </a:xfrm>
          <a:prstGeom prst="homePlate">
            <a:avLst>
              <a:gd name="adj" fmla="val 49986"/>
            </a:avLst>
          </a:prstGeom>
          <a:solidFill>
            <a:srgbClr val="C00000"/>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Tecnologías de las nuevas Series</a:t>
            </a:r>
          </a:p>
        </p:txBody>
      </p:sp>
      <p:sp>
        <p:nvSpPr>
          <p:cNvPr id="3" name="Richtungspfeil 7">
            <a:extLst>
              <a:ext uri="{FF2B5EF4-FFF2-40B4-BE49-F238E27FC236}">
                <a16:creationId xmlns:a16="http://schemas.microsoft.com/office/drawing/2014/main" id="{4260B5C7-FAAD-4818-9DAB-CB1682B85E69}"/>
              </a:ext>
            </a:extLst>
          </p:cNvPr>
          <p:cNvSpPr>
            <a:spLocks noChangeArrowheads="1"/>
          </p:cNvSpPr>
          <p:nvPr/>
        </p:nvSpPr>
        <p:spPr bwMode="gray">
          <a:xfrm>
            <a:off x="1524000" y="2146846"/>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Portafolio de Módulos Bifaciales (Serie 5 &amp; 6 &amp; 7)</a:t>
            </a:r>
          </a:p>
        </p:txBody>
      </p:sp>
    </p:spTree>
    <p:extLst>
      <p:ext uri="{BB962C8B-B14F-4D97-AF65-F5344CB8AC3E}">
        <p14:creationId xmlns:p14="http://schemas.microsoft.com/office/powerpoint/2010/main" val="169650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MH_Other_1"/>
          <p:cNvCxnSpPr>
            <a:cxnSpLocks/>
            <a:endCxn id="95" idx="0"/>
          </p:cNvCxnSpPr>
          <p:nvPr>
            <p:custDataLst>
              <p:tags r:id="rId1"/>
            </p:custDataLst>
          </p:nvPr>
        </p:nvCxnSpPr>
        <p:spPr>
          <a:xfrm flipH="1">
            <a:off x="942606" y="1122835"/>
            <a:ext cx="3578914" cy="1569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MH_Other_2"/>
          <p:cNvCxnSpPr>
            <a:cxnSpLocks/>
          </p:cNvCxnSpPr>
          <p:nvPr>
            <p:custDataLst>
              <p:tags r:id="rId2"/>
            </p:custDataLst>
          </p:nvPr>
        </p:nvCxnSpPr>
        <p:spPr>
          <a:xfrm>
            <a:off x="4516098" y="1122834"/>
            <a:ext cx="3624965" cy="1545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MH_Other_3"/>
          <p:cNvCxnSpPr>
            <a:cxnSpLocks/>
          </p:cNvCxnSpPr>
          <p:nvPr>
            <p:custDataLst>
              <p:tags r:id="rId3"/>
            </p:custDataLst>
          </p:nvPr>
        </p:nvCxnSpPr>
        <p:spPr>
          <a:xfrm>
            <a:off x="4521520" y="1122835"/>
            <a:ext cx="617021" cy="1550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MH_Other_4"/>
          <p:cNvCxnSpPr>
            <a:cxnSpLocks/>
          </p:cNvCxnSpPr>
          <p:nvPr>
            <p:custDataLst>
              <p:tags r:id="rId4"/>
            </p:custDataLst>
          </p:nvPr>
        </p:nvCxnSpPr>
        <p:spPr>
          <a:xfrm flipH="1">
            <a:off x="2296873" y="1122835"/>
            <a:ext cx="2224647" cy="15577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MH_Other_5"/>
          <p:cNvCxnSpPr>
            <a:cxnSpLocks/>
            <a:endCxn id="85" idx="3"/>
          </p:cNvCxnSpPr>
          <p:nvPr>
            <p:custDataLst>
              <p:tags r:id="rId5"/>
            </p:custDataLst>
          </p:nvPr>
        </p:nvCxnSpPr>
        <p:spPr>
          <a:xfrm flipH="1">
            <a:off x="3671502" y="1122835"/>
            <a:ext cx="850018" cy="1545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MH_Other_6"/>
          <p:cNvCxnSpPr>
            <a:cxnSpLocks/>
          </p:cNvCxnSpPr>
          <p:nvPr>
            <p:custDataLst>
              <p:tags r:id="rId6"/>
            </p:custDataLst>
          </p:nvPr>
        </p:nvCxnSpPr>
        <p:spPr>
          <a:xfrm>
            <a:off x="4521520" y="1122835"/>
            <a:ext cx="2120993" cy="1526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5" name="图片 84">
            <a:extLst>
              <a:ext uri="{FF2B5EF4-FFF2-40B4-BE49-F238E27FC236}">
                <a16:creationId xmlns:a16="http://schemas.microsoft.com/office/drawing/2014/main" id="{F894B43E-8ABD-4A84-BF17-3C022CD938F6}"/>
              </a:ext>
            </a:extLst>
          </p:cNvPr>
          <p:cNvPicPr>
            <a:picLocks noChangeAspect="1"/>
          </p:cNvPicPr>
          <p:nvPr/>
        </p:nvPicPr>
        <p:blipFill rotWithShape="1">
          <a:blip r:embed="rId18"/>
          <a:srcRect t="146" b="1"/>
          <a:stretch/>
        </p:blipFill>
        <p:spPr>
          <a:xfrm rot="16200000">
            <a:off x="3426922" y="2547521"/>
            <a:ext cx="489159" cy="731520"/>
          </a:xfrm>
          <a:prstGeom prst="rect">
            <a:avLst/>
          </a:prstGeom>
          <a:ln>
            <a:solidFill>
              <a:schemeClr val="accent1"/>
            </a:solidFill>
          </a:ln>
        </p:spPr>
      </p:pic>
      <p:sp>
        <p:nvSpPr>
          <p:cNvPr id="88" name="文本框 87"/>
          <p:cNvSpPr txBox="1"/>
          <p:nvPr/>
        </p:nvSpPr>
        <p:spPr>
          <a:xfrm>
            <a:off x="4680047" y="3230512"/>
            <a:ext cx="895641"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dirty="0">
                <a:solidFill>
                  <a:schemeClr val="tx1"/>
                </a:solidFill>
                <a:latin typeface="+mj-lt"/>
              </a:rPr>
              <a:t>HTR</a:t>
            </a:r>
            <a:endParaRPr lang="zh-CN" altLang="en-US" sz="900" dirty="0">
              <a:solidFill>
                <a:schemeClr val="tx1"/>
              </a:solidFill>
              <a:latin typeface="+mj-lt"/>
            </a:endParaRPr>
          </a:p>
        </p:txBody>
      </p:sp>
      <p:pic>
        <p:nvPicPr>
          <p:cNvPr id="95" name="图片 94"/>
          <p:cNvPicPr>
            <a:picLocks noChangeAspect="1"/>
          </p:cNvPicPr>
          <p:nvPr/>
        </p:nvPicPr>
        <p:blipFill>
          <a:blip r:embed="rId19"/>
          <a:stretch>
            <a:fillRect/>
          </a:stretch>
        </p:blipFill>
        <p:spPr>
          <a:xfrm>
            <a:off x="545737" y="2692250"/>
            <a:ext cx="793737" cy="514350"/>
          </a:xfrm>
          <a:prstGeom prst="rect">
            <a:avLst/>
          </a:prstGeom>
          <a:ln>
            <a:solidFill>
              <a:schemeClr val="accent1"/>
            </a:solidFill>
          </a:ln>
        </p:spPr>
      </p:pic>
      <p:sp>
        <p:nvSpPr>
          <p:cNvPr id="42" name="文本框 41"/>
          <p:cNvSpPr txBox="1"/>
          <p:nvPr/>
        </p:nvSpPr>
        <p:spPr>
          <a:xfrm>
            <a:off x="6184019" y="3206600"/>
            <a:ext cx="909700" cy="229140"/>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dirty="0">
                <a:solidFill>
                  <a:schemeClr val="tx1"/>
                </a:solidFill>
                <a:latin typeface="+mj-lt"/>
              </a:rPr>
              <a:t>LDS</a:t>
            </a:r>
            <a:endParaRPr lang="zh-CN" altLang="en-US" sz="900" dirty="0">
              <a:solidFill>
                <a:schemeClr val="tx1"/>
              </a:solidFill>
              <a:latin typeface="+mj-lt"/>
            </a:endParaRPr>
          </a:p>
        </p:txBody>
      </p:sp>
      <p:sp>
        <p:nvSpPr>
          <p:cNvPr id="43" name="文本框 42"/>
          <p:cNvSpPr txBox="1"/>
          <p:nvPr/>
        </p:nvSpPr>
        <p:spPr>
          <a:xfrm>
            <a:off x="7689284" y="3212212"/>
            <a:ext cx="917709"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dirty="0">
                <a:solidFill>
                  <a:schemeClr val="tx1"/>
                </a:solidFill>
                <a:latin typeface="+mj-lt"/>
              </a:rPr>
              <a:t>CSIR</a:t>
            </a:r>
            <a:endParaRPr lang="zh-CN" altLang="en-US" sz="900" dirty="0">
              <a:solidFill>
                <a:schemeClr val="tx1"/>
              </a:solidFill>
              <a:latin typeface="+mj-lt"/>
            </a:endParaRPr>
          </a:p>
        </p:txBody>
      </p:sp>
      <p:sp>
        <p:nvSpPr>
          <p:cNvPr id="45" name="文本框 44"/>
          <p:cNvSpPr txBox="1"/>
          <p:nvPr/>
        </p:nvSpPr>
        <p:spPr>
          <a:xfrm>
            <a:off x="545737" y="3252924"/>
            <a:ext cx="793738"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dirty="0">
                <a:solidFill>
                  <a:schemeClr val="tx1">
                    <a:lumMod val="85000"/>
                    <a:lumOff val="15000"/>
                  </a:schemeClr>
                </a:solidFill>
                <a:latin typeface="+mj-lt"/>
              </a:rPr>
              <a:t>PERC</a:t>
            </a:r>
            <a:endParaRPr lang="zh-CN" altLang="en-US" sz="900" dirty="0">
              <a:solidFill>
                <a:schemeClr val="tx1">
                  <a:lumMod val="85000"/>
                  <a:lumOff val="15000"/>
                </a:schemeClr>
              </a:solidFill>
              <a:latin typeface="+mj-lt"/>
            </a:endParaRPr>
          </a:p>
        </p:txBody>
      </p:sp>
      <p:sp>
        <p:nvSpPr>
          <p:cNvPr id="51" name="文本框 50"/>
          <p:cNvSpPr txBox="1"/>
          <p:nvPr/>
        </p:nvSpPr>
        <p:spPr>
          <a:xfrm>
            <a:off x="3146358" y="3206757"/>
            <a:ext cx="1011204" cy="230832"/>
          </a:xfrm>
          <a:prstGeom prst="rect">
            <a:avLst/>
          </a:prstGeom>
          <a:noFill/>
        </p:spPr>
        <p:txBody>
          <a:bodyPr wrap="square" rtlCol="0" anchor="ctr">
            <a:spAutoFit/>
          </a:bodyPr>
          <a:lstStyle>
            <a:defPPr>
              <a:defRPr lang="zh-CN"/>
            </a:defPPr>
            <a:lvl1pPr>
              <a:defRPr b="1">
                <a:solidFill>
                  <a:srgbClr val="C00000"/>
                </a:solidFill>
                <a:latin typeface="微软雅黑" panose="020B0503020204020204" pitchFamily="34" charset="-122"/>
                <a:ea typeface="微软雅黑" panose="020B0503020204020204" pitchFamily="34" charset="-122"/>
              </a:defRPr>
            </a:lvl1pPr>
          </a:lstStyle>
          <a:p>
            <a:pPr algn="ctr"/>
            <a:r>
              <a:rPr lang="en-US" altLang="zh-CN" sz="900" dirty="0">
                <a:solidFill>
                  <a:schemeClr val="tx1"/>
                </a:solidFill>
                <a:latin typeface="+mj-lt"/>
              </a:rPr>
              <a:t>MBB</a:t>
            </a:r>
            <a:endParaRPr lang="zh-CN" altLang="en-US" sz="900" dirty="0">
              <a:solidFill>
                <a:schemeClr val="tx1"/>
              </a:solidFill>
              <a:latin typeface="+mj-lt"/>
            </a:endParaRPr>
          </a:p>
        </p:txBody>
      </p:sp>
      <p:cxnSp>
        <p:nvCxnSpPr>
          <p:cNvPr id="79" name="MH_Other_1">
            <a:extLst>
              <a:ext uri="{FF2B5EF4-FFF2-40B4-BE49-F238E27FC236}">
                <a16:creationId xmlns:a16="http://schemas.microsoft.com/office/drawing/2014/main" id="{FE71012D-C9CE-44C6-9189-01842449739C}"/>
              </a:ext>
            </a:extLst>
          </p:cNvPr>
          <p:cNvCxnSpPr>
            <a:cxnSpLocks/>
            <a:endCxn id="45" idx="2"/>
          </p:cNvCxnSpPr>
          <p:nvPr>
            <p:custDataLst>
              <p:tags r:id="rId7"/>
            </p:custDataLst>
          </p:nvPr>
        </p:nvCxnSpPr>
        <p:spPr>
          <a:xfrm flipH="1" flipV="1">
            <a:off x="942606" y="3483756"/>
            <a:ext cx="1394044" cy="883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MH_Other_1">
            <a:extLst>
              <a:ext uri="{FF2B5EF4-FFF2-40B4-BE49-F238E27FC236}">
                <a16:creationId xmlns:a16="http://schemas.microsoft.com/office/drawing/2014/main" id="{B6512B9C-2E1F-4109-B088-CD6B7DB17BFB}"/>
              </a:ext>
            </a:extLst>
          </p:cNvPr>
          <p:cNvCxnSpPr>
            <a:cxnSpLocks/>
            <a:endCxn id="11" idx="2"/>
          </p:cNvCxnSpPr>
          <p:nvPr>
            <p:custDataLst>
              <p:tags r:id="rId8"/>
            </p:custDataLst>
          </p:nvPr>
        </p:nvCxnSpPr>
        <p:spPr>
          <a:xfrm flipV="1">
            <a:off x="2348203" y="3434179"/>
            <a:ext cx="0" cy="969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MH_Other_1">
            <a:extLst>
              <a:ext uri="{FF2B5EF4-FFF2-40B4-BE49-F238E27FC236}">
                <a16:creationId xmlns:a16="http://schemas.microsoft.com/office/drawing/2014/main" id="{14E93F36-374A-4B6F-82B1-05F8DB1964A4}"/>
              </a:ext>
            </a:extLst>
          </p:cNvPr>
          <p:cNvCxnSpPr>
            <a:cxnSpLocks/>
            <a:endCxn id="51" idx="2"/>
          </p:cNvCxnSpPr>
          <p:nvPr>
            <p:custDataLst>
              <p:tags r:id="rId9"/>
            </p:custDataLst>
          </p:nvPr>
        </p:nvCxnSpPr>
        <p:spPr>
          <a:xfrm flipV="1">
            <a:off x="2336650" y="3437589"/>
            <a:ext cx="1315310" cy="9299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MH_Other_1">
            <a:extLst>
              <a:ext uri="{FF2B5EF4-FFF2-40B4-BE49-F238E27FC236}">
                <a16:creationId xmlns:a16="http://schemas.microsoft.com/office/drawing/2014/main" id="{10FD84AC-8741-4E1E-B717-4160E9951EC9}"/>
              </a:ext>
            </a:extLst>
          </p:cNvPr>
          <p:cNvCxnSpPr>
            <a:cxnSpLocks/>
            <a:endCxn id="88" idx="2"/>
          </p:cNvCxnSpPr>
          <p:nvPr>
            <p:custDataLst>
              <p:tags r:id="rId10"/>
            </p:custDataLst>
          </p:nvPr>
        </p:nvCxnSpPr>
        <p:spPr>
          <a:xfrm flipH="1" flipV="1">
            <a:off x="5127868" y="3461344"/>
            <a:ext cx="1511001" cy="9061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MH_Other_1">
            <a:extLst>
              <a:ext uri="{FF2B5EF4-FFF2-40B4-BE49-F238E27FC236}">
                <a16:creationId xmlns:a16="http://schemas.microsoft.com/office/drawing/2014/main" id="{1ED57BB8-DB57-4B74-A6B3-A68C0712317A}"/>
              </a:ext>
            </a:extLst>
          </p:cNvPr>
          <p:cNvCxnSpPr>
            <a:cxnSpLocks/>
            <a:endCxn id="42" idx="2"/>
          </p:cNvCxnSpPr>
          <p:nvPr>
            <p:custDataLst>
              <p:tags r:id="rId11"/>
            </p:custDataLst>
          </p:nvPr>
        </p:nvCxnSpPr>
        <p:spPr>
          <a:xfrm flipV="1">
            <a:off x="6638869" y="3435740"/>
            <a:ext cx="0" cy="931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MH_Other_1">
            <a:extLst>
              <a:ext uri="{FF2B5EF4-FFF2-40B4-BE49-F238E27FC236}">
                <a16:creationId xmlns:a16="http://schemas.microsoft.com/office/drawing/2014/main" id="{CD25D9E7-7AC3-4A71-A144-24533D66277E}"/>
              </a:ext>
            </a:extLst>
          </p:cNvPr>
          <p:cNvCxnSpPr>
            <a:cxnSpLocks/>
            <a:endCxn id="43" idx="2"/>
          </p:cNvCxnSpPr>
          <p:nvPr>
            <p:custDataLst>
              <p:tags r:id="rId12"/>
            </p:custDataLst>
          </p:nvPr>
        </p:nvCxnSpPr>
        <p:spPr>
          <a:xfrm flipV="1">
            <a:off x="6638869" y="3443044"/>
            <a:ext cx="1509270" cy="9244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D9FA51F3-B94F-4830-902B-286F85336EA6}"/>
              </a:ext>
            </a:extLst>
          </p:cNvPr>
          <p:cNvSpPr txBox="1"/>
          <p:nvPr/>
        </p:nvSpPr>
        <p:spPr>
          <a:xfrm>
            <a:off x="1901664" y="3203347"/>
            <a:ext cx="893078" cy="230832"/>
          </a:xfrm>
          <a:prstGeom prst="rect">
            <a:avLst/>
          </a:prstGeom>
          <a:noFill/>
        </p:spPr>
        <p:txBody>
          <a:bodyPr wrap="square" rtlCol="0">
            <a:spAutoFit/>
          </a:bodyPr>
          <a:lstStyle/>
          <a:p>
            <a:pPr algn="ctr">
              <a:defRPr/>
            </a:pPr>
            <a:r>
              <a:rPr lang="en-US" altLang="zh-CN" sz="900" b="1" dirty="0">
                <a:solidFill>
                  <a:schemeClr val="tx1">
                    <a:lumMod val="85000"/>
                    <a:lumOff val="15000"/>
                  </a:schemeClr>
                </a:solidFill>
                <a:latin typeface="+mj-lt"/>
              </a:rPr>
              <a:t>CSAR</a:t>
            </a:r>
            <a:endParaRPr lang="zh-CN" altLang="en-US" sz="900" b="1" dirty="0">
              <a:solidFill>
                <a:schemeClr val="tx1">
                  <a:lumMod val="85000"/>
                  <a:lumOff val="15000"/>
                </a:schemeClr>
              </a:solidFill>
              <a:latin typeface="+mj-lt"/>
            </a:endParaRPr>
          </a:p>
        </p:txBody>
      </p:sp>
      <p:sp>
        <p:nvSpPr>
          <p:cNvPr id="32" name="MH_Title_1">
            <a:extLst>
              <a:ext uri="{FF2B5EF4-FFF2-40B4-BE49-F238E27FC236}">
                <a16:creationId xmlns:a16="http://schemas.microsoft.com/office/drawing/2014/main" id="{252246F8-D39C-489E-B3A2-1757DAE83A87}"/>
              </a:ext>
            </a:extLst>
          </p:cNvPr>
          <p:cNvSpPr/>
          <p:nvPr>
            <p:custDataLst>
              <p:tags r:id="rId13"/>
            </p:custDataLst>
          </p:nvPr>
        </p:nvSpPr>
        <p:spPr>
          <a:xfrm>
            <a:off x="3818287" y="780307"/>
            <a:ext cx="1406465" cy="342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s-ES" altLang="zh-CN" sz="1600" b="1" dirty="0">
                <a:solidFill>
                  <a:srgbClr val="FFFFFF"/>
                </a:solidFill>
                <a:latin typeface="+mj-lt"/>
                <a:ea typeface="微软雅黑" panose="020B0503020204020204" pitchFamily="34" charset="-122"/>
              </a:rPr>
              <a:t>Tecnologías</a:t>
            </a:r>
          </a:p>
        </p:txBody>
      </p:sp>
      <p:sp>
        <p:nvSpPr>
          <p:cNvPr id="33" name="MH_Title_1">
            <a:extLst>
              <a:ext uri="{FF2B5EF4-FFF2-40B4-BE49-F238E27FC236}">
                <a16:creationId xmlns:a16="http://schemas.microsoft.com/office/drawing/2014/main" id="{10CC3BA5-F70E-4B8E-9164-8AB5BC21E173}"/>
              </a:ext>
            </a:extLst>
          </p:cNvPr>
          <p:cNvSpPr/>
          <p:nvPr>
            <p:custDataLst>
              <p:tags r:id="rId14"/>
            </p:custDataLst>
          </p:nvPr>
        </p:nvSpPr>
        <p:spPr>
          <a:xfrm>
            <a:off x="1633417" y="4367538"/>
            <a:ext cx="1406465" cy="342528"/>
          </a:xfrm>
          <a:prstGeom prst="rect">
            <a:avLst/>
          </a:prstGeom>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ctr">
              <a:defRPr/>
            </a:pPr>
            <a:r>
              <a:rPr lang="es-ES" altLang="zh-CN" sz="900" b="1" dirty="0">
                <a:solidFill>
                  <a:srgbClr val="C00000"/>
                </a:solidFill>
                <a:latin typeface="+mj-lt"/>
                <a:ea typeface="微软雅黑" panose="020B0503020204020204" pitchFamily="34" charset="-122"/>
              </a:rPr>
              <a:t>Aumentan la eficiencia de la célula</a:t>
            </a:r>
          </a:p>
        </p:txBody>
      </p:sp>
      <p:sp>
        <p:nvSpPr>
          <p:cNvPr id="34" name="MH_Title_1">
            <a:extLst>
              <a:ext uri="{FF2B5EF4-FFF2-40B4-BE49-F238E27FC236}">
                <a16:creationId xmlns:a16="http://schemas.microsoft.com/office/drawing/2014/main" id="{2F71A132-748D-4CBB-995B-F6AFFD8C6B3A}"/>
              </a:ext>
            </a:extLst>
          </p:cNvPr>
          <p:cNvSpPr/>
          <p:nvPr>
            <p:custDataLst>
              <p:tags r:id="rId15"/>
            </p:custDataLst>
          </p:nvPr>
        </p:nvSpPr>
        <p:spPr>
          <a:xfrm>
            <a:off x="5724658" y="4367538"/>
            <a:ext cx="1828422" cy="346249"/>
          </a:xfrm>
          <a:prstGeom prst="rect">
            <a:avLst/>
          </a:prstGeom>
          <a:ln/>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algn="ctr">
              <a:defRPr/>
            </a:pPr>
            <a:r>
              <a:rPr lang="es-ES" altLang="zh-CN" sz="900" b="1" dirty="0">
                <a:solidFill>
                  <a:srgbClr val="C00000"/>
                </a:solidFill>
                <a:latin typeface="+mj-lt"/>
                <a:ea typeface="微软雅黑" panose="020B0503020204020204" pitchFamily="34" charset="-122"/>
              </a:rPr>
              <a:t>Aumento de la eficiencia y fiabilidad del módulo</a:t>
            </a:r>
          </a:p>
        </p:txBody>
      </p:sp>
      <p:sp>
        <p:nvSpPr>
          <p:cNvPr id="35" name="Título 3">
            <a:extLst>
              <a:ext uri="{FF2B5EF4-FFF2-40B4-BE49-F238E27FC236}">
                <a16:creationId xmlns:a16="http://schemas.microsoft.com/office/drawing/2014/main" id="{EE34B2F2-F2BC-493A-8C7B-EC905125ACCA}"/>
              </a:ext>
            </a:extLst>
          </p:cNvPr>
          <p:cNvSpPr>
            <a:spLocks noGrp="1"/>
          </p:cNvSpPr>
          <p:nvPr>
            <p:ph type="title"/>
          </p:nvPr>
        </p:nvSpPr>
        <p:spPr>
          <a:xfrm>
            <a:off x="539751" y="303611"/>
            <a:ext cx="5861049" cy="434261"/>
          </a:xfrm>
        </p:spPr>
        <p:txBody>
          <a:bodyPr/>
          <a:lstStyle/>
          <a:p>
            <a:r>
              <a:rPr lang="es-ES" dirty="0"/>
              <a:t>Mejoras tecnológicas</a:t>
            </a:r>
          </a:p>
        </p:txBody>
      </p:sp>
      <mc:AlternateContent xmlns:mc="http://schemas.openxmlformats.org/markup-compatibility/2006">
        <mc:Choice xmlns:pslz="http://schemas.microsoft.com/office/powerpoint/2016/slidezoom" Requires="pslz">
          <p:graphicFrame>
            <p:nvGraphicFramePr>
              <p:cNvPr id="3" name="Zoom de Slide 2">
                <a:extLst>
                  <a:ext uri="{FF2B5EF4-FFF2-40B4-BE49-F238E27FC236}">
                    <a16:creationId xmlns:a16="http://schemas.microsoft.com/office/drawing/2014/main" id="{2741328B-9BF0-4805-AE31-77F9269BDF7B}"/>
                  </a:ext>
                </a:extLst>
              </p:cNvPr>
              <p:cNvGraphicFramePr>
                <a:graphicFrameLocks noChangeAspect="1"/>
              </p:cNvGraphicFramePr>
              <p:nvPr>
                <p:extLst>
                  <p:ext uri="{D42A27DB-BD31-4B8C-83A1-F6EECF244321}">
                    <p14:modId xmlns:p14="http://schemas.microsoft.com/office/powerpoint/2010/main" val="3691046333"/>
                  </p:ext>
                </p:extLst>
              </p:nvPr>
            </p:nvGraphicFramePr>
            <p:xfrm>
              <a:off x="1865285" y="2676177"/>
              <a:ext cx="910336" cy="512064"/>
            </p:xfrm>
            <a:graphic>
              <a:graphicData uri="http://schemas.microsoft.com/office/powerpoint/2016/slidezoom">
                <pslz:sldZm>
                  <pslz:sldZmObj sldId="6486" cId="700964071">
                    <pslz:zmPr id="{5966AE02-52C5-44C1-BDDE-C83652DEA67C}" transitionDur="1000">
                      <p166:blipFill xmlns:p166="http://schemas.microsoft.com/office/powerpoint/2016/6/main">
                        <a:blip r:embed="rId20"/>
                        <a:stretch>
                          <a:fillRect/>
                        </a:stretch>
                      </p166:blipFill>
                      <p166:spPr xmlns:p166="http://schemas.microsoft.com/office/powerpoint/2016/6/main">
                        <a:xfrm>
                          <a:off x="0" y="0"/>
                          <a:ext cx="910336" cy="512064"/>
                        </a:xfrm>
                        <a:prstGeom prst="rect">
                          <a:avLst/>
                        </a:prstGeom>
                        <a:ln w="3175">
                          <a:solidFill>
                            <a:prstClr val="ltGray"/>
                          </a:solidFill>
                        </a:ln>
                      </p166:spPr>
                    </pslz:zmPr>
                  </pslz:sldZmObj>
                </pslz:sldZm>
              </a:graphicData>
            </a:graphic>
          </p:graphicFrame>
        </mc:Choice>
        <mc:Fallback>
          <p:pic>
            <p:nvPicPr>
              <p:cNvPr id="3" name="Zoom de Slide 2">
                <a:hlinkClick r:id="rId21" action="ppaction://hlinksldjump"/>
                <a:extLst>
                  <a:ext uri="{FF2B5EF4-FFF2-40B4-BE49-F238E27FC236}">
                    <a16:creationId xmlns:a16="http://schemas.microsoft.com/office/drawing/2014/main" id="{2741328B-9BF0-4805-AE31-77F9269BDF7B}"/>
                  </a:ext>
                </a:extLst>
              </p:cNvPr>
              <p:cNvPicPr>
                <a:picLocks noGrp="1" noRot="1" noChangeAspect="1" noMove="1" noResize="1" noEditPoints="1" noAdjustHandles="1" noChangeArrowheads="1" noChangeShapeType="1"/>
              </p:cNvPicPr>
              <p:nvPr/>
            </p:nvPicPr>
            <p:blipFill>
              <a:blip r:embed="rId20"/>
              <a:stretch>
                <a:fillRect/>
              </a:stretch>
            </p:blipFill>
            <p:spPr>
              <a:xfrm>
                <a:off x="1865285" y="2676177"/>
                <a:ext cx="910336" cy="512064"/>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6" name="Zoom de Slide 5">
                <a:extLst>
                  <a:ext uri="{FF2B5EF4-FFF2-40B4-BE49-F238E27FC236}">
                    <a16:creationId xmlns:a16="http://schemas.microsoft.com/office/drawing/2014/main" id="{3F6BB5A9-04D1-4C20-91A1-80CECD492FAB}"/>
                  </a:ext>
                </a:extLst>
              </p:cNvPr>
              <p:cNvGraphicFramePr>
                <a:graphicFrameLocks noChangeAspect="1"/>
              </p:cNvGraphicFramePr>
              <p:nvPr>
                <p:extLst>
                  <p:ext uri="{D42A27DB-BD31-4B8C-83A1-F6EECF244321}">
                    <p14:modId xmlns:p14="http://schemas.microsoft.com/office/powerpoint/2010/main" val="2128510836"/>
                  </p:ext>
                </p:extLst>
              </p:nvPr>
            </p:nvGraphicFramePr>
            <p:xfrm>
              <a:off x="4683373" y="2722914"/>
              <a:ext cx="910336" cy="512064"/>
            </p:xfrm>
            <a:graphic>
              <a:graphicData uri="http://schemas.microsoft.com/office/powerpoint/2016/slidezoom">
                <pslz:sldZm>
                  <pslz:sldZmObj sldId="664" cId="2796535542">
                    <pslz:zmPr id="{26F73871-AE36-41C8-8A9D-3330F41BFF1B}" returnToParent="0" transitionDur="1000">
                      <p166:blipFill xmlns:p166="http://schemas.microsoft.com/office/powerpoint/2016/6/main">
                        <a:blip r:embed="rId22"/>
                        <a:stretch>
                          <a:fillRect/>
                        </a:stretch>
                      </p166:blipFill>
                      <p166:spPr xmlns:p166="http://schemas.microsoft.com/office/powerpoint/2016/6/main">
                        <a:xfrm>
                          <a:off x="0" y="0"/>
                          <a:ext cx="910336" cy="512064"/>
                        </a:xfrm>
                        <a:prstGeom prst="rect">
                          <a:avLst/>
                        </a:prstGeom>
                        <a:ln w="3175">
                          <a:solidFill>
                            <a:prstClr val="ltGray"/>
                          </a:solidFill>
                        </a:ln>
                      </p166:spPr>
                    </pslz:zmPr>
                  </pslz:sldZmObj>
                </pslz:sldZm>
              </a:graphicData>
            </a:graphic>
          </p:graphicFrame>
        </mc:Choice>
        <mc:Fallback>
          <p:pic>
            <p:nvPicPr>
              <p:cNvPr id="6" name="Zoom de Slide 5">
                <a:hlinkClick r:id="rId23" action="ppaction://hlinksldjump"/>
                <a:extLst>
                  <a:ext uri="{FF2B5EF4-FFF2-40B4-BE49-F238E27FC236}">
                    <a16:creationId xmlns:a16="http://schemas.microsoft.com/office/drawing/2014/main" id="{3F6BB5A9-04D1-4C20-91A1-80CECD492FAB}"/>
                  </a:ext>
                </a:extLst>
              </p:cNvPr>
              <p:cNvPicPr>
                <a:picLocks noGrp="1" noRot="1" noChangeAspect="1" noMove="1" noResize="1" noEditPoints="1" noAdjustHandles="1" noChangeArrowheads="1" noChangeShapeType="1"/>
              </p:cNvPicPr>
              <p:nvPr/>
            </p:nvPicPr>
            <p:blipFill>
              <a:blip r:embed="rId22"/>
              <a:stretch>
                <a:fillRect/>
              </a:stretch>
            </p:blipFill>
            <p:spPr>
              <a:xfrm>
                <a:off x="4683373" y="2722914"/>
                <a:ext cx="910336" cy="512064"/>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9" name="Zoom de Slide 8">
                <a:extLst>
                  <a:ext uri="{FF2B5EF4-FFF2-40B4-BE49-F238E27FC236}">
                    <a16:creationId xmlns:a16="http://schemas.microsoft.com/office/drawing/2014/main" id="{EFB438AC-05FD-48FB-B5A7-3F914001DEAC}"/>
                  </a:ext>
                </a:extLst>
              </p:cNvPr>
              <p:cNvGraphicFramePr>
                <a:graphicFrameLocks noChangeAspect="1"/>
              </p:cNvGraphicFramePr>
              <p:nvPr>
                <p:extLst>
                  <p:ext uri="{D42A27DB-BD31-4B8C-83A1-F6EECF244321}">
                    <p14:modId xmlns:p14="http://schemas.microsoft.com/office/powerpoint/2010/main" val="4221253345"/>
                  </p:ext>
                </p:extLst>
              </p:nvPr>
            </p:nvGraphicFramePr>
            <p:xfrm>
              <a:off x="6183383" y="2700148"/>
              <a:ext cx="910336" cy="512064"/>
            </p:xfrm>
            <a:graphic>
              <a:graphicData uri="http://schemas.microsoft.com/office/powerpoint/2016/slidezoom">
                <pslz:sldZm>
                  <pslz:sldZmObj sldId="663" cId="3406979351">
                    <pslz:zmPr id="{B1478DD5-E524-4893-847B-3447469DFD4D}" returnToParent="0" transitionDur="1000">
                      <p166:blipFill xmlns:p166="http://schemas.microsoft.com/office/powerpoint/2016/6/main">
                        <a:blip r:embed="rId24"/>
                        <a:stretch>
                          <a:fillRect/>
                        </a:stretch>
                      </p166:blipFill>
                      <p166:spPr xmlns:p166="http://schemas.microsoft.com/office/powerpoint/2016/6/main">
                        <a:xfrm>
                          <a:off x="0" y="0"/>
                          <a:ext cx="910336" cy="512064"/>
                        </a:xfrm>
                        <a:prstGeom prst="rect">
                          <a:avLst/>
                        </a:prstGeom>
                        <a:ln w="3175">
                          <a:solidFill>
                            <a:prstClr val="ltGray"/>
                          </a:solidFill>
                        </a:ln>
                      </p166:spPr>
                    </pslz:zmPr>
                  </pslz:sldZmObj>
                </pslz:sldZm>
              </a:graphicData>
            </a:graphic>
          </p:graphicFrame>
        </mc:Choice>
        <mc:Fallback>
          <p:pic>
            <p:nvPicPr>
              <p:cNvPr id="9" name="Zoom de Slide 8">
                <a:hlinkClick r:id="rId25" action="ppaction://hlinksldjump"/>
                <a:extLst>
                  <a:ext uri="{FF2B5EF4-FFF2-40B4-BE49-F238E27FC236}">
                    <a16:creationId xmlns:a16="http://schemas.microsoft.com/office/drawing/2014/main" id="{EFB438AC-05FD-48FB-B5A7-3F914001DEAC}"/>
                  </a:ext>
                </a:extLst>
              </p:cNvPr>
              <p:cNvPicPr>
                <a:picLocks noGrp="1" noRot="1" noChangeAspect="1" noMove="1" noResize="1" noEditPoints="1" noAdjustHandles="1" noChangeArrowheads="1" noChangeShapeType="1"/>
              </p:cNvPicPr>
              <p:nvPr/>
            </p:nvPicPr>
            <p:blipFill>
              <a:blip r:embed="rId24"/>
              <a:stretch>
                <a:fillRect/>
              </a:stretch>
            </p:blipFill>
            <p:spPr>
              <a:xfrm>
                <a:off x="6183383" y="2700148"/>
                <a:ext cx="910336" cy="512064"/>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4" name="Zoom de Slide 13">
                <a:extLst>
                  <a:ext uri="{FF2B5EF4-FFF2-40B4-BE49-F238E27FC236}">
                    <a16:creationId xmlns:a16="http://schemas.microsoft.com/office/drawing/2014/main" id="{6A3B9078-7E6B-4A92-88A4-E15E0E86DE99}"/>
                  </a:ext>
                </a:extLst>
              </p:cNvPr>
              <p:cNvGraphicFramePr>
                <a:graphicFrameLocks noChangeAspect="1"/>
              </p:cNvGraphicFramePr>
              <p:nvPr>
                <p:extLst>
                  <p:ext uri="{D42A27DB-BD31-4B8C-83A1-F6EECF244321}">
                    <p14:modId xmlns:p14="http://schemas.microsoft.com/office/powerpoint/2010/main" val="2960824135"/>
                  </p:ext>
                </p:extLst>
              </p:nvPr>
            </p:nvGraphicFramePr>
            <p:xfrm>
              <a:off x="7685895" y="2691283"/>
              <a:ext cx="910336" cy="512064"/>
            </p:xfrm>
            <a:graphic>
              <a:graphicData uri="http://schemas.microsoft.com/office/powerpoint/2016/slidezoom">
                <pslz:sldZm>
                  <pslz:sldZmObj sldId="668" cId="1099515980">
                    <pslz:zmPr id="{AB7B0224-7CF1-4E39-8033-4D802A6F2866}" returnToParent="0" transitionDur="1000">
                      <p166:blipFill xmlns:p166="http://schemas.microsoft.com/office/powerpoint/2016/6/main">
                        <a:blip r:embed="rId26"/>
                        <a:stretch>
                          <a:fillRect/>
                        </a:stretch>
                      </p166:blipFill>
                      <p166:spPr xmlns:p166="http://schemas.microsoft.com/office/powerpoint/2016/6/main">
                        <a:xfrm>
                          <a:off x="0" y="0"/>
                          <a:ext cx="910336" cy="512064"/>
                        </a:xfrm>
                        <a:prstGeom prst="rect">
                          <a:avLst/>
                        </a:prstGeom>
                        <a:ln w="3175">
                          <a:solidFill>
                            <a:prstClr val="ltGray"/>
                          </a:solidFill>
                        </a:ln>
                      </p166:spPr>
                    </pslz:zmPr>
                  </pslz:sldZmObj>
                </pslz:sldZm>
              </a:graphicData>
            </a:graphic>
          </p:graphicFrame>
        </mc:Choice>
        <mc:Fallback>
          <p:pic>
            <p:nvPicPr>
              <p:cNvPr id="14" name="Zoom de Slide 13">
                <a:hlinkClick r:id="rId27" action="ppaction://hlinksldjump"/>
                <a:extLst>
                  <a:ext uri="{FF2B5EF4-FFF2-40B4-BE49-F238E27FC236}">
                    <a16:creationId xmlns:a16="http://schemas.microsoft.com/office/drawing/2014/main" id="{6A3B9078-7E6B-4A92-88A4-E15E0E86DE99}"/>
                  </a:ext>
                </a:extLst>
              </p:cNvPr>
              <p:cNvPicPr>
                <a:picLocks noGrp="1" noRot="1" noChangeAspect="1" noMove="1" noResize="1" noEditPoints="1" noAdjustHandles="1" noChangeArrowheads="1" noChangeShapeType="1"/>
              </p:cNvPicPr>
              <p:nvPr/>
            </p:nvPicPr>
            <p:blipFill>
              <a:blip r:embed="rId26"/>
              <a:stretch>
                <a:fillRect/>
              </a:stretch>
            </p:blipFill>
            <p:spPr>
              <a:xfrm>
                <a:off x="7685895" y="2691283"/>
                <a:ext cx="910336" cy="512064"/>
              </a:xfrm>
              <a:prstGeom prst="rect">
                <a:avLst/>
              </a:prstGeom>
              <a:ln w="3175">
                <a:solidFill>
                  <a:prstClr val="ltGray"/>
                </a:solidFill>
              </a:ln>
            </p:spPr>
          </p:pic>
        </mc:Fallback>
      </mc:AlternateContent>
    </p:spTree>
    <p:extLst>
      <p:ext uri="{BB962C8B-B14F-4D97-AF65-F5344CB8AC3E}">
        <p14:creationId xmlns:p14="http://schemas.microsoft.com/office/powerpoint/2010/main" val="1848559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ítulo 1">
            <a:extLst>
              <a:ext uri="{FF2B5EF4-FFF2-40B4-BE49-F238E27FC236}">
                <a16:creationId xmlns:a16="http://schemas.microsoft.com/office/drawing/2014/main" id="{35CE5BA0-C65A-476B-A329-BF5C1B072C6C}"/>
              </a:ext>
            </a:extLst>
          </p:cNvPr>
          <p:cNvSpPr>
            <a:spLocks noGrp="1"/>
          </p:cNvSpPr>
          <p:nvPr>
            <p:ph type="title"/>
          </p:nvPr>
        </p:nvSpPr>
        <p:spPr>
          <a:xfrm>
            <a:off x="539751" y="303611"/>
            <a:ext cx="5861049" cy="647960"/>
          </a:xfrm>
        </p:spPr>
        <p:txBody>
          <a:bodyPr/>
          <a:lstStyle/>
          <a:p>
            <a:r>
              <a:rPr lang="es-ES" dirty="0"/>
              <a:t>CSAR: Menor </a:t>
            </a:r>
            <a:r>
              <a:rPr lang="es-ES" dirty="0" err="1"/>
              <a:t>LeTID</a:t>
            </a:r>
            <a:r>
              <a:rPr lang="es-ES" dirty="0"/>
              <a:t> de la Industria</a:t>
            </a:r>
            <a:br>
              <a:rPr lang="es-ES" dirty="0"/>
            </a:br>
            <a:endParaRPr lang="es-ES" dirty="0"/>
          </a:p>
        </p:txBody>
      </p:sp>
      <p:sp>
        <p:nvSpPr>
          <p:cNvPr id="51" name="Espaço Reservado para Conteúdo 3">
            <a:extLst>
              <a:ext uri="{FF2B5EF4-FFF2-40B4-BE49-F238E27FC236}">
                <a16:creationId xmlns:a16="http://schemas.microsoft.com/office/drawing/2014/main" id="{51324E89-34BF-4B1C-A9F8-61D84CE9D669}"/>
              </a:ext>
            </a:extLst>
          </p:cNvPr>
          <p:cNvSpPr>
            <a:spLocks noGrp="1"/>
          </p:cNvSpPr>
          <p:nvPr>
            <p:ph sz="half" idx="1"/>
          </p:nvPr>
        </p:nvSpPr>
        <p:spPr>
          <a:xfrm>
            <a:off x="539750" y="1059657"/>
            <a:ext cx="8299450" cy="3618310"/>
          </a:xfrm>
        </p:spPr>
        <p:txBody>
          <a:bodyPr/>
          <a:lstStyle/>
          <a:p>
            <a:pPr lvl="1"/>
            <a:r>
              <a:rPr lang="es-ES" dirty="0" err="1"/>
              <a:t>LeTID</a:t>
            </a:r>
            <a:r>
              <a:rPr lang="es-ES" dirty="0"/>
              <a:t>: Degradación Inducida por Temperatura Elevada y por la luz</a:t>
            </a:r>
          </a:p>
          <a:p>
            <a:pPr lvl="1"/>
            <a:endParaRPr lang="es-ES" dirty="0"/>
          </a:p>
          <a:p>
            <a:pPr lvl="1"/>
            <a:r>
              <a:rPr lang="es-ES" dirty="0"/>
              <a:t>CSAR: Tecnología de CSI de regeneración avanzada</a:t>
            </a:r>
          </a:p>
          <a:p>
            <a:pPr lvl="1"/>
            <a:endParaRPr lang="es-ES" dirty="0"/>
          </a:p>
          <a:p>
            <a:pPr lvl="1"/>
            <a:r>
              <a:rPr lang="es-ES" dirty="0"/>
              <a:t>Los nuevos módulos de CS muestran un 50% menos de degradación LID y </a:t>
            </a:r>
            <a:r>
              <a:rPr lang="es-ES" dirty="0" err="1"/>
              <a:t>LeTID</a:t>
            </a:r>
            <a:r>
              <a:rPr lang="es-ES" dirty="0"/>
              <a:t> después del tratamiento de CSAR.</a:t>
            </a:r>
          </a:p>
          <a:p>
            <a:pPr lvl="1"/>
            <a:endParaRPr lang="es-ES" dirty="0"/>
          </a:p>
        </p:txBody>
      </p:sp>
      <p:grpSp>
        <p:nvGrpSpPr>
          <p:cNvPr id="52" name="Agrupar 48">
            <a:extLst>
              <a:ext uri="{FF2B5EF4-FFF2-40B4-BE49-F238E27FC236}">
                <a16:creationId xmlns:a16="http://schemas.microsoft.com/office/drawing/2014/main" id="{E3A3E4FB-3108-4946-A680-BF91B5E93C00}"/>
              </a:ext>
            </a:extLst>
          </p:cNvPr>
          <p:cNvGrpSpPr/>
          <p:nvPr/>
        </p:nvGrpSpPr>
        <p:grpSpPr>
          <a:xfrm>
            <a:off x="2139757" y="2206309"/>
            <a:ext cx="4946841" cy="2456132"/>
            <a:chOff x="2139757" y="2210119"/>
            <a:chExt cx="4946841" cy="2456132"/>
          </a:xfrm>
        </p:grpSpPr>
        <p:grpSp>
          <p:nvGrpSpPr>
            <p:cNvPr id="53" name="组合 21">
              <a:extLst>
                <a:ext uri="{FF2B5EF4-FFF2-40B4-BE49-F238E27FC236}">
                  <a16:creationId xmlns:a16="http://schemas.microsoft.com/office/drawing/2014/main" id="{4BFC6A0F-22C9-451A-8D6F-F5E4A1546E44}"/>
                </a:ext>
              </a:extLst>
            </p:cNvPr>
            <p:cNvGrpSpPr/>
            <p:nvPr/>
          </p:nvGrpSpPr>
          <p:grpSpPr>
            <a:xfrm>
              <a:off x="2139757" y="2210119"/>
              <a:ext cx="4946841" cy="2112858"/>
              <a:chOff x="1705787" y="2341423"/>
              <a:chExt cx="8119822" cy="2153956"/>
            </a:xfrm>
          </p:grpSpPr>
          <p:grpSp>
            <p:nvGrpSpPr>
              <p:cNvPr id="60" name="组合 23">
                <a:extLst>
                  <a:ext uri="{FF2B5EF4-FFF2-40B4-BE49-F238E27FC236}">
                    <a16:creationId xmlns:a16="http://schemas.microsoft.com/office/drawing/2014/main" id="{4C426FC0-DBD1-455C-80E7-29A2D16840E9}"/>
                  </a:ext>
                </a:extLst>
              </p:cNvPr>
              <p:cNvGrpSpPr/>
              <p:nvPr/>
            </p:nvGrpSpPr>
            <p:grpSpPr>
              <a:xfrm>
                <a:off x="2265703" y="2341423"/>
                <a:ext cx="6334675" cy="2153956"/>
                <a:chOff x="2265703" y="2341423"/>
                <a:chExt cx="6334675" cy="2153956"/>
              </a:xfrm>
            </p:grpSpPr>
            <p:sp>
              <p:nvSpPr>
                <p:cNvPr id="64" name="矩形 28">
                  <a:extLst>
                    <a:ext uri="{FF2B5EF4-FFF2-40B4-BE49-F238E27FC236}">
                      <a16:creationId xmlns:a16="http://schemas.microsoft.com/office/drawing/2014/main" id="{6B27799C-3CBD-4592-9D8D-5AD0697AFC6A}"/>
                    </a:ext>
                  </a:extLst>
                </p:cNvPr>
                <p:cNvSpPr/>
                <p:nvPr/>
              </p:nvSpPr>
              <p:spPr>
                <a:xfrm>
                  <a:off x="3513969" y="2992035"/>
                  <a:ext cx="763574" cy="251010"/>
                </a:xfrm>
                <a:prstGeom prst="rect">
                  <a:avLst/>
                </a:prstGeom>
              </p:spPr>
              <p:txBody>
                <a:bodyPr wrap="none">
                  <a:spAutoFit/>
                </a:bodyPr>
                <a:lstStyle/>
                <a:p>
                  <a:r>
                    <a:rPr lang="en-US" altLang="zh-CN" sz="1000" dirty="0">
                      <a:solidFill>
                        <a:schemeClr val="tx1">
                          <a:lumMod val="95000"/>
                          <a:lumOff val="5000"/>
                        </a:schemeClr>
                      </a:solidFill>
                      <a:latin typeface="+mj-lt"/>
                      <a:ea typeface="微软雅黑" panose="020B0503020204020204" pitchFamily="34" charset="-122"/>
                    </a:rPr>
                    <a:t>0.8%</a:t>
                  </a:r>
                  <a:endParaRPr lang="zh-CN" altLang="en-US" sz="1000" dirty="0">
                    <a:latin typeface="+mj-lt"/>
                    <a:ea typeface="微软雅黑" panose="020B0503020204020204" pitchFamily="34" charset="-122"/>
                  </a:endParaRPr>
                </a:p>
              </p:txBody>
            </p:sp>
            <p:sp>
              <p:nvSpPr>
                <p:cNvPr id="65" name="矩形 29">
                  <a:extLst>
                    <a:ext uri="{FF2B5EF4-FFF2-40B4-BE49-F238E27FC236}">
                      <a16:creationId xmlns:a16="http://schemas.microsoft.com/office/drawing/2014/main" id="{4CED5AC9-FECE-46F1-B769-AC9183363118}"/>
                    </a:ext>
                  </a:extLst>
                </p:cNvPr>
                <p:cNvSpPr/>
                <p:nvPr/>
              </p:nvSpPr>
              <p:spPr>
                <a:xfrm>
                  <a:off x="4556534" y="3879077"/>
                  <a:ext cx="763574" cy="251010"/>
                </a:xfrm>
                <a:prstGeom prst="rect">
                  <a:avLst/>
                </a:prstGeom>
              </p:spPr>
              <p:txBody>
                <a:bodyPr wrap="none">
                  <a:spAutoFit/>
                </a:bodyPr>
                <a:lstStyle/>
                <a:p>
                  <a:r>
                    <a:rPr lang="en-US" altLang="zh-CN" sz="1000" dirty="0">
                      <a:solidFill>
                        <a:schemeClr val="tx1">
                          <a:lumMod val="95000"/>
                          <a:lumOff val="5000"/>
                        </a:schemeClr>
                      </a:solidFill>
                      <a:latin typeface="+mj-lt"/>
                      <a:ea typeface="微软雅黑" panose="020B0503020204020204" pitchFamily="34" charset="-122"/>
                    </a:rPr>
                    <a:t>1.2%</a:t>
                  </a:r>
                  <a:endParaRPr lang="zh-CN" altLang="en-US" sz="1000" dirty="0">
                    <a:latin typeface="+mj-lt"/>
                    <a:ea typeface="微软雅黑" panose="020B0503020204020204" pitchFamily="34" charset="-122"/>
                  </a:endParaRPr>
                </a:p>
              </p:txBody>
            </p:sp>
            <p:sp>
              <p:nvSpPr>
                <p:cNvPr id="66" name="矩形 30">
                  <a:extLst>
                    <a:ext uri="{FF2B5EF4-FFF2-40B4-BE49-F238E27FC236}">
                      <a16:creationId xmlns:a16="http://schemas.microsoft.com/office/drawing/2014/main" id="{5692D77F-3F5A-4B60-BAE7-50681FBF0933}"/>
                    </a:ext>
                  </a:extLst>
                </p:cNvPr>
                <p:cNvSpPr/>
                <p:nvPr/>
              </p:nvSpPr>
              <p:spPr>
                <a:xfrm>
                  <a:off x="5076482" y="3332519"/>
                  <a:ext cx="763574" cy="251010"/>
                </a:xfrm>
                <a:prstGeom prst="rect">
                  <a:avLst/>
                </a:prstGeom>
              </p:spPr>
              <p:txBody>
                <a:bodyPr wrap="none">
                  <a:spAutoFit/>
                </a:bodyPr>
                <a:lstStyle/>
                <a:p>
                  <a:r>
                    <a:rPr lang="en-US" altLang="zh-CN" sz="1000" dirty="0">
                      <a:solidFill>
                        <a:schemeClr val="tx1">
                          <a:lumMod val="95000"/>
                          <a:lumOff val="5000"/>
                        </a:schemeClr>
                      </a:solidFill>
                      <a:latin typeface="+mj-lt"/>
                      <a:ea typeface="微软雅黑" panose="020B0503020204020204" pitchFamily="34" charset="-122"/>
                    </a:rPr>
                    <a:t>1.5%</a:t>
                  </a:r>
                  <a:endParaRPr lang="zh-CN" altLang="en-US" sz="1000" dirty="0">
                    <a:latin typeface="+mj-lt"/>
                    <a:ea typeface="微软雅黑" panose="020B0503020204020204" pitchFamily="34" charset="-122"/>
                  </a:endParaRPr>
                </a:p>
              </p:txBody>
            </p:sp>
            <p:sp>
              <p:nvSpPr>
                <p:cNvPr id="67" name="矩形 31">
                  <a:extLst>
                    <a:ext uri="{FF2B5EF4-FFF2-40B4-BE49-F238E27FC236}">
                      <a16:creationId xmlns:a16="http://schemas.microsoft.com/office/drawing/2014/main" id="{1F30C15B-0121-4AA5-98E3-AB155DE9CDA2}"/>
                    </a:ext>
                  </a:extLst>
                </p:cNvPr>
                <p:cNvSpPr/>
                <p:nvPr/>
              </p:nvSpPr>
              <p:spPr>
                <a:xfrm>
                  <a:off x="7836805" y="4225873"/>
                  <a:ext cx="763573" cy="251010"/>
                </a:xfrm>
                <a:prstGeom prst="rect">
                  <a:avLst/>
                </a:prstGeom>
              </p:spPr>
              <p:txBody>
                <a:bodyPr wrap="none">
                  <a:spAutoFit/>
                </a:bodyPr>
                <a:lstStyle/>
                <a:p>
                  <a:r>
                    <a:rPr lang="en-US" altLang="zh-CN" sz="1000" dirty="0">
                      <a:solidFill>
                        <a:schemeClr val="tx1">
                          <a:lumMod val="95000"/>
                          <a:lumOff val="5000"/>
                        </a:schemeClr>
                      </a:solidFill>
                      <a:latin typeface="+mj-lt"/>
                      <a:ea typeface="微软雅黑" panose="020B0503020204020204" pitchFamily="34" charset="-122"/>
                    </a:rPr>
                    <a:t>2.5%</a:t>
                  </a:r>
                  <a:endParaRPr lang="zh-CN" altLang="en-US" sz="1000" dirty="0">
                    <a:latin typeface="+mj-lt"/>
                    <a:ea typeface="微软雅黑" panose="020B0503020204020204" pitchFamily="34" charset="-122"/>
                  </a:endParaRPr>
                </a:p>
              </p:txBody>
            </p:sp>
            <p:grpSp>
              <p:nvGrpSpPr>
                <p:cNvPr id="68" name="组合 32">
                  <a:extLst>
                    <a:ext uri="{FF2B5EF4-FFF2-40B4-BE49-F238E27FC236}">
                      <a16:creationId xmlns:a16="http://schemas.microsoft.com/office/drawing/2014/main" id="{580B5622-795B-46FE-8549-BE9AD800D303}"/>
                    </a:ext>
                  </a:extLst>
                </p:cNvPr>
                <p:cNvGrpSpPr/>
                <p:nvPr/>
              </p:nvGrpSpPr>
              <p:grpSpPr>
                <a:xfrm>
                  <a:off x="2265703" y="2341423"/>
                  <a:ext cx="6188290" cy="2153956"/>
                  <a:chOff x="2498794" y="2035105"/>
                  <a:chExt cx="6188290" cy="2153956"/>
                </a:xfrm>
              </p:grpSpPr>
              <p:grpSp>
                <p:nvGrpSpPr>
                  <p:cNvPr id="69" name="组合 33">
                    <a:extLst>
                      <a:ext uri="{FF2B5EF4-FFF2-40B4-BE49-F238E27FC236}">
                        <a16:creationId xmlns:a16="http://schemas.microsoft.com/office/drawing/2014/main" id="{DB52C20B-52D0-441C-9455-A83378A847E5}"/>
                      </a:ext>
                    </a:extLst>
                  </p:cNvPr>
                  <p:cNvGrpSpPr/>
                  <p:nvPr/>
                </p:nvGrpSpPr>
                <p:grpSpPr>
                  <a:xfrm>
                    <a:off x="2498794" y="2035105"/>
                    <a:ext cx="6188290" cy="475793"/>
                    <a:chOff x="1431418" y="3499692"/>
                    <a:chExt cx="6188290" cy="475793"/>
                  </a:xfrm>
                </p:grpSpPr>
                <p:grpSp>
                  <p:nvGrpSpPr>
                    <p:cNvPr id="74" name="组合 38">
                      <a:extLst>
                        <a:ext uri="{FF2B5EF4-FFF2-40B4-BE49-F238E27FC236}">
                          <a16:creationId xmlns:a16="http://schemas.microsoft.com/office/drawing/2014/main" id="{278580B0-8CCA-4CD6-99BA-86481B508384}"/>
                        </a:ext>
                      </a:extLst>
                    </p:cNvPr>
                    <p:cNvGrpSpPr/>
                    <p:nvPr/>
                  </p:nvGrpSpPr>
                  <p:grpSpPr>
                    <a:xfrm>
                      <a:off x="1610569" y="3860590"/>
                      <a:ext cx="5446806" cy="114895"/>
                      <a:chOff x="1507396" y="1628800"/>
                      <a:chExt cx="3840424" cy="144016"/>
                    </a:xfrm>
                  </p:grpSpPr>
                  <p:cxnSp>
                    <p:nvCxnSpPr>
                      <p:cNvPr id="84" name="直接连接符 48">
                        <a:extLst>
                          <a:ext uri="{FF2B5EF4-FFF2-40B4-BE49-F238E27FC236}">
                            <a16:creationId xmlns:a16="http://schemas.microsoft.com/office/drawing/2014/main" id="{F93883EF-5611-4D57-B043-51B8825DA886}"/>
                          </a:ext>
                        </a:extLst>
                      </p:cNvPr>
                      <p:cNvCxnSpPr>
                        <a:cxnSpLocks/>
                      </p:cNvCxnSpPr>
                      <p:nvPr/>
                    </p:nvCxnSpPr>
                    <p:spPr>
                      <a:xfrm>
                        <a:off x="1507396" y="1700809"/>
                        <a:ext cx="3839788"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49">
                        <a:extLst>
                          <a:ext uri="{FF2B5EF4-FFF2-40B4-BE49-F238E27FC236}">
                            <a16:creationId xmlns:a16="http://schemas.microsoft.com/office/drawing/2014/main" id="{65C7E468-C9F9-4179-AABD-45DAF158C86C}"/>
                          </a:ext>
                        </a:extLst>
                      </p:cNvPr>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50">
                        <a:extLst>
                          <a:ext uri="{FF2B5EF4-FFF2-40B4-BE49-F238E27FC236}">
                            <a16:creationId xmlns:a16="http://schemas.microsoft.com/office/drawing/2014/main" id="{F4F65397-84E3-4211-A2ED-FA23F82A7356}"/>
                          </a:ext>
                        </a:extLst>
                      </p:cNvPr>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51">
                        <a:extLst>
                          <a:ext uri="{FF2B5EF4-FFF2-40B4-BE49-F238E27FC236}">
                            <a16:creationId xmlns:a16="http://schemas.microsoft.com/office/drawing/2014/main" id="{56FDA7BC-B353-4DAA-8651-CF5E21E6C8D8}"/>
                          </a:ext>
                        </a:extLst>
                      </p:cNvPr>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52">
                        <a:extLst>
                          <a:ext uri="{FF2B5EF4-FFF2-40B4-BE49-F238E27FC236}">
                            <a16:creationId xmlns:a16="http://schemas.microsoft.com/office/drawing/2014/main" id="{3BD736F5-4A9C-41E3-8D5A-95D17A508677}"/>
                          </a:ext>
                        </a:extLst>
                      </p:cNvPr>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53">
                        <a:extLst>
                          <a:ext uri="{FF2B5EF4-FFF2-40B4-BE49-F238E27FC236}">
                            <a16:creationId xmlns:a16="http://schemas.microsoft.com/office/drawing/2014/main" id="{E6F31180-1038-4571-8055-C69FA5A6A5D0}"/>
                          </a:ext>
                        </a:extLst>
                      </p:cNvPr>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54">
                        <a:extLst>
                          <a:ext uri="{FF2B5EF4-FFF2-40B4-BE49-F238E27FC236}">
                            <a16:creationId xmlns:a16="http://schemas.microsoft.com/office/drawing/2014/main" id="{B943B4DA-B941-4BF4-B5B0-678BA3DDABDE}"/>
                          </a:ext>
                        </a:extLst>
                      </p:cNvPr>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55">
                        <a:extLst>
                          <a:ext uri="{FF2B5EF4-FFF2-40B4-BE49-F238E27FC236}">
                            <a16:creationId xmlns:a16="http://schemas.microsoft.com/office/drawing/2014/main" id="{3FEDB910-8F5D-462A-B1EB-5C848E1DDA97}"/>
                          </a:ext>
                        </a:extLst>
                      </p:cNvPr>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56">
                        <a:extLst>
                          <a:ext uri="{FF2B5EF4-FFF2-40B4-BE49-F238E27FC236}">
                            <a16:creationId xmlns:a16="http://schemas.microsoft.com/office/drawing/2014/main" id="{E48DE8E6-0ECB-4698-9198-368CD167CBF4}"/>
                          </a:ext>
                        </a:extLst>
                      </p:cNvPr>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57">
                        <a:extLst>
                          <a:ext uri="{FF2B5EF4-FFF2-40B4-BE49-F238E27FC236}">
                            <a16:creationId xmlns:a16="http://schemas.microsoft.com/office/drawing/2014/main" id="{E0F29E15-C044-4C4D-858A-C12E14D865DA}"/>
                          </a:ext>
                        </a:extLst>
                      </p:cNvPr>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5" name="文本框 39">
                      <a:extLst>
                        <a:ext uri="{FF2B5EF4-FFF2-40B4-BE49-F238E27FC236}">
                          <a16:creationId xmlns:a16="http://schemas.microsoft.com/office/drawing/2014/main" id="{BDFC7D9D-DA19-42F6-9D59-6F6907D94320}"/>
                        </a:ext>
                      </a:extLst>
                    </p:cNvPr>
                    <p:cNvSpPr txBox="1"/>
                    <p:nvPr/>
                  </p:nvSpPr>
                  <p:spPr>
                    <a:xfrm>
                      <a:off x="1431418" y="3499692"/>
                      <a:ext cx="787690"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0.5%</a:t>
                      </a:r>
                      <a:endParaRPr lang="zh-CN" altLang="en-US" sz="788" dirty="0">
                        <a:latin typeface="微软雅黑" panose="020B0503020204020204" pitchFamily="34" charset="-122"/>
                        <a:ea typeface="微软雅黑" panose="020B0503020204020204" pitchFamily="34" charset="-122"/>
                      </a:endParaRPr>
                    </a:p>
                  </p:txBody>
                </p:sp>
                <p:sp>
                  <p:nvSpPr>
                    <p:cNvPr id="76" name="文本框 40">
                      <a:extLst>
                        <a:ext uri="{FF2B5EF4-FFF2-40B4-BE49-F238E27FC236}">
                          <a16:creationId xmlns:a16="http://schemas.microsoft.com/office/drawing/2014/main" id="{7F35DE8A-BDE2-40D0-97EE-F0AAD74BD585}"/>
                        </a:ext>
                      </a:extLst>
                    </p:cNvPr>
                    <p:cNvSpPr txBox="1"/>
                    <p:nvPr/>
                  </p:nvSpPr>
                  <p:spPr>
                    <a:xfrm>
                      <a:off x="2026940" y="3499692"/>
                      <a:ext cx="887007" cy="452605"/>
                    </a:xfrm>
                    <a:prstGeom prst="rect">
                      <a:avLst/>
                    </a:prstGeom>
                    <a:noFill/>
                  </p:spPr>
                  <p:txBody>
                    <a:bodyPr wrap="square" rtlCol="0">
                      <a:spAutoFit/>
                    </a:bodyPr>
                    <a:lstStyle/>
                    <a:p>
                      <a:r>
                        <a:rPr lang="en-US" altLang="zh-CN" sz="788" dirty="0">
                          <a:latin typeface="微软雅黑" panose="020B0503020204020204" pitchFamily="34" charset="-122"/>
                          <a:ea typeface="微软雅黑" panose="020B0503020204020204" pitchFamily="34" charset="-122"/>
                        </a:rPr>
                        <a:t>0.75%</a:t>
                      </a:r>
                      <a:endParaRPr lang="zh-CN" altLang="en-US" sz="788" dirty="0">
                        <a:latin typeface="微软雅黑" panose="020B0503020204020204" pitchFamily="34" charset="-122"/>
                        <a:ea typeface="微软雅黑" panose="020B0503020204020204" pitchFamily="34" charset="-122"/>
                      </a:endParaRPr>
                    </a:p>
                  </p:txBody>
                </p:sp>
                <p:sp>
                  <p:nvSpPr>
                    <p:cNvPr id="77" name="文本框 41">
                      <a:extLst>
                        <a:ext uri="{FF2B5EF4-FFF2-40B4-BE49-F238E27FC236}">
                          <a16:creationId xmlns:a16="http://schemas.microsoft.com/office/drawing/2014/main" id="{B9140AEF-2950-4F44-9190-935CB3A76A99}"/>
                        </a:ext>
                      </a:extLst>
                    </p:cNvPr>
                    <p:cNvSpPr txBox="1"/>
                    <p:nvPr/>
                  </p:nvSpPr>
                  <p:spPr>
                    <a:xfrm>
                      <a:off x="6119701" y="3499692"/>
                      <a:ext cx="899696"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2.25%</a:t>
                      </a:r>
                      <a:endParaRPr lang="zh-CN" altLang="en-US" sz="788" dirty="0">
                        <a:latin typeface="微软雅黑" panose="020B0503020204020204" pitchFamily="34" charset="-122"/>
                        <a:ea typeface="微软雅黑" panose="020B0503020204020204" pitchFamily="34" charset="-122"/>
                      </a:endParaRPr>
                    </a:p>
                  </p:txBody>
                </p:sp>
                <p:sp>
                  <p:nvSpPr>
                    <p:cNvPr id="78" name="文本框 42">
                      <a:extLst>
                        <a:ext uri="{FF2B5EF4-FFF2-40B4-BE49-F238E27FC236}">
                          <a16:creationId xmlns:a16="http://schemas.microsoft.com/office/drawing/2014/main" id="{2141BF71-183B-4B21-9738-FF88F2BDF98D}"/>
                        </a:ext>
                      </a:extLst>
                    </p:cNvPr>
                    <p:cNvSpPr txBox="1"/>
                    <p:nvPr/>
                  </p:nvSpPr>
                  <p:spPr>
                    <a:xfrm>
                      <a:off x="2797520" y="3499692"/>
                      <a:ext cx="787690"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1.0%</a:t>
                      </a:r>
                      <a:endParaRPr lang="zh-CN" altLang="en-US" sz="788" dirty="0">
                        <a:latin typeface="微软雅黑" panose="020B0503020204020204" pitchFamily="34" charset="-122"/>
                        <a:ea typeface="微软雅黑" panose="020B0503020204020204" pitchFamily="34" charset="-122"/>
                      </a:endParaRPr>
                    </a:p>
                  </p:txBody>
                </p:sp>
                <p:sp>
                  <p:nvSpPr>
                    <p:cNvPr id="79" name="文本框 43">
                      <a:extLst>
                        <a:ext uri="{FF2B5EF4-FFF2-40B4-BE49-F238E27FC236}">
                          <a16:creationId xmlns:a16="http://schemas.microsoft.com/office/drawing/2014/main" id="{315494B6-79AA-4844-93C9-1D19718ADDD8}"/>
                        </a:ext>
                      </a:extLst>
                    </p:cNvPr>
                    <p:cNvSpPr txBox="1"/>
                    <p:nvPr/>
                  </p:nvSpPr>
                  <p:spPr>
                    <a:xfrm>
                      <a:off x="4812682" y="3499692"/>
                      <a:ext cx="899696"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1.75%</a:t>
                      </a:r>
                      <a:endParaRPr lang="zh-CN" altLang="en-US" sz="788" dirty="0">
                        <a:latin typeface="微软雅黑" panose="020B0503020204020204" pitchFamily="34" charset="-122"/>
                        <a:ea typeface="微软雅黑" panose="020B0503020204020204" pitchFamily="34" charset="-122"/>
                      </a:endParaRPr>
                    </a:p>
                  </p:txBody>
                </p:sp>
                <p:sp>
                  <p:nvSpPr>
                    <p:cNvPr id="80" name="文本框 44">
                      <a:extLst>
                        <a:ext uri="{FF2B5EF4-FFF2-40B4-BE49-F238E27FC236}">
                          <a16:creationId xmlns:a16="http://schemas.microsoft.com/office/drawing/2014/main" id="{7A2DFB7E-D6D7-4267-A67C-E8F1F840F7D0}"/>
                        </a:ext>
                      </a:extLst>
                    </p:cNvPr>
                    <p:cNvSpPr txBox="1"/>
                    <p:nvPr/>
                  </p:nvSpPr>
                  <p:spPr>
                    <a:xfrm>
                      <a:off x="4160744" y="3499692"/>
                      <a:ext cx="787690"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1.5%</a:t>
                      </a:r>
                      <a:endParaRPr lang="zh-CN" altLang="en-US" sz="788" dirty="0">
                        <a:latin typeface="微软雅黑" panose="020B0503020204020204" pitchFamily="34" charset="-122"/>
                        <a:ea typeface="微软雅黑" panose="020B0503020204020204" pitchFamily="34" charset="-122"/>
                      </a:endParaRPr>
                    </a:p>
                  </p:txBody>
                </p:sp>
                <p:sp>
                  <p:nvSpPr>
                    <p:cNvPr id="81" name="文本框 45">
                      <a:extLst>
                        <a:ext uri="{FF2B5EF4-FFF2-40B4-BE49-F238E27FC236}">
                          <a16:creationId xmlns:a16="http://schemas.microsoft.com/office/drawing/2014/main" id="{7AFC0035-5F19-4D35-B97D-2CCC68D62BE0}"/>
                        </a:ext>
                      </a:extLst>
                    </p:cNvPr>
                    <p:cNvSpPr txBox="1"/>
                    <p:nvPr/>
                  </p:nvSpPr>
                  <p:spPr>
                    <a:xfrm>
                      <a:off x="5523966" y="3499692"/>
                      <a:ext cx="787690"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2.0%</a:t>
                      </a:r>
                      <a:endParaRPr lang="zh-CN" altLang="en-US" sz="788" dirty="0">
                        <a:latin typeface="微软雅黑" panose="020B0503020204020204" pitchFamily="34" charset="-122"/>
                        <a:ea typeface="微软雅黑" panose="020B0503020204020204" pitchFamily="34" charset="-122"/>
                      </a:endParaRPr>
                    </a:p>
                  </p:txBody>
                </p:sp>
                <p:sp>
                  <p:nvSpPr>
                    <p:cNvPr id="82" name="文本框 46">
                      <a:extLst>
                        <a:ext uri="{FF2B5EF4-FFF2-40B4-BE49-F238E27FC236}">
                          <a16:creationId xmlns:a16="http://schemas.microsoft.com/office/drawing/2014/main" id="{3B3694F7-9A2A-402E-B5AF-5E52579E31F7}"/>
                        </a:ext>
                      </a:extLst>
                    </p:cNvPr>
                    <p:cNvSpPr txBox="1"/>
                    <p:nvPr/>
                  </p:nvSpPr>
                  <p:spPr>
                    <a:xfrm>
                      <a:off x="3454548" y="3499692"/>
                      <a:ext cx="899696"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1.25%</a:t>
                      </a:r>
                      <a:endParaRPr lang="zh-CN" altLang="en-US" sz="788" dirty="0">
                        <a:latin typeface="微软雅黑" panose="020B0503020204020204" pitchFamily="34" charset="-122"/>
                        <a:ea typeface="微软雅黑" panose="020B0503020204020204" pitchFamily="34" charset="-122"/>
                      </a:endParaRPr>
                    </a:p>
                  </p:txBody>
                </p:sp>
                <p:sp>
                  <p:nvSpPr>
                    <p:cNvPr id="83" name="文本框 47">
                      <a:extLst>
                        <a:ext uri="{FF2B5EF4-FFF2-40B4-BE49-F238E27FC236}">
                          <a16:creationId xmlns:a16="http://schemas.microsoft.com/office/drawing/2014/main" id="{6C90702C-2030-4F32-9234-7BFC8307DD5E}"/>
                        </a:ext>
                      </a:extLst>
                    </p:cNvPr>
                    <p:cNvSpPr txBox="1"/>
                    <p:nvPr/>
                  </p:nvSpPr>
                  <p:spPr>
                    <a:xfrm>
                      <a:off x="6832018" y="3499692"/>
                      <a:ext cx="787690" cy="288709"/>
                    </a:xfrm>
                    <a:prstGeom prst="rect">
                      <a:avLst/>
                    </a:prstGeom>
                    <a:noFill/>
                  </p:spPr>
                  <p:txBody>
                    <a:bodyPr wrap="none" rtlCol="0">
                      <a:spAutoFit/>
                    </a:bodyPr>
                    <a:lstStyle/>
                    <a:p>
                      <a:r>
                        <a:rPr lang="en-US" altLang="zh-CN" sz="788" dirty="0">
                          <a:latin typeface="微软雅黑" panose="020B0503020204020204" pitchFamily="34" charset="-122"/>
                          <a:ea typeface="微软雅黑" panose="020B0503020204020204" pitchFamily="34" charset="-122"/>
                        </a:rPr>
                        <a:t>2.5%</a:t>
                      </a:r>
                      <a:endParaRPr lang="zh-CN" altLang="en-US" sz="788" dirty="0">
                        <a:latin typeface="微软雅黑" panose="020B0503020204020204" pitchFamily="34" charset="-122"/>
                        <a:ea typeface="微软雅黑" panose="020B0503020204020204" pitchFamily="34" charset="-122"/>
                      </a:endParaRPr>
                    </a:p>
                  </p:txBody>
                </p:sp>
              </p:grpSp>
              <p:sp>
                <p:nvSpPr>
                  <p:cNvPr id="70" name="五边形 80">
                    <a:extLst>
                      <a:ext uri="{FF2B5EF4-FFF2-40B4-BE49-F238E27FC236}">
                        <a16:creationId xmlns:a16="http://schemas.microsoft.com/office/drawing/2014/main" id="{1FF7EF08-CAF2-4B4A-A742-089385D78CFC}"/>
                      </a:ext>
                    </a:extLst>
                  </p:cNvPr>
                  <p:cNvSpPr/>
                  <p:nvPr/>
                </p:nvSpPr>
                <p:spPr>
                  <a:xfrm>
                    <a:off x="2662903" y="2656306"/>
                    <a:ext cx="1181511" cy="288000"/>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a:solidFill>
                        <a:srgbClr val="39302A"/>
                      </a:solidFill>
                      <a:latin typeface="微软雅黑" panose="020B0503020204020204" pitchFamily="34" charset="-122"/>
                      <a:ea typeface="微软雅黑" panose="020B0503020204020204" pitchFamily="34" charset="-122"/>
                    </a:endParaRPr>
                  </a:p>
                </p:txBody>
              </p:sp>
              <p:sp>
                <p:nvSpPr>
                  <p:cNvPr id="71" name="五边形 81">
                    <a:extLst>
                      <a:ext uri="{FF2B5EF4-FFF2-40B4-BE49-F238E27FC236}">
                        <a16:creationId xmlns:a16="http://schemas.microsoft.com/office/drawing/2014/main" id="{0BAB7861-DA59-40F3-94A4-8244373CE16C}"/>
                      </a:ext>
                    </a:extLst>
                  </p:cNvPr>
                  <p:cNvSpPr/>
                  <p:nvPr/>
                </p:nvSpPr>
                <p:spPr>
                  <a:xfrm>
                    <a:off x="2662902" y="3002675"/>
                    <a:ext cx="2738445" cy="288000"/>
                  </a:xfrm>
                  <a:prstGeom prst="homePlat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a:solidFill>
                        <a:srgbClr val="39302A"/>
                      </a:solidFill>
                      <a:latin typeface="微软雅黑" panose="020B0503020204020204" pitchFamily="34" charset="-122"/>
                      <a:ea typeface="微软雅黑" panose="020B0503020204020204" pitchFamily="34" charset="-122"/>
                    </a:endParaRPr>
                  </a:p>
                </p:txBody>
              </p:sp>
              <p:sp>
                <p:nvSpPr>
                  <p:cNvPr id="72" name="五边形 84">
                    <a:extLst>
                      <a:ext uri="{FF2B5EF4-FFF2-40B4-BE49-F238E27FC236}">
                        <a16:creationId xmlns:a16="http://schemas.microsoft.com/office/drawing/2014/main" id="{71BA6B9C-A552-4F32-AB4C-ECE13CE9E561}"/>
                      </a:ext>
                    </a:extLst>
                  </p:cNvPr>
                  <p:cNvSpPr/>
                  <p:nvPr/>
                </p:nvSpPr>
                <p:spPr>
                  <a:xfrm>
                    <a:off x="2662903" y="3575585"/>
                    <a:ext cx="2126720" cy="267109"/>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dirty="0">
                      <a:solidFill>
                        <a:srgbClr val="39302A"/>
                      </a:solidFill>
                      <a:latin typeface="微软雅黑" panose="020B0503020204020204" pitchFamily="34" charset="-122"/>
                      <a:ea typeface="微软雅黑" panose="020B0503020204020204" pitchFamily="34" charset="-122"/>
                    </a:endParaRPr>
                  </a:p>
                </p:txBody>
              </p:sp>
              <p:sp>
                <p:nvSpPr>
                  <p:cNvPr id="73" name="五边形 85">
                    <a:extLst>
                      <a:ext uri="{FF2B5EF4-FFF2-40B4-BE49-F238E27FC236}">
                        <a16:creationId xmlns:a16="http://schemas.microsoft.com/office/drawing/2014/main" id="{D73C526E-78C7-49EA-A811-6F5E58241A90}"/>
                      </a:ext>
                    </a:extLst>
                  </p:cNvPr>
                  <p:cNvSpPr/>
                  <p:nvPr/>
                </p:nvSpPr>
                <p:spPr>
                  <a:xfrm>
                    <a:off x="2662903" y="3901061"/>
                    <a:ext cx="5460946" cy="288000"/>
                  </a:xfrm>
                  <a:prstGeom prst="homePlat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41" tIns="34271" rIns="68541" bIns="34271" rtlCol="0" anchor="ctr"/>
                  <a:lstStyle/>
                  <a:p>
                    <a:pPr algn="ctr" defTabSz="685783"/>
                    <a:endParaRPr lang="zh-CN" altLang="en-US" sz="2053">
                      <a:solidFill>
                        <a:srgbClr val="39302A"/>
                      </a:solidFill>
                      <a:latin typeface="微软雅黑" panose="020B0503020204020204" pitchFamily="34" charset="-122"/>
                      <a:ea typeface="微软雅黑" panose="020B0503020204020204" pitchFamily="34" charset="-122"/>
                    </a:endParaRPr>
                  </a:p>
                </p:txBody>
              </p:sp>
            </p:grpSp>
          </p:grpSp>
          <p:sp>
            <p:nvSpPr>
              <p:cNvPr id="61" name="矩形 25">
                <a:extLst>
                  <a:ext uri="{FF2B5EF4-FFF2-40B4-BE49-F238E27FC236}">
                    <a16:creationId xmlns:a16="http://schemas.microsoft.com/office/drawing/2014/main" id="{09530BA0-9649-4FA3-B6B8-DF7A8F92ED86}"/>
                  </a:ext>
                </a:extLst>
              </p:cNvPr>
              <p:cNvSpPr/>
              <p:nvPr/>
            </p:nvSpPr>
            <p:spPr>
              <a:xfrm>
                <a:off x="7800094" y="2630133"/>
                <a:ext cx="2025515" cy="219635"/>
              </a:xfrm>
              <a:prstGeom prst="rect">
                <a:avLst/>
              </a:prstGeom>
            </p:spPr>
            <p:txBody>
              <a:bodyPr wrap="square">
                <a:spAutoFit/>
              </a:bodyPr>
              <a:lstStyle/>
              <a:p>
                <a:r>
                  <a:rPr lang="es-ES" altLang="zh-CN" sz="800">
                    <a:solidFill>
                      <a:schemeClr val="tx1">
                        <a:lumMod val="95000"/>
                        <a:lumOff val="5000"/>
                      </a:schemeClr>
                    </a:solidFill>
                    <a:latin typeface="+mj-lt"/>
                    <a:ea typeface="微软雅黑" panose="020B0503020204020204" pitchFamily="34" charset="-122"/>
                  </a:rPr>
                  <a:t>Atenuación Máxima</a:t>
                </a:r>
              </a:p>
            </p:txBody>
          </p:sp>
          <p:sp>
            <p:nvSpPr>
              <p:cNvPr id="62" name="矩形 26">
                <a:extLst>
                  <a:ext uri="{FF2B5EF4-FFF2-40B4-BE49-F238E27FC236}">
                    <a16:creationId xmlns:a16="http://schemas.microsoft.com/office/drawing/2014/main" id="{1F82DC08-3AE0-41B3-94C6-78CB6C290806}"/>
                  </a:ext>
                </a:extLst>
              </p:cNvPr>
              <p:cNvSpPr/>
              <p:nvPr/>
            </p:nvSpPr>
            <p:spPr>
              <a:xfrm>
                <a:off x="1835653" y="3124245"/>
                <a:ext cx="663588" cy="251010"/>
              </a:xfrm>
              <a:prstGeom prst="rect">
                <a:avLst/>
              </a:prstGeom>
            </p:spPr>
            <p:txBody>
              <a:bodyPr wrap="none">
                <a:spAutoFit/>
              </a:bodyPr>
              <a:lstStyle/>
              <a:p>
                <a:r>
                  <a:rPr lang="en-US" altLang="zh-CN" sz="1000" dirty="0">
                    <a:solidFill>
                      <a:schemeClr val="tx1">
                        <a:lumMod val="95000"/>
                        <a:lumOff val="5000"/>
                      </a:schemeClr>
                    </a:solidFill>
                    <a:latin typeface="+mj-lt"/>
                    <a:ea typeface="微软雅黑" panose="020B0503020204020204" pitchFamily="34" charset="-122"/>
                  </a:rPr>
                  <a:t>96h</a:t>
                </a:r>
                <a:endParaRPr lang="zh-CN" altLang="en-US" sz="1000" dirty="0">
                  <a:latin typeface="+mj-lt"/>
                  <a:ea typeface="微软雅黑" panose="020B0503020204020204" pitchFamily="34" charset="-122"/>
                </a:endParaRPr>
              </a:p>
            </p:txBody>
          </p:sp>
          <p:sp>
            <p:nvSpPr>
              <p:cNvPr id="63" name="矩形 27">
                <a:extLst>
                  <a:ext uri="{FF2B5EF4-FFF2-40B4-BE49-F238E27FC236}">
                    <a16:creationId xmlns:a16="http://schemas.microsoft.com/office/drawing/2014/main" id="{24050349-30DC-4C9B-97B2-1E65D66F8EE0}"/>
                  </a:ext>
                </a:extLst>
              </p:cNvPr>
              <p:cNvSpPr/>
              <p:nvPr/>
            </p:nvSpPr>
            <p:spPr>
              <a:xfrm>
                <a:off x="1705787" y="4005979"/>
                <a:ext cx="779361" cy="251010"/>
              </a:xfrm>
              <a:prstGeom prst="rect">
                <a:avLst/>
              </a:prstGeom>
            </p:spPr>
            <p:txBody>
              <a:bodyPr wrap="none">
                <a:spAutoFit/>
              </a:bodyPr>
              <a:lstStyle/>
              <a:p>
                <a:r>
                  <a:rPr lang="en-US" altLang="zh-CN" sz="1000" dirty="0">
                    <a:solidFill>
                      <a:schemeClr val="tx1">
                        <a:lumMod val="95000"/>
                        <a:lumOff val="5000"/>
                      </a:schemeClr>
                    </a:solidFill>
                    <a:latin typeface="+mj-lt"/>
                    <a:ea typeface="微软雅黑" panose="020B0503020204020204" pitchFamily="34" charset="-122"/>
                  </a:rPr>
                  <a:t>500h</a:t>
                </a:r>
                <a:endParaRPr lang="zh-CN" altLang="en-US" sz="900" dirty="0">
                  <a:latin typeface="+mj-lt"/>
                  <a:ea typeface="微软雅黑" panose="020B0503020204020204" pitchFamily="34" charset="-122"/>
                </a:endParaRPr>
              </a:p>
            </p:txBody>
          </p:sp>
        </p:grpSp>
        <p:sp>
          <p:nvSpPr>
            <p:cNvPr id="54" name="矩形 58">
              <a:extLst>
                <a:ext uri="{FF2B5EF4-FFF2-40B4-BE49-F238E27FC236}">
                  <a16:creationId xmlns:a16="http://schemas.microsoft.com/office/drawing/2014/main" id="{73713C2D-2A9F-462A-969D-2E240142CDDE}"/>
                </a:ext>
              </a:extLst>
            </p:cNvPr>
            <p:cNvSpPr/>
            <p:nvPr/>
          </p:nvSpPr>
          <p:spPr>
            <a:xfrm>
              <a:off x="2854024" y="4481585"/>
              <a:ext cx="3622976" cy="184666"/>
            </a:xfrm>
            <a:prstGeom prst="rect">
              <a:avLst/>
            </a:prstGeom>
          </p:spPr>
          <p:txBody>
            <a:bodyPr wrap="square">
              <a:spAutoFit/>
            </a:bodyPr>
            <a:lstStyle/>
            <a:p>
              <a:pPr algn="ctr"/>
              <a:r>
                <a:rPr lang="es-ES" altLang="zh-CN" sz="600" dirty="0">
                  <a:solidFill>
                    <a:schemeClr val="tx1">
                      <a:lumMod val="95000"/>
                      <a:lumOff val="5000"/>
                    </a:schemeClr>
                  </a:solidFill>
                  <a:latin typeface="微软雅黑" panose="020B0503020204020204" pitchFamily="34" charset="-122"/>
                  <a:ea typeface="微软雅黑" panose="020B0503020204020204" pitchFamily="34" charset="-122"/>
                </a:rPr>
                <a:t>*Método de Ensayo: Temperatura del Módulo 85℃, energización I(test) = </a:t>
              </a:r>
              <a:r>
                <a:rPr lang="es-ES" altLang="zh-CN" sz="600" dirty="0" err="1">
                  <a:solidFill>
                    <a:schemeClr val="tx1">
                      <a:lumMod val="95000"/>
                      <a:lumOff val="5000"/>
                    </a:schemeClr>
                  </a:solidFill>
                  <a:latin typeface="微软雅黑" panose="020B0503020204020204" pitchFamily="34" charset="-122"/>
                  <a:ea typeface="微软雅黑" panose="020B0503020204020204" pitchFamily="34" charset="-122"/>
                </a:rPr>
                <a:t>Isc</a:t>
              </a:r>
              <a:r>
                <a:rPr lang="es-ES" altLang="zh-CN" sz="600" dirty="0">
                  <a:solidFill>
                    <a:schemeClr val="tx1">
                      <a:lumMod val="95000"/>
                      <a:lumOff val="5000"/>
                    </a:schemeClr>
                  </a:solidFill>
                  <a:latin typeface="微软雅黑" panose="020B0503020204020204" pitchFamily="34" charset="-122"/>
                  <a:ea typeface="微软雅黑" panose="020B0503020204020204" pitchFamily="34" charset="-122"/>
                </a:rPr>
                <a:t> - </a:t>
              </a:r>
              <a:r>
                <a:rPr lang="es-ES" altLang="zh-CN" sz="600" dirty="0" err="1">
                  <a:solidFill>
                    <a:schemeClr val="tx1">
                      <a:lumMod val="95000"/>
                      <a:lumOff val="5000"/>
                    </a:schemeClr>
                  </a:solidFill>
                  <a:latin typeface="微软雅黑" panose="020B0503020204020204" pitchFamily="34" charset="-122"/>
                  <a:ea typeface="微软雅黑" panose="020B0503020204020204" pitchFamily="34" charset="-122"/>
                </a:rPr>
                <a:t>Impp</a:t>
              </a:r>
              <a:endParaRPr lang="es-ES" altLang="zh-CN" sz="6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55" name="组合 60">
              <a:extLst>
                <a:ext uri="{FF2B5EF4-FFF2-40B4-BE49-F238E27FC236}">
                  <a16:creationId xmlns:a16="http://schemas.microsoft.com/office/drawing/2014/main" id="{E1C65BAF-D383-454A-9D88-53E7BC8AED1E}"/>
                </a:ext>
              </a:extLst>
            </p:cNvPr>
            <p:cNvGrpSpPr/>
            <p:nvPr/>
          </p:nvGrpSpPr>
          <p:grpSpPr>
            <a:xfrm>
              <a:off x="4913761" y="3021657"/>
              <a:ext cx="1303562" cy="467771"/>
              <a:chOff x="6311741" y="1707284"/>
              <a:chExt cx="1303562" cy="467771"/>
            </a:xfrm>
          </p:grpSpPr>
          <p:sp>
            <p:nvSpPr>
              <p:cNvPr id="56" name="矩形 61">
                <a:extLst>
                  <a:ext uri="{FF2B5EF4-FFF2-40B4-BE49-F238E27FC236}">
                    <a16:creationId xmlns:a16="http://schemas.microsoft.com/office/drawing/2014/main" id="{8AC7BC71-0E9A-4DE1-908E-87D1AC85A901}"/>
                  </a:ext>
                </a:extLst>
              </p:cNvPr>
              <p:cNvSpPr/>
              <p:nvPr/>
            </p:nvSpPr>
            <p:spPr>
              <a:xfrm>
                <a:off x="6313916" y="1802420"/>
                <a:ext cx="54864" cy="548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53" dirty="0">
                  <a:latin typeface="微软雅黑" panose="020B0503020204020204" pitchFamily="34" charset="-122"/>
                  <a:ea typeface="微软雅黑" panose="020B0503020204020204" pitchFamily="34" charset="-122"/>
                </a:endParaRPr>
              </a:p>
            </p:txBody>
          </p:sp>
          <p:sp>
            <p:nvSpPr>
              <p:cNvPr id="57" name="矩形 62">
                <a:extLst>
                  <a:ext uri="{FF2B5EF4-FFF2-40B4-BE49-F238E27FC236}">
                    <a16:creationId xmlns:a16="http://schemas.microsoft.com/office/drawing/2014/main" id="{C3EBC279-B433-48BB-A80A-821576634240}"/>
                  </a:ext>
                </a:extLst>
              </p:cNvPr>
              <p:cNvSpPr/>
              <p:nvPr/>
            </p:nvSpPr>
            <p:spPr>
              <a:xfrm>
                <a:off x="6314400" y="2031702"/>
                <a:ext cx="54864" cy="5486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53" dirty="0">
                  <a:latin typeface="微软雅黑" panose="020B0503020204020204" pitchFamily="34" charset="-122"/>
                  <a:ea typeface="微软雅黑" panose="020B0503020204020204" pitchFamily="34" charset="-122"/>
                </a:endParaRPr>
              </a:p>
            </p:txBody>
          </p:sp>
          <p:sp>
            <p:nvSpPr>
              <p:cNvPr id="58" name="矩形 63">
                <a:extLst>
                  <a:ext uri="{FF2B5EF4-FFF2-40B4-BE49-F238E27FC236}">
                    <a16:creationId xmlns:a16="http://schemas.microsoft.com/office/drawing/2014/main" id="{5E9857B8-B5E6-4497-BA14-C6020DE57CC2}"/>
                  </a:ext>
                </a:extLst>
              </p:cNvPr>
              <p:cNvSpPr/>
              <p:nvPr/>
            </p:nvSpPr>
            <p:spPr>
              <a:xfrm>
                <a:off x="6311741" y="1707284"/>
                <a:ext cx="559769" cy="253916"/>
              </a:xfrm>
              <a:prstGeom prst="rect">
                <a:avLst/>
              </a:prstGeom>
            </p:spPr>
            <p:txBody>
              <a:bodyPr wrap="none">
                <a:spAutoFit/>
              </a:bodyPr>
              <a:lstStyle/>
              <a:p>
                <a:r>
                  <a:rPr lang="en-US" altLang="zh-CN" sz="1000" dirty="0">
                    <a:solidFill>
                      <a:schemeClr val="tx1">
                        <a:lumMod val="95000"/>
                        <a:lumOff val="5000"/>
                      </a:schemeClr>
                    </a:solidFill>
                    <a:latin typeface="+mj-lt"/>
                    <a:ea typeface="微软雅黑" panose="020B0503020204020204" pitchFamily="34" charset="-122"/>
                  </a:rPr>
                  <a:t>HiKu7</a:t>
                </a:r>
                <a:endParaRPr lang="zh-CN" altLang="en-US" sz="1000" dirty="0">
                  <a:latin typeface="+mj-lt"/>
                  <a:ea typeface="微软雅黑" panose="020B0503020204020204" pitchFamily="34" charset="-122"/>
                </a:endParaRPr>
              </a:p>
            </p:txBody>
          </p:sp>
          <p:sp>
            <p:nvSpPr>
              <p:cNvPr id="59" name="矩形 64">
                <a:extLst>
                  <a:ext uri="{FF2B5EF4-FFF2-40B4-BE49-F238E27FC236}">
                    <a16:creationId xmlns:a16="http://schemas.microsoft.com/office/drawing/2014/main" id="{2020BC23-42A4-434E-B82D-04A4FDBE0CB9}"/>
                  </a:ext>
                </a:extLst>
              </p:cNvPr>
              <p:cNvSpPr/>
              <p:nvPr/>
            </p:nvSpPr>
            <p:spPr>
              <a:xfrm>
                <a:off x="6311741" y="1928834"/>
                <a:ext cx="1303562" cy="246221"/>
              </a:xfrm>
              <a:prstGeom prst="rect">
                <a:avLst/>
              </a:prstGeom>
            </p:spPr>
            <p:txBody>
              <a:bodyPr wrap="none">
                <a:spAutoFit/>
              </a:bodyPr>
              <a:lstStyle/>
              <a:p>
                <a:r>
                  <a:rPr lang="pt-BR" altLang="zh-CN" sz="1000" dirty="0">
                    <a:solidFill>
                      <a:schemeClr val="tx1">
                        <a:lumMod val="95000"/>
                        <a:lumOff val="5000"/>
                      </a:schemeClr>
                    </a:solidFill>
                    <a:ea typeface="微软雅黑" panose="020B0503020204020204" pitchFamily="34" charset="-122"/>
                  </a:rPr>
                  <a:t>Indústria standard</a:t>
                </a:r>
                <a:endParaRPr lang="pt-BR" altLang="zh-CN" sz="1000" dirty="0">
                  <a:ea typeface="微软雅黑" panose="020B0503020204020204" pitchFamily="34" charset="-122"/>
                </a:endParaRPr>
              </a:p>
            </p:txBody>
          </p:sp>
        </p:grpSp>
      </p:grpSp>
    </p:spTree>
    <p:extLst>
      <p:ext uri="{BB962C8B-B14F-4D97-AF65-F5344CB8AC3E}">
        <p14:creationId xmlns:p14="http://schemas.microsoft.com/office/powerpoint/2010/main" val="700964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灯片编号占位符 71">
            <a:extLst>
              <a:ext uri="{FF2B5EF4-FFF2-40B4-BE49-F238E27FC236}">
                <a16:creationId xmlns:a16="http://schemas.microsoft.com/office/drawing/2014/main" id="{1A8C4B5D-0C02-4E06-9EC6-18507B4BA411}"/>
              </a:ext>
            </a:extLst>
          </p:cNvPr>
          <p:cNvSpPr txBox="1">
            <a:spLocks/>
          </p:cNvSpPr>
          <p:nvPr/>
        </p:nvSpPr>
        <p:spPr>
          <a:xfrm>
            <a:off x="0" y="0"/>
            <a:ext cx="0" cy="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81F58-5F54-48AF-9089-08FFC3FC9381}" type="slidenum">
              <a:rPr lang="zh-CN" altLang="en-US"/>
              <a:pPr/>
              <a:t>14</a:t>
            </a:fld>
            <a:endParaRPr lang="zh-CN" altLang="en-US"/>
          </a:p>
        </p:txBody>
      </p:sp>
      <p:grpSp>
        <p:nvGrpSpPr>
          <p:cNvPr id="10" name="Agrupar 9">
            <a:extLst>
              <a:ext uri="{FF2B5EF4-FFF2-40B4-BE49-F238E27FC236}">
                <a16:creationId xmlns:a16="http://schemas.microsoft.com/office/drawing/2014/main" id="{68B06062-A07E-4A45-8E77-7852145D70CA}"/>
              </a:ext>
            </a:extLst>
          </p:cNvPr>
          <p:cNvGrpSpPr/>
          <p:nvPr/>
        </p:nvGrpSpPr>
        <p:grpSpPr>
          <a:xfrm>
            <a:off x="1823955" y="1403787"/>
            <a:ext cx="5496089" cy="1335024"/>
            <a:chOff x="1295400" y="1542633"/>
            <a:chExt cx="5496089" cy="1335024"/>
          </a:xfrm>
        </p:grpSpPr>
        <p:sp>
          <p:nvSpPr>
            <p:cNvPr id="5" name="虚尾箭头 7">
              <a:extLst>
                <a:ext uri="{FF2B5EF4-FFF2-40B4-BE49-F238E27FC236}">
                  <a16:creationId xmlns:a16="http://schemas.microsoft.com/office/drawing/2014/main" id="{67A51297-901B-454E-BB94-C4BC4A01981A}"/>
                </a:ext>
              </a:extLst>
            </p:cNvPr>
            <p:cNvSpPr/>
            <p:nvPr/>
          </p:nvSpPr>
          <p:spPr>
            <a:xfrm>
              <a:off x="3865550" y="2011671"/>
              <a:ext cx="493142" cy="392928"/>
            </a:xfrm>
            <a:prstGeom prst="stripedRightArrow">
              <a:avLst/>
            </a:prstGeom>
            <a:solidFill>
              <a:srgbClr val="868887"/>
            </a:solidFill>
            <a:ln w="9525" cap="flat" cmpd="sng" algn="ctr">
              <a:noFill/>
              <a:prstDash val="soli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lnSpc>
                  <a:spcPct val="110000"/>
                </a:lnSpc>
                <a:defRPr/>
              </a:pPr>
              <a:endParaRPr lang="zh-CN" altLang="en-US" sz="1600" kern="0" dirty="0" err="1">
                <a:solidFill>
                  <a:prstClr val="black"/>
                </a:solidFill>
                <a:latin typeface="Noto Sans"/>
                <a:ea typeface="+mn-ea"/>
                <a:cs typeface="+mn-cs"/>
              </a:endParaRPr>
            </a:p>
          </p:txBody>
        </p:sp>
        <p:pic>
          <p:nvPicPr>
            <p:cNvPr id="11" name="图片 10">
              <a:extLst>
                <a:ext uri="{FF2B5EF4-FFF2-40B4-BE49-F238E27FC236}">
                  <a16:creationId xmlns:a16="http://schemas.microsoft.com/office/drawing/2014/main" id="{B366050E-FB49-4E1F-BFF5-DA65511B0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295400" y="1542634"/>
              <a:ext cx="2417802" cy="1331003"/>
            </a:xfrm>
            <a:prstGeom prst="rect">
              <a:avLst/>
            </a:prstGeom>
          </p:spPr>
        </p:pic>
        <p:pic>
          <p:nvPicPr>
            <p:cNvPr id="12" name="图片 11">
              <a:extLst>
                <a:ext uri="{FF2B5EF4-FFF2-40B4-BE49-F238E27FC236}">
                  <a16:creationId xmlns:a16="http://schemas.microsoft.com/office/drawing/2014/main" id="{A1524392-31E8-47D5-8949-7DD5570D9634}"/>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4495800" y="1542633"/>
              <a:ext cx="2295689" cy="1335024"/>
            </a:xfrm>
            <a:prstGeom prst="rect">
              <a:avLst/>
            </a:prstGeom>
          </p:spPr>
        </p:pic>
      </p:grpSp>
      <p:grpSp>
        <p:nvGrpSpPr>
          <p:cNvPr id="15" name="Agrupar 9">
            <a:extLst>
              <a:ext uri="{FF2B5EF4-FFF2-40B4-BE49-F238E27FC236}">
                <a16:creationId xmlns:a16="http://schemas.microsoft.com/office/drawing/2014/main" id="{98E2A4AE-70F7-411F-8B52-175DFF597474}"/>
              </a:ext>
            </a:extLst>
          </p:cNvPr>
          <p:cNvGrpSpPr/>
          <p:nvPr/>
        </p:nvGrpSpPr>
        <p:grpSpPr>
          <a:xfrm>
            <a:off x="1823955" y="1872825"/>
            <a:ext cx="5496089" cy="1866887"/>
            <a:chOff x="1295400" y="2011671"/>
            <a:chExt cx="5496089" cy="1866887"/>
          </a:xfrm>
        </p:grpSpPr>
        <p:sp>
          <p:nvSpPr>
            <p:cNvPr id="16" name="文本框 2">
              <a:extLst>
                <a:ext uri="{FF2B5EF4-FFF2-40B4-BE49-F238E27FC236}">
                  <a16:creationId xmlns:a16="http://schemas.microsoft.com/office/drawing/2014/main" id="{A38F23F2-6571-4837-B3EA-2239CAE0EC84}"/>
                </a:ext>
              </a:extLst>
            </p:cNvPr>
            <p:cNvSpPr txBox="1"/>
            <p:nvPr/>
          </p:nvSpPr>
          <p:spPr>
            <a:xfrm>
              <a:off x="1295400" y="2935364"/>
              <a:ext cx="2417802" cy="461665"/>
            </a:xfrm>
            <a:prstGeom prst="rect">
              <a:avLst/>
            </a:prstGeom>
            <a:noFill/>
          </p:spPr>
          <p:txBody>
            <a:bodyPr wrap="square" rtlCol="0">
              <a:spAutoFit/>
            </a:bodyPr>
            <a:lstStyle/>
            <a:p>
              <a:pPr algn="ctr">
                <a:defRPr/>
              </a:pPr>
              <a:r>
                <a:rPr lang="es-ES" altLang="zh-CN" sz="1200" b="1" dirty="0">
                  <a:solidFill>
                    <a:prstClr val="black">
                      <a:lumMod val="50000"/>
                      <a:lumOff val="50000"/>
                    </a:prstClr>
                  </a:solidFill>
                </a:rPr>
                <a:t>Espacio estándar entre células ≥ 2mm</a:t>
              </a:r>
            </a:p>
          </p:txBody>
        </p:sp>
        <p:sp>
          <p:nvSpPr>
            <p:cNvPr id="17" name="文本框 138">
              <a:extLst>
                <a:ext uri="{FF2B5EF4-FFF2-40B4-BE49-F238E27FC236}">
                  <a16:creationId xmlns:a16="http://schemas.microsoft.com/office/drawing/2014/main" id="{762F8B05-4360-4571-B03A-F34E59B118E1}"/>
                </a:ext>
              </a:extLst>
            </p:cNvPr>
            <p:cNvSpPr txBox="1"/>
            <p:nvPr/>
          </p:nvSpPr>
          <p:spPr>
            <a:xfrm>
              <a:off x="4495801" y="2935363"/>
              <a:ext cx="2285937"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 altLang="zh-CN" sz="1200" b="1" dirty="0">
                  <a:solidFill>
                    <a:prstClr val="black">
                      <a:lumMod val="50000"/>
                      <a:lumOff val="50000"/>
                    </a:prstClr>
                  </a:solidFill>
                  <a:latin typeface="Noto Sans"/>
                </a:rPr>
                <a:t>Tecnología HTR ~ 0.7mm</a:t>
              </a:r>
            </a:p>
          </p:txBody>
        </p:sp>
        <p:sp>
          <p:nvSpPr>
            <p:cNvPr id="18" name="虚尾箭头 7">
              <a:extLst>
                <a:ext uri="{FF2B5EF4-FFF2-40B4-BE49-F238E27FC236}">
                  <a16:creationId xmlns:a16="http://schemas.microsoft.com/office/drawing/2014/main" id="{07E02F13-1D82-4883-8A4A-096E0E0A9345}"/>
                </a:ext>
              </a:extLst>
            </p:cNvPr>
            <p:cNvSpPr/>
            <p:nvPr/>
          </p:nvSpPr>
          <p:spPr>
            <a:xfrm>
              <a:off x="3865550" y="2011671"/>
              <a:ext cx="493142" cy="392928"/>
            </a:xfrm>
            <a:prstGeom prst="stripedRightArrow">
              <a:avLst/>
            </a:prstGeom>
            <a:solidFill>
              <a:srgbClr val="868887"/>
            </a:solidFill>
            <a:ln w="9525" cap="flat" cmpd="sng" algn="ctr">
              <a:noFill/>
              <a:prstDash val="solid"/>
            </a:ln>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p>
              <a:pPr algn="ctr">
                <a:lnSpc>
                  <a:spcPct val="110000"/>
                </a:lnSpc>
                <a:defRPr/>
              </a:pPr>
              <a:endParaRPr lang="es-ES" altLang="zh-CN" sz="1600" kern="0">
                <a:solidFill>
                  <a:prstClr val="black"/>
                </a:solidFill>
                <a:latin typeface="Noto Sans"/>
                <a:ea typeface="+mn-ea"/>
                <a:cs typeface="+mn-cs"/>
              </a:endParaRPr>
            </a:p>
          </p:txBody>
        </p:sp>
        <p:sp>
          <p:nvSpPr>
            <p:cNvPr id="19" name="文本框 138">
              <a:extLst>
                <a:ext uri="{FF2B5EF4-FFF2-40B4-BE49-F238E27FC236}">
                  <a16:creationId xmlns:a16="http://schemas.microsoft.com/office/drawing/2014/main" id="{986FDB74-5D4C-49DD-B109-6D59286E63E5}"/>
                </a:ext>
              </a:extLst>
            </p:cNvPr>
            <p:cNvSpPr txBox="1"/>
            <p:nvPr/>
          </p:nvSpPr>
          <p:spPr>
            <a:xfrm>
              <a:off x="4724400" y="3299239"/>
              <a:ext cx="2067089"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ES" altLang="zh-CN" sz="1000" b="1" dirty="0">
                  <a:solidFill>
                    <a:schemeClr val="bg2"/>
                  </a:solidFill>
                  <a:latin typeface="Noto Sans"/>
                </a:rPr>
                <a:t>-70% Espacio entre células</a:t>
              </a:r>
            </a:p>
          </p:txBody>
        </p:sp>
        <p:sp>
          <p:nvSpPr>
            <p:cNvPr id="20" name="文本框 138">
              <a:extLst>
                <a:ext uri="{FF2B5EF4-FFF2-40B4-BE49-F238E27FC236}">
                  <a16:creationId xmlns:a16="http://schemas.microsoft.com/office/drawing/2014/main" id="{25FA91E2-C040-49AD-B41B-B0AC250510BB}"/>
                </a:ext>
              </a:extLst>
            </p:cNvPr>
            <p:cNvSpPr txBox="1"/>
            <p:nvPr/>
          </p:nvSpPr>
          <p:spPr>
            <a:xfrm>
              <a:off x="4495800" y="3632337"/>
              <a:ext cx="2285937" cy="24622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s-ES" altLang="zh-CN" sz="1000" b="1" dirty="0">
                  <a:solidFill>
                    <a:schemeClr val="bg2"/>
                  </a:solidFill>
                  <a:latin typeface="Noto Sans"/>
                </a:rPr>
                <a:t>+0.5% Eficiencia del módulo</a:t>
              </a:r>
            </a:p>
          </p:txBody>
        </p:sp>
      </p:grpSp>
      <p:sp>
        <p:nvSpPr>
          <p:cNvPr id="23" name="Título 13">
            <a:extLst>
              <a:ext uri="{FF2B5EF4-FFF2-40B4-BE49-F238E27FC236}">
                <a16:creationId xmlns:a16="http://schemas.microsoft.com/office/drawing/2014/main" id="{F56E6771-882B-42CC-BD4B-2D3CBBAFD58A}"/>
              </a:ext>
            </a:extLst>
          </p:cNvPr>
          <p:cNvSpPr>
            <a:spLocks noGrp="1"/>
          </p:cNvSpPr>
          <p:nvPr>
            <p:ph type="title"/>
          </p:nvPr>
        </p:nvSpPr>
        <p:spPr>
          <a:xfrm>
            <a:off x="539751" y="303611"/>
            <a:ext cx="5861049" cy="647960"/>
          </a:xfrm>
        </p:spPr>
        <p:txBody>
          <a:bodyPr/>
          <a:lstStyle/>
          <a:p>
            <a:r>
              <a:rPr lang="es-ES" dirty="0"/>
              <a:t>Tecnología HTR</a:t>
            </a:r>
            <a:br>
              <a:rPr lang="es-ES" dirty="0"/>
            </a:br>
            <a:r>
              <a:rPr lang="es-ES" sz="1400" dirty="0"/>
              <a:t>Hetero-</a:t>
            </a:r>
            <a:r>
              <a:rPr lang="es-ES" sz="1400" dirty="0" err="1"/>
              <a:t>Type</a:t>
            </a:r>
            <a:r>
              <a:rPr lang="es-ES" sz="1400" dirty="0"/>
              <a:t> </a:t>
            </a:r>
            <a:r>
              <a:rPr lang="es-ES" sz="1400" dirty="0" err="1"/>
              <a:t>Ribbon</a:t>
            </a:r>
            <a:r>
              <a:rPr lang="es-ES" sz="1400" dirty="0"/>
              <a:t> </a:t>
            </a:r>
            <a:endParaRPr lang="es-ES" dirty="0"/>
          </a:p>
        </p:txBody>
      </p:sp>
    </p:spTree>
    <p:extLst>
      <p:ext uri="{BB962C8B-B14F-4D97-AF65-F5344CB8AC3E}">
        <p14:creationId xmlns:p14="http://schemas.microsoft.com/office/powerpoint/2010/main" val="279653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灯片编号占位符 71">
            <a:extLst>
              <a:ext uri="{FF2B5EF4-FFF2-40B4-BE49-F238E27FC236}">
                <a16:creationId xmlns:a16="http://schemas.microsoft.com/office/drawing/2014/main" id="{1A8C4B5D-0C02-4E06-9EC6-18507B4BA411}"/>
              </a:ext>
            </a:extLst>
          </p:cNvPr>
          <p:cNvSpPr txBox="1">
            <a:spLocks/>
          </p:cNvSpPr>
          <p:nvPr/>
        </p:nvSpPr>
        <p:spPr>
          <a:xfrm>
            <a:off x="0" y="0"/>
            <a:ext cx="0" cy="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81F58-5F54-48AF-9089-08FFC3FC9381}" type="slidenum">
              <a:rPr lang="zh-CN" altLang="en-US"/>
              <a:pPr/>
              <a:t>15</a:t>
            </a:fld>
            <a:endParaRPr lang="zh-CN" altLang="en-US"/>
          </a:p>
        </p:txBody>
      </p:sp>
      <p:pic>
        <p:nvPicPr>
          <p:cNvPr id="3" name="图片 2">
            <a:extLst>
              <a:ext uri="{FF2B5EF4-FFF2-40B4-BE49-F238E27FC236}">
                <a16:creationId xmlns:a16="http://schemas.microsoft.com/office/drawing/2014/main" id="{44925A89-35C6-48BA-8BD7-F63E618301CB}"/>
              </a:ext>
            </a:extLst>
          </p:cNvPr>
          <p:cNvPicPr>
            <a:picLocks noChangeAspect="1"/>
          </p:cNvPicPr>
          <p:nvPr/>
        </p:nvPicPr>
        <p:blipFill>
          <a:blip r:embed="rId3"/>
          <a:stretch>
            <a:fillRect/>
          </a:stretch>
        </p:blipFill>
        <p:spPr>
          <a:xfrm rot="5400000">
            <a:off x="5395395" y="2161031"/>
            <a:ext cx="1337734" cy="755017"/>
          </a:xfrm>
          <a:prstGeom prst="rect">
            <a:avLst/>
          </a:prstGeom>
        </p:spPr>
      </p:pic>
      <p:pic>
        <p:nvPicPr>
          <p:cNvPr id="4" name="图片 3">
            <a:extLst>
              <a:ext uri="{FF2B5EF4-FFF2-40B4-BE49-F238E27FC236}">
                <a16:creationId xmlns:a16="http://schemas.microsoft.com/office/drawing/2014/main" id="{DF263E46-F6D4-46BA-ABDB-BC12582D9796}"/>
              </a:ext>
            </a:extLst>
          </p:cNvPr>
          <p:cNvPicPr>
            <a:picLocks noChangeAspect="1"/>
          </p:cNvPicPr>
          <p:nvPr/>
        </p:nvPicPr>
        <p:blipFill>
          <a:blip r:embed="rId4"/>
          <a:stretch>
            <a:fillRect/>
          </a:stretch>
        </p:blipFill>
        <p:spPr>
          <a:xfrm rot="5400000">
            <a:off x="7108214" y="2160718"/>
            <a:ext cx="1336283" cy="754196"/>
          </a:xfrm>
          <a:prstGeom prst="rect">
            <a:avLst/>
          </a:prstGeom>
        </p:spPr>
      </p:pic>
      <p:grpSp>
        <p:nvGrpSpPr>
          <p:cNvPr id="7" name="组合 6"/>
          <p:cNvGrpSpPr/>
          <p:nvPr/>
        </p:nvGrpSpPr>
        <p:grpSpPr>
          <a:xfrm>
            <a:off x="1421208" y="1887216"/>
            <a:ext cx="469801" cy="1326488"/>
            <a:chOff x="1753453" y="1674321"/>
            <a:chExt cx="942373" cy="2660798"/>
          </a:xfrm>
        </p:grpSpPr>
        <p:sp>
          <p:nvSpPr>
            <p:cNvPr id="85" name="闪电形 84"/>
            <p:cNvSpPr/>
            <p:nvPr/>
          </p:nvSpPr>
          <p:spPr>
            <a:xfrm rot="20009178">
              <a:off x="2364943" y="3830792"/>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86" name="闪电形 85"/>
            <p:cNvSpPr/>
            <p:nvPr/>
          </p:nvSpPr>
          <p:spPr>
            <a:xfrm rot="20009178">
              <a:off x="2360797" y="3959449"/>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84" name="闪电形 83"/>
            <p:cNvSpPr/>
            <p:nvPr/>
          </p:nvSpPr>
          <p:spPr>
            <a:xfrm rot="20009178">
              <a:off x="2368236" y="1687678"/>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80" name="闪电形 79"/>
            <p:cNvSpPr/>
            <p:nvPr/>
          </p:nvSpPr>
          <p:spPr>
            <a:xfrm rot="17618265">
              <a:off x="2373949" y="3115379"/>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81" name="闪电形 80"/>
            <p:cNvSpPr/>
            <p:nvPr/>
          </p:nvSpPr>
          <p:spPr>
            <a:xfrm rot="20009178">
              <a:off x="2373560" y="2673971"/>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82" name="闪电形 81"/>
            <p:cNvSpPr/>
            <p:nvPr/>
          </p:nvSpPr>
          <p:spPr>
            <a:xfrm rot="17618265">
              <a:off x="2373731" y="2982116"/>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83" name="闪电形 82"/>
            <p:cNvSpPr/>
            <p:nvPr/>
          </p:nvSpPr>
          <p:spPr>
            <a:xfrm rot="20009178">
              <a:off x="2369414" y="2802628"/>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74" name="闪电形 73"/>
            <p:cNvSpPr/>
            <p:nvPr/>
          </p:nvSpPr>
          <p:spPr>
            <a:xfrm rot="17618265">
              <a:off x="2374432" y="3717444"/>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75" name="闪电形 74"/>
            <p:cNvSpPr/>
            <p:nvPr/>
          </p:nvSpPr>
          <p:spPr>
            <a:xfrm rot="20009178">
              <a:off x="2374043" y="3276036"/>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70" name="闪电形 69"/>
            <p:cNvSpPr/>
            <p:nvPr/>
          </p:nvSpPr>
          <p:spPr>
            <a:xfrm rot="17618265">
              <a:off x="2372553" y="2565427"/>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71" name="闪电形 70"/>
            <p:cNvSpPr/>
            <p:nvPr/>
          </p:nvSpPr>
          <p:spPr>
            <a:xfrm rot="20009178">
              <a:off x="2368236" y="2385939"/>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72" name="闪电形 71"/>
            <p:cNvSpPr/>
            <p:nvPr/>
          </p:nvSpPr>
          <p:spPr>
            <a:xfrm rot="17618265">
              <a:off x="2374214" y="3584181"/>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73" name="闪电形 72"/>
            <p:cNvSpPr/>
            <p:nvPr/>
          </p:nvSpPr>
          <p:spPr>
            <a:xfrm rot="20009178">
              <a:off x="2369897" y="3404693"/>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67" name="闪电形 66"/>
            <p:cNvSpPr/>
            <p:nvPr/>
          </p:nvSpPr>
          <p:spPr>
            <a:xfrm rot="17618265">
              <a:off x="2366291" y="1993736"/>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56" name="闪电形 55"/>
            <p:cNvSpPr/>
            <p:nvPr/>
          </p:nvSpPr>
          <p:spPr>
            <a:xfrm rot="20009178">
              <a:off x="2361974" y="1814248"/>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3" name="矩形 12"/>
            <p:cNvSpPr/>
            <p:nvPr/>
          </p:nvSpPr>
          <p:spPr>
            <a:xfrm>
              <a:off x="1753453" y="1674321"/>
              <a:ext cx="942373" cy="26257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68" name="闪电形 67"/>
            <p:cNvSpPr/>
            <p:nvPr/>
          </p:nvSpPr>
          <p:spPr>
            <a:xfrm rot="17618265">
              <a:off x="2367951" y="2277395"/>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69" name="闪电形 68"/>
            <p:cNvSpPr/>
            <p:nvPr/>
          </p:nvSpPr>
          <p:spPr>
            <a:xfrm rot="20009178">
              <a:off x="2363634" y="2097907"/>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97" name="闪电形 96"/>
            <p:cNvSpPr/>
            <p:nvPr/>
          </p:nvSpPr>
          <p:spPr>
            <a:xfrm rot="17618265">
              <a:off x="2366292" y="4134593"/>
              <a:ext cx="209737" cy="185527"/>
            </a:xfrm>
            <a:prstGeom prst="lightningBolt">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40" name="矩形 39">
              <a:extLst>
                <a:ext uri="{FF2B5EF4-FFF2-40B4-BE49-F238E27FC236}">
                  <a16:creationId xmlns:a16="http://schemas.microsoft.com/office/drawing/2014/main" id="{248B8ECA-527C-40D2-A221-14ECB5597AE7}"/>
                </a:ext>
              </a:extLst>
            </p:cNvPr>
            <p:cNvSpPr/>
            <p:nvPr/>
          </p:nvSpPr>
          <p:spPr>
            <a:xfrm>
              <a:off x="1900706" y="1706232"/>
              <a:ext cx="563113" cy="2628887"/>
            </a:xfrm>
            <a:prstGeom prst="rect">
              <a:avLst/>
            </a:prstGeom>
            <a:solidFill>
              <a:schemeClr val="bg1"/>
            </a:solidFill>
            <a:ln w="25400" cap="flat" cmpd="sng" algn="ctr">
              <a:solidFill>
                <a:srgbClr val="868887">
                  <a:shade val="50000"/>
                </a:srgbClr>
              </a:solidFill>
              <a:prstDash val="solid"/>
            </a:ln>
            <a:effectLst/>
          </p:spPr>
          <p:style>
            <a:lnRef idx="0">
              <a:scrgbClr r="0" g="0" b="0"/>
            </a:lnRef>
            <a:fillRef idx="0">
              <a:scrgbClr r="0" g="0" b="0"/>
            </a:fillRef>
            <a:effectRef idx="0">
              <a:scrgbClr r="0" g="0" b="0"/>
            </a:effectRef>
            <a:fontRef idx="major"/>
          </p:style>
          <p:txBody>
            <a:bodyPr rtlCol="0" anchor="ctr"/>
            <a:lstStyle/>
            <a:p>
              <a:pPr algn="ctr">
                <a:defRPr/>
              </a:pPr>
              <a:endParaRPr lang="zh-CN" altLang="en-US" sz="1800" kern="0">
                <a:solidFill>
                  <a:prstClr val="white"/>
                </a:solidFill>
                <a:latin typeface="Noto Sans"/>
                <a:ea typeface="+mn-ea"/>
                <a:cs typeface="+mn-cs"/>
              </a:endParaRPr>
            </a:p>
          </p:txBody>
        </p:sp>
      </p:grpSp>
      <p:grpSp>
        <p:nvGrpSpPr>
          <p:cNvPr id="2" name="组合 1"/>
          <p:cNvGrpSpPr/>
          <p:nvPr/>
        </p:nvGrpSpPr>
        <p:grpSpPr>
          <a:xfrm>
            <a:off x="3184561" y="1891910"/>
            <a:ext cx="326948" cy="1324057"/>
            <a:chOff x="4138436" y="1696918"/>
            <a:chExt cx="651224" cy="2637282"/>
          </a:xfrm>
        </p:grpSpPr>
        <p:sp>
          <p:nvSpPr>
            <p:cNvPr id="117" name="云形 116"/>
            <p:cNvSpPr/>
            <p:nvPr/>
          </p:nvSpPr>
          <p:spPr>
            <a:xfrm rot="5740579">
              <a:off x="4520044" y="1760781"/>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34" name="云形 133"/>
            <p:cNvSpPr/>
            <p:nvPr/>
          </p:nvSpPr>
          <p:spPr>
            <a:xfrm rot="5740579">
              <a:off x="4520044" y="2018131"/>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35" name="云形 134"/>
            <p:cNvSpPr/>
            <p:nvPr/>
          </p:nvSpPr>
          <p:spPr>
            <a:xfrm rot="5740579">
              <a:off x="4520174" y="2279710"/>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36" name="云形 135"/>
            <p:cNvSpPr/>
            <p:nvPr/>
          </p:nvSpPr>
          <p:spPr>
            <a:xfrm rot="5740579">
              <a:off x="4520174" y="2537058"/>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37" name="云形 136"/>
            <p:cNvSpPr/>
            <p:nvPr/>
          </p:nvSpPr>
          <p:spPr>
            <a:xfrm rot="5740579">
              <a:off x="4520044" y="2804261"/>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38" name="云形 137"/>
            <p:cNvSpPr/>
            <p:nvPr/>
          </p:nvSpPr>
          <p:spPr>
            <a:xfrm rot="5740579">
              <a:off x="4520045" y="3061609"/>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39" name="云形 138"/>
            <p:cNvSpPr/>
            <p:nvPr/>
          </p:nvSpPr>
          <p:spPr>
            <a:xfrm rot="5740579">
              <a:off x="4520174" y="3323188"/>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40" name="云形 139"/>
            <p:cNvSpPr/>
            <p:nvPr/>
          </p:nvSpPr>
          <p:spPr>
            <a:xfrm rot="5740579">
              <a:off x="4520175" y="3580537"/>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41" name="云形 140"/>
            <p:cNvSpPr/>
            <p:nvPr/>
          </p:nvSpPr>
          <p:spPr>
            <a:xfrm rot="5740579">
              <a:off x="4520300" y="3807490"/>
              <a:ext cx="333224" cy="205497"/>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142" name="云形 141"/>
            <p:cNvSpPr/>
            <p:nvPr/>
          </p:nvSpPr>
          <p:spPr>
            <a:xfrm rot="5740579">
              <a:off x="4520297" y="4064840"/>
              <a:ext cx="333225" cy="205496"/>
            </a:xfrm>
            <a:prstGeom prst="cloud">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noAutofit/>
            </a:bodyPr>
            <a:lstStyle/>
            <a:p>
              <a:pPr algn="ctr">
                <a:lnSpc>
                  <a:spcPct val="110000"/>
                </a:lnSpc>
              </a:pPr>
              <a:endParaRPr lang="zh-CN" altLang="en-US" sz="1200" dirty="0" err="1">
                <a:solidFill>
                  <a:schemeClr val="tx1"/>
                </a:solidFill>
              </a:endParaRPr>
            </a:p>
          </p:txBody>
        </p:sp>
        <p:sp>
          <p:nvSpPr>
            <p:cNvPr id="87" name="矩形 86">
              <a:extLst>
                <a:ext uri="{FF2B5EF4-FFF2-40B4-BE49-F238E27FC236}">
                  <a16:creationId xmlns:a16="http://schemas.microsoft.com/office/drawing/2014/main" id="{248B8ECA-527C-40D2-A221-14ECB5597AE7}"/>
                </a:ext>
              </a:extLst>
            </p:cNvPr>
            <p:cNvSpPr/>
            <p:nvPr/>
          </p:nvSpPr>
          <p:spPr>
            <a:xfrm>
              <a:off x="4138436" y="1700809"/>
              <a:ext cx="590714" cy="2628886"/>
            </a:xfrm>
            <a:prstGeom prst="rect">
              <a:avLst/>
            </a:prstGeom>
            <a:solidFill>
              <a:schemeClr val="bg1"/>
            </a:solidFill>
            <a:ln w="25400" cap="flat" cmpd="sng" algn="ctr">
              <a:solidFill>
                <a:srgbClr val="868887">
                  <a:shade val="50000"/>
                </a:srgbClr>
              </a:solidFill>
              <a:prstDash val="solid"/>
            </a:ln>
            <a:effectLst/>
          </p:spPr>
          <p:style>
            <a:lnRef idx="0">
              <a:scrgbClr r="0" g="0" b="0"/>
            </a:lnRef>
            <a:fillRef idx="0">
              <a:scrgbClr r="0" g="0" b="0"/>
            </a:fillRef>
            <a:effectRef idx="0">
              <a:scrgbClr r="0" g="0" b="0"/>
            </a:effectRef>
            <a:fontRef idx="major"/>
          </p:style>
          <p:txBody>
            <a:bodyPr rtlCol="0" anchor="ctr"/>
            <a:lstStyle/>
            <a:p>
              <a:pPr algn="ctr">
                <a:defRPr/>
              </a:pPr>
              <a:endParaRPr lang="zh-CN" altLang="en-US" sz="1800" kern="0">
                <a:solidFill>
                  <a:prstClr val="white"/>
                </a:solidFill>
                <a:latin typeface="Noto Sans"/>
                <a:ea typeface="+mn-ea"/>
                <a:cs typeface="+mn-cs"/>
              </a:endParaRPr>
            </a:p>
          </p:txBody>
        </p:sp>
      </p:grpSp>
      <p:sp>
        <p:nvSpPr>
          <p:cNvPr id="47" name="矩形 4">
            <a:extLst>
              <a:ext uri="{FF2B5EF4-FFF2-40B4-BE49-F238E27FC236}">
                <a16:creationId xmlns:a16="http://schemas.microsoft.com/office/drawing/2014/main" id="{C7CF0C95-801E-4454-987E-1E72B617C92E}"/>
              </a:ext>
            </a:extLst>
          </p:cNvPr>
          <p:cNvSpPr/>
          <p:nvPr/>
        </p:nvSpPr>
        <p:spPr>
          <a:xfrm>
            <a:off x="5340362" y="1243406"/>
            <a:ext cx="3305025" cy="600164"/>
          </a:xfrm>
          <a:prstGeom prst="rect">
            <a:avLst/>
          </a:prstGeom>
        </p:spPr>
        <p:txBody>
          <a:bodyPr wrap="square">
            <a:spAutoFit/>
          </a:bodyPr>
          <a:lstStyle/>
          <a:p>
            <a:pPr algn="ctr">
              <a:defRPr/>
            </a:pPr>
            <a:r>
              <a:rPr lang="es-ES" altLang="zh-CN" sz="1100" b="1" dirty="0">
                <a:solidFill>
                  <a:prstClr val="white">
                    <a:lumMod val="50000"/>
                  </a:prstClr>
                </a:solidFill>
                <a:latin typeface="Noto Sans"/>
                <a:cs typeface="Calibri" pitchFamily="34" charset="0"/>
              </a:rPr>
              <a:t>Degradación de la generación de energía después de la carga mecánico (estático y dinámico) se reduce en </a:t>
            </a:r>
            <a:r>
              <a:rPr lang="es-ES" altLang="zh-CN" sz="1100" b="1" dirty="0">
                <a:solidFill>
                  <a:srgbClr val="CA0B0F"/>
                </a:solidFill>
                <a:latin typeface="Noto Sans"/>
                <a:cs typeface="Calibri" pitchFamily="34" charset="0"/>
              </a:rPr>
              <a:t>90%</a:t>
            </a:r>
          </a:p>
        </p:txBody>
      </p:sp>
      <p:sp>
        <p:nvSpPr>
          <p:cNvPr id="48" name="文本框 5">
            <a:extLst>
              <a:ext uri="{FF2B5EF4-FFF2-40B4-BE49-F238E27FC236}">
                <a16:creationId xmlns:a16="http://schemas.microsoft.com/office/drawing/2014/main" id="{E5697C68-39E9-402C-A2B8-5103BFA8DB6B}"/>
              </a:ext>
            </a:extLst>
          </p:cNvPr>
          <p:cNvSpPr txBox="1"/>
          <p:nvPr/>
        </p:nvSpPr>
        <p:spPr>
          <a:xfrm>
            <a:off x="2009718" y="4007818"/>
            <a:ext cx="5544616" cy="300082"/>
          </a:xfrm>
          <a:prstGeom prst="rect">
            <a:avLst/>
          </a:prstGeom>
          <a:noFill/>
        </p:spPr>
        <p:txBody>
          <a:bodyPr wrap="square" rtlCol="0">
            <a:spAutoFit/>
          </a:bodyPr>
          <a:lstStyle>
            <a:defPPr>
              <a:defRPr lang="zh-CN"/>
            </a:defPPr>
            <a:lvl1pPr algn="ctr">
              <a:lnSpc>
                <a:spcPct val="150000"/>
              </a:lnSpc>
              <a:defRPr sz="1400" b="1">
                <a:latin typeface="微软雅黑" panose="020B0503020204020204" pitchFamily="34" charset="-122"/>
                <a:ea typeface="微软雅黑" panose="020B0503020204020204" pitchFamily="34" charset="-122"/>
              </a:defRPr>
            </a:lvl1pPr>
          </a:lstStyle>
          <a:p>
            <a:pPr>
              <a:lnSpc>
                <a:spcPct val="100000"/>
              </a:lnSpc>
              <a:defRPr/>
            </a:pPr>
            <a:r>
              <a:rPr lang="es-ES" altLang="zh-CN" sz="1350" dirty="0">
                <a:solidFill>
                  <a:srgbClr val="C00000"/>
                </a:solidFill>
                <a:latin typeface="Noto Sans"/>
                <a:cs typeface="Arial" panose="020B0604020202020204" pitchFamily="34" charset="0"/>
              </a:rPr>
              <a:t>Reduce significativamente el riesgo de </a:t>
            </a:r>
            <a:r>
              <a:rPr lang="es-ES" altLang="zh-CN" sz="1350" dirty="0" err="1">
                <a:solidFill>
                  <a:srgbClr val="C00000"/>
                </a:solidFill>
                <a:latin typeface="Noto Sans"/>
                <a:cs typeface="Arial" panose="020B0604020202020204" pitchFamily="34" charset="0"/>
              </a:rPr>
              <a:t>micro-fisuras</a:t>
            </a:r>
            <a:r>
              <a:rPr lang="es-ES" altLang="zh-CN" sz="1350" dirty="0">
                <a:solidFill>
                  <a:srgbClr val="C00000"/>
                </a:solidFill>
                <a:latin typeface="Noto Sans"/>
                <a:cs typeface="Arial" panose="020B0604020202020204" pitchFamily="34" charset="0"/>
              </a:rPr>
              <a:t>.</a:t>
            </a:r>
            <a:endParaRPr lang="es-ES" altLang="zh-CN" sz="1350" dirty="0">
              <a:solidFill>
                <a:srgbClr val="C00000"/>
              </a:solidFill>
              <a:latin typeface="Noto Sans"/>
            </a:endParaRPr>
          </a:p>
        </p:txBody>
      </p:sp>
      <p:sp>
        <p:nvSpPr>
          <p:cNvPr id="49" name="文本框 8">
            <a:extLst>
              <a:ext uri="{FF2B5EF4-FFF2-40B4-BE49-F238E27FC236}">
                <a16:creationId xmlns:a16="http://schemas.microsoft.com/office/drawing/2014/main" id="{B51B3212-150E-46C4-8660-D3106E650598}"/>
              </a:ext>
            </a:extLst>
          </p:cNvPr>
          <p:cNvSpPr txBox="1"/>
          <p:nvPr/>
        </p:nvSpPr>
        <p:spPr>
          <a:xfrm>
            <a:off x="684000" y="3359627"/>
            <a:ext cx="1944216" cy="369332"/>
          </a:xfrm>
          <a:prstGeom prst="rect">
            <a:avLst/>
          </a:prstGeom>
          <a:noFill/>
        </p:spPr>
        <p:txBody>
          <a:bodyPr wrap="square" rtlCol="0">
            <a:spAutoFit/>
          </a:bodyPr>
          <a:lstStyle/>
          <a:p>
            <a:pPr algn="ctr">
              <a:defRPr/>
            </a:pPr>
            <a:r>
              <a:rPr lang="es-ES" altLang="zh-CN" sz="900" b="1" dirty="0">
                <a:solidFill>
                  <a:prstClr val="white">
                    <a:lumMod val="50000"/>
                  </a:prstClr>
                </a:solidFill>
                <a:latin typeface="Noto Sans"/>
              </a:rPr>
              <a:t>Superficie de corte a laser convencional</a:t>
            </a:r>
          </a:p>
        </p:txBody>
      </p:sp>
      <p:sp>
        <p:nvSpPr>
          <p:cNvPr id="50" name="文本框 9">
            <a:extLst>
              <a:ext uri="{FF2B5EF4-FFF2-40B4-BE49-F238E27FC236}">
                <a16:creationId xmlns:a16="http://schemas.microsoft.com/office/drawing/2014/main" id="{833D7838-ACE9-4703-B133-27C47EF09385}"/>
              </a:ext>
            </a:extLst>
          </p:cNvPr>
          <p:cNvSpPr txBox="1"/>
          <p:nvPr/>
        </p:nvSpPr>
        <p:spPr>
          <a:xfrm>
            <a:off x="2396094" y="3359627"/>
            <a:ext cx="1944216" cy="369332"/>
          </a:xfrm>
          <a:prstGeom prst="rect">
            <a:avLst/>
          </a:prstGeom>
          <a:noFill/>
        </p:spPr>
        <p:txBody>
          <a:bodyPr wrap="square" rtlCol="0">
            <a:spAutoFit/>
          </a:bodyPr>
          <a:lstStyle/>
          <a:p>
            <a:pPr algn="ctr">
              <a:defRPr/>
            </a:pPr>
            <a:r>
              <a:rPr lang="es-ES" altLang="zh-CN" sz="900" b="1" dirty="0">
                <a:solidFill>
                  <a:prstClr val="white">
                    <a:lumMod val="50000"/>
                  </a:prstClr>
                </a:solidFill>
                <a:latin typeface="Noto Sans"/>
              </a:rPr>
              <a:t>Superficie de corte a laser </a:t>
            </a:r>
          </a:p>
          <a:p>
            <a:pPr algn="ctr">
              <a:defRPr/>
            </a:pPr>
            <a:r>
              <a:rPr lang="es-ES" altLang="zh-CN" sz="900" b="1" dirty="0">
                <a:solidFill>
                  <a:prstClr val="white">
                    <a:lumMod val="50000"/>
                  </a:prstClr>
                </a:solidFill>
                <a:latin typeface="Noto Sans"/>
              </a:rPr>
              <a:t>LDS de Canadian Solar</a:t>
            </a:r>
          </a:p>
        </p:txBody>
      </p:sp>
      <p:sp>
        <p:nvSpPr>
          <p:cNvPr id="51" name="文本框 35">
            <a:extLst>
              <a:ext uri="{FF2B5EF4-FFF2-40B4-BE49-F238E27FC236}">
                <a16:creationId xmlns:a16="http://schemas.microsoft.com/office/drawing/2014/main" id="{522D8EDB-8F26-440A-BBB4-218E632D2700}"/>
              </a:ext>
            </a:extLst>
          </p:cNvPr>
          <p:cNvSpPr txBox="1"/>
          <p:nvPr/>
        </p:nvSpPr>
        <p:spPr>
          <a:xfrm>
            <a:off x="5340362" y="3359627"/>
            <a:ext cx="1447800" cy="369332"/>
          </a:xfrm>
          <a:prstGeom prst="rect">
            <a:avLst/>
          </a:prstGeom>
          <a:noFill/>
        </p:spPr>
        <p:txBody>
          <a:bodyPr wrap="square" rtlCol="0">
            <a:spAutoFit/>
          </a:bodyPr>
          <a:lstStyle/>
          <a:p>
            <a:pPr algn="ctr">
              <a:defRPr/>
            </a:pPr>
            <a:r>
              <a:rPr lang="es-ES" altLang="zh-CN" sz="900" b="1" dirty="0">
                <a:solidFill>
                  <a:prstClr val="white">
                    <a:lumMod val="50000"/>
                  </a:prstClr>
                </a:solidFill>
                <a:latin typeface="Noto Sans"/>
              </a:rPr>
              <a:t>Superficie de corte a Laser Convencional</a:t>
            </a:r>
          </a:p>
        </p:txBody>
      </p:sp>
      <p:sp>
        <p:nvSpPr>
          <p:cNvPr id="52" name="文本框 37">
            <a:extLst>
              <a:ext uri="{FF2B5EF4-FFF2-40B4-BE49-F238E27FC236}">
                <a16:creationId xmlns:a16="http://schemas.microsoft.com/office/drawing/2014/main" id="{DD92AE91-B4D9-47AE-93BB-D19E3D572FE2}"/>
              </a:ext>
            </a:extLst>
          </p:cNvPr>
          <p:cNvSpPr txBox="1"/>
          <p:nvPr/>
        </p:nvSpPr>
        <p:spPr>
          <a:xfrm>
            <a:off x="6907323" y="3358834"/>
            <a:ext cx="1738064" cy="369332"/>
          </a:xfrm>
          <a:prstGeom prst="rect">
            <a:avLst/>
          </a:prstGeom>
          <a:noFill/>
        </p:spPr>
        <p:txBody>
          <a:bodyPr wrap="square" rtlCol="0">
            <a:spAutoFit/>
          </a:bodyPr>
          <a:lstStyle/>
          <a:p>
            <a:pPr algn="ctr">
              <a:defRPr/>
            </a:pPr>
            <a:r>
              <a:rPr lang="es-ES" altLang="zh-CN" sz="900" b="1" dirty="0">
                <a:solidFill>
                  <a:prstClr val="white">
                    <a:lumMod val="50000"/>
                  </a:prstClr>
                </a:solidFill>
                <a:latin typeface="Noto Sans"/>
              </a:rPr>
              <a:t>Superficie de corte a laser LDS de Canadian Solar</a:t>
            </a:r>
          </a:p>
        </p:txBody>
      </p:sp>
      <p:sp>
        <p:nvSpPr>
          <p:cNvPr id="53" name="Título 10">
            <a:extLst>
              <a:ext uri="{FF2B5EF4-FFF2-40B4-BE49-F238E27FC236}">
                <a16:creationId xmlns:a16="http://schemas.microsoft.com/office/drawing/2014/main" id="{03CD7549-4DCF-43C5-AFCC-CAF83B69285E}"/>
              </a:ext>
            </a:extLst>
          </p:cNvPr>
          <p:cNvSpPr>
            <a:spLocks noGrp="1"/>
          </p:cNvSpPr>
          <p:nvPr>
            <p:ph type="title"/>
          </p:nvPr>
        </p:nvSpPr>
        <p:spPr>
          <a:xfrm>
            <a:off x="539751" y="303611"/>
            <a:ext cx="5861049" cy="647960"/>
          </a:xfrm>
        </p:spPr>
        <p:txBody>
          <a:bodyPr/>
          <a:lstStyle/>
          <a:p>
            <a:r>
              <a:rPr lang="es-ES" dirty="0" err="1"/>
              <a:t>Tecnologia</a:t>
            </a:r>
            <a:r>
              <a:rPr lang="es-ES" dirty="0"/>
              <a:t> de Corte das Células</a:t>
            </a:r>
            <a:br>
              <a:rPr lang="es-ES" dirty="0"/>
            </a:br>
            <a:r>
              <a:rPr lang="es-ES" sz="1400" dirty="0"/>
              <a:t>Low </a:t>
            </a:r>
            <a:r>
              <a:rPr lang="es-ES" sz="1400" dirty="0" err="1"/>
              <a:t>Damage</a:t>
            </a:r>
            <a:r>
              <a:rPr lang="es-ES" sz="1400" dirty="0"/>
              <a:t> </a:t>
            </a:r>
            <a:r>
              <a:rPr lang="es-ES" sz="1400" dirty="0" err="1"/>
              <a:t>Slicing</a:t>
            </a:r>
            <a:r>
              <a:rPr lang="es-ES" sz="1400" dirty="0"/>
              <a:t> - LDS</a:t>
            </a:r>
            <a:endParaRPr lang="es-ES" dirty="0"/>
          </a:p>
        </p:txBody>
      </p:sp>
    </p:spTree>
    <p:extLst>
      <p:ext uri="{BB962C8B-B14F-4D97-AF65-F5344CB8AC3E}">
        <p14:creationId xmlns:p14="http://schemas.microsoft.com/office/powerpoint/2010/main" val="3406979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BEA8716F-74DE-43F9-B06F-888D1B009550}"/>
              </a:ext>
            </a:extLst>
          </p:cNvPr>
          <p:cNvGrpSpPr/>
          <p:nvPr/>
        </p:nvGrpSpPr>
        <p:grpSpPr>
          <a:xfrm>
            <a:off x="890201" y="1327032"/>
            <a:ext cx="4313448" cy="2628000"/>
            <a:chOff x="2648796" y="1383910"/>
            <a:chExt cx="4313448" cy="2628000"/>
          </a:xfrm>
        </p:grpSpPr>
        <p:grpSp>
          <p:nvGrpSpPr>
            <p:cNvPr id="29" name="组合 28">
              <a:extLst>
                <a:ext uri="{FF2B5EF4-FFF2-40B4-BE49-F238E27FC236}">
                  <a16:creationId xmlns:a16="http://schemas.microsoft.com/office/drawing/2014/main" id="{DD0B8513-1661-4B1C-88F9-33B2901BE4EE}"/>
                </a:ext>
              </a:extLst>
            </p:cNvPr>
            <p:cNvGrpSpPr/>
            <p:nvPr/>
          </p:nvGrpSpPr>
          <p:grpSpPr>
            <a:xfrm>
              <a:off x="2648796" y="1383910"/>
              <a:ext cx="4313448" cy="2628000"/>
              <a:chOff x="964163" y="2118493"/>
              <a:chExt cx="3920382" cy="1952797"/>
            </a:xfrm>
          </p:grpSpPr>
          <p:grpSp>
            <p:nvGrpSpPr>
              <p:cNvPr id="32" name="组合 31">
                <a:extLst>
                  <a:ext uri="{FF2B5EF4-FFF2-40B4-BE49-F238E27FC236}">
                    <a16:creationId xmlns:a16="http://schemas.microsoft.com/office/drawing/2014/main" id="{54216503-205C-4FC5-BDC7-DEA0742BFB9F}"/>
                  </a:ext>
                </a:extLst>
              </p:cNvPr>
              <p:cNvGrpSpPr/>
              <p:nvPr/>
            </p:nvGrpSpPr>
            <p:grpSpPr>
              <a:xfrm>
                <a:off x="4396627" y="2143614"/>
                <a:ext cx="279731" cy="1918737"/>
                <a:chOff x="7073751" y="1378481"/>
                <a:chExt cx="470395" cy="3250093"/>
              </a:xfrm>
            </p:grpSpPr>
            <p:sp>
              <p:nvSpPr>
                <p:cNvPr id="42" name="TextBox 19">
                  <a:extLst>
                    <a:ext uri="{FF2B5EF4-FFF2-40B4-BE49-F238E27FC236}">
                      <a16:creationId xmlns:a16="http://schemas.microsoft.com/office/drawing/2014/main" id="{2832D9DB-29ED-45B7-9B83-39725AAD53C0}"/>
                    </a:ext>
                  </a:extLst>
                </p:cNvPr>
                <p:cNvSpPr txBox="1"/>
                <p:nvPr/>
              </p:nvSpPr>
              <p:spPr>
                <a:xfrm rot="16200000">
                  <a:off x="6521009" y="3622082"/>
                  <a:ext cx="1636671" cy="376313"/>
                </a:xfrm>
                <a:prstGeom prst="rect">
                  <a:avLst/>
                </a:prstGeom>
                <a:solidFill>
                  <a:sysClr val="window" lastClr="FFFFFF"/>
                </a:solidFill>
              </p:spPr>
              <p:txBody>
                <a:bodyPr wrap="square" rtlCol="0">
                  <a:spAutoFit/>
                </a:bodyPr>
                <a:lstStyle/>
                <a:p>
                  <a:pPr algn="ctr">
                    <a:defRPr/>
                  </a:pPr>
                  <a:r>
                    <a:rPr lang="en-US" altLang="zh-CN" sz="1000" kern="0" dirty="0">
                      <a:solidFill>
                        <a:srgbClr val="00CC66"/>
                      </a:solidFill>
                      <a:latin typeface="Noto Sans"/>
                    </a:rPr>
                    <a:t>Zona Segura</a:t>
                  </a:r>
                  <a:endParaRPr lang="zh-CN" altLang="en-US" sz="1000" kern="0" dirty="0">
                    <a:solidFill>
                      <a:srgbClr val="00CC66"/>
                    </a:solidFill>
                    <a:latin typeface="Noto Sans"/>
                  </a:endParaRPr>
                </a:p>
              </p:txBody>
            </p:sp>
            <p:sp>
              <p:nvSpPr>
                <p:cNvPr id="43" name="TextBox 20">
                  <a:extLst>
                    <a:ext uri="{FF2B5EF4-FFF2-40B4-BE49-F238E27FC236}">
                      <a16:creationId xmlns:a16="http://schemas.microsoft.com/office/drawing/2014/main" id="{A628ED1E-B79B-4B03-B219-90D855CD848D}"/>
                    </a:ext>
                  </a:extLst>
                </p:cNvPr>
                <p:cNvSpPr txBox="1"/>
                <p:nvPr/>
              </p:nvSpPr>
              <p:spPr>
                <a:xfrm rot="16200000">
                  <a:off x="6358183" y="2094049"/>
                  <a:ext cx="1901532" cy="470395"/>
                </a:xfrm>
                <a:prstGeom prst="rect">
                  <a:avLst/>
                </a:prstGeom>
                <a:solidFill>
                  <a:sysClr val="window" lastClr="FFFFFF"/>
                </a:solidFill>
              </p:spPr>
              <p:txBody>
                <a:bodyPr wrap="square" rtlCol="0">
                  <a:spAutoFit/>
                </a:bodyPr>
                <a:lstStyle/>
                <a:p>
                  <a:pPr algn="ctr">
                    <a:defRPr/>
                  </a:pPr>
                  <a:r>
                    <a:rPr lang="pt-BR" altLang="zh-CN" sz="1000" kern="0" dirty="0">
                      <a:solidFill>
                        <a:srgbClr val="C00000"/>
                      </a:solidFill>
                      <a:latin typeface="Noto Sans"/>
                    </a:rPr>
                    <a:t>Zona de Risco</a:t>
                  </a:r>
                </a:p>
                <a:p>
                  <a:pPr algn="ctr">
                    <a:defRPr/>
                  </a:pPr>
                  <a:endParaRPr lang="en-US" altLang="zh-CN" sz="300" kern="0" dirty="0">
                    <a:solidFill>
                      <a:srgbClr val="C00000"/>
                    </a:solidFill>
                    <a:latin typeface="Noto Sans"/>
                  </a:endParaRPr>
                </a:p>
                <a:p>
                  <a:pPr algn="ctr">
                    <a:defRPr/>
                  </a:pPr>
                  <a:endParaRPr lang="zh-CN" altLang="en-US" sz="100" kern="0" dirty="0">
                    <a:solidFill>
                      <a:srgbClr val="C00000"/>
                    </a:solidFill>
                    <a:latin typeface="Noto Sans"/>
                  </a:endParaRPr>
                </a:p>
              </p:txBody>
            </p:sp>
          </p:grpSp>
          <p:cxnSp>
            <p:nvCxnSpPr>
              <p:cNvPr id="33" name="直接箭头连接符 32">
                <a:extLst>
                  <a:ext uri="{FF2B5EF4-FFF2-40B4-BE49-F238E27FC236}">
                    <a16:creationId xmlns:a16="http://schemas.microsoft.com/office/drawing/2014/main" id="{63AE20E1-6CE6-41FC-87F9-B415EFFB2F69}"/>
                  </a:ext>
                </a:extLst>
              </p:cNvPr>
              <p:cNvCxnSpPr>
                <a:cxnSpLocks/>
              </p:cNvCxnSpPr>
              <p:nvPr/>
            </p:nvCxnSpPr>
            <p:spPr>
              <a:xfrm flipV="1">
                <a:off x="971600" y="2118493"/>
                <a:ext cx="0" cy="1952797"/>
              </a:xfrm>
              <a:prstGeom prst="straightConnector1">
                <a:avLst/>
              </a:prstGeom>
              <a:noFill/>
              <a:ln w="19050" cap="flat" cmpd="sng" algn="ctr">
                <a:solidFill>
                  <a:sysClr val="window" lastClr="FFFFFF">
                    <a:lumMod val="50000"/>
                  </a:sysClr>
                </a:solidFill>
                <a:prstDash val="solid"/>
                <a:tailEnd type="triangle"/>
              </a:ln>
              <a:effectLst/>
            </p:spPr>
          </p:cxnSp>
          <p:cxnSp>
            <p:nvCxnSpPr>
              <p:cNvPr id="34" name="直接箭头连接符 33">
                <a:extLst>
                  <a:ext uri="{FF2B5EF4-FFF2-40B4-BE49-F238E27FC236}">
                    <a16:creationId xmlns:a16="http://schemas.microsoft.com/office/drawing/2014/main" id="{93AEA0AC-C82B-40F0-A00F-A540663E9914}"/>
                  </a:ext>
                </a:extLst>
              </p:cNvPr>
              <p:cNvCxnSpPr>
                <a:cxnSpLocks/>
              </p:cNvCxnSpPr>
              <p:nvPr/>
            </p:nvCxnSpPr>
            <p:spPr>
              <a:xfrm flipV="1">
                <a:off x="964163" y="4065832"/>
                <a:ext cx="3920382" cy="207"/>
              </a:xfrm>
              <a:prstGeom prst="straightConnector1">
                <a:avLst/>
              </a:prstGeom>
              <a:noFill/>
              <a:ln w="19050" cap="flat" cmpd="sng" algn="ctr">
                <a:solidFill>
                  <a:sysClr val="window" lastClr="FFFFFF">
                    <a:lumMod val="50000"/>
                  </a:sysClr>
                </a:solidFill>
                <a:prstDash val="solid"/>
                <a:tailEnd type="triangle"/>
              </a:ln>
              <a:effectLst/>
            </p:spPr>
          </p:cxnSp>
          <p:sp>
            <p:nvSpPr>
              <p:cNvPr id="35" name="矩形 34">
                <a:extLst>
                  <a:ext uri="{FF2B5EF4-FFF2-40B4-BE49-F238E27FC236}">
                    <a16:creationId xmlns:a16="http://schemas.microsoft.com/office/drawing/2014/main" id="{BAD58430-DEA2-49D5-836D-ECB7FADD9F3F}"/>
                  </a:ext>
                </a:extLst>
              </p:cNvPr>
              <p:cNvSpPr/>
              <p:nvPr/>
            </p:nvSpPr>
            <p:spPr>
              <a:xfrm>
                <a:off x="998492" y="2150712"/>
                <a:ext cx="3350937" cy="1889839"/>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a:defRPr/>
                </a:pPr>
                <a:endParaRPr lang="zh-CN" altLang="en-US" sz="1800" kern="0" dirty="0">
                  <a:solidFill>
                    <a:prstClr val="white"/>
                  </a:solidFill>
                  <a:latin typeface="Noto Sans"/>
                </a:endParaRPr>
              </a:p>
            </p:txBody>
          </p:sp>
        </p:grpSp>
        <p:pic>
          <p:nvPicPr>
            <p:cNvPr id="25" name="图片 24">
              <a:extLst>
                <a:ext uri="{FF2B5EF4-FFF2-40B4-BE49-F238E27FC236}">
                  <a16:creationId xmlns:a16="http://schemas.microsoft.com/office/drawing/2014/main" id="{C98F52B7-1CC6-4BCE-8CDF-A1A4D31933A0}"/>
                </a:ext>
              </a:extLst>
            </p:cNvPr>
            <p:cNvPicPr>
              <a:picLocks noChangeAspect="1"/>
            </p:cNvPicPr>
            <p:nvPr/>
          </p:nvPicPr>
          <p:blipFill>
            <a:blip r:embed="rId3"/>
            <a:stretch>
              <a:fillRect/>
            </a:stretch>
          </p:blipFill>
          <p:spPr>
            <a:xfrm>
              <a:off x="2980817" y="1499072"/>
              <a:ext cx="3162967" cy="2290246"/>
            </a:xfrm>
            <a:prstGeom prst="rect">
              <a:avLst/>
            </a:prstGeom>
          </p:spPr>
        </p:pic>
      </p:grpSp>
      <p:sp>
        <p:nvSpPr>
          <p:cNvPr id="88" name="灯片编号占位符 71">
            <a:extLst>
              <a:ext uri="{FF2B5EF4-FFF2-40B4-BE49-F238E27FC236}">
                <a16:creationId xmlns:a16="http://schemas.microsoft.com/office/drawing/2014/main" id="{1A8C4B5D-0C02-4E06-9EC6-18507B4BA411}"/>
              </a:ext>
            </a:extLst>
          </p:cNvPr>
          <p:cNvSpPr txBox="1">
            <a:spLocks/>
          </p:cNvSpPr>
          <p:nvPr/>
        </p:nvSpPr>
        <p:spPr>
          <a:xfrm>
            <a:off x="0" y="0"/>
            <a:ext cx="0" cy="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081F58-5F54-48AF-9089-08FFC3FC9381}" type="slidenum">
              <a:rPr lang="zh-CN" altLang="en-US"/>
              <a:pPr/>
              <a:t>16</a:t>
            </a:fld>
            <a:endParaRPr lang="zh-CN" altLang="en-US"/>
          </a:p>
        </p:txBody>
      </p:sp>
      <p:sp>
        <p:nvSpPr>
          <p:cNvPr id="5" name="文本框 4">
            <a:extLst>
              <a:ext uri="{FF2B5EF4-FFF2-40B4-BE49-F238E27FC236}">
                <a16:creationId xmlns:a16="http://schemas.microsoft.com/office/drawing/2014/main" id="{E62E8820-CD99-4DA5-AA68-777BF86E2A07}"/>
              </a:ext>
            </a:extLst>
          </p:cNvPr>
          <p:cNvSpPr txBox="1"/>
          <p:nvPr/>
        </p:nvSpPr>
        <p:spPr>
          <a:xfrm>
            <a:off x="898384" y="2346297"/>
            <a:ext cx="976578" cy="248209"/>
          </a:xfrm>
          <a:prstGeom prst="rect">
            <a:avLst/>
          </a:prstGeom>
          <a:noFill/>
        </p:spPr>
        <p:txBody>
          <a:bodyPr wrap="square" rtlCol="0">
            <a:spAutoFit/>
          </a:bodyPr>
          <a:lstStyle/>
          <a:p>
            <a:r>
              <a:rPr lang="en-US" altLang="zh-CN" sz="1013" dirty="0"/>
              <a:t>170 ℃</a:t>
            </a:r>
            <a:endParaRPr lang="zh-CN" altLang="en-US" sz="1013" dirty="0"/>
          </a:p>
        </p:txBody>
      </p:sp>
      <p:sp>
        <p:nvSpPr>
          <p:cNvPr id="31" name="文本框 44">
            <a:extLst>
              <a:ext uri="{FF2B5EF4-FFF2-40B4-BE49-F238E27FC236}">
                <a16:creationId xmlns:a16="http://schemas.microsoft.com/office/drawing/2014/main" id="{55F183EF-FE86-4B98-ACB5-64060E07EFBC}"/>
              </a:ext>
            </a:extLst>
          </p:cNvPr>
          <p:cNvSpPr txBox="1"/>
          <p:nvPr/>
        </p:nvSpPr>
        <p:spPr>
          <a:xfrm>
            <a:off x="5582257" y="2278838"/>
            <a:ext cx="3211424" cy="1384995"/>
          </a:xfrm>
          <a:prstGeom prst="rect">
            <a:avLst/>
          </a:prstGeom>
          <a:noFill/>
        </p:spPr>
        <p:txBody>
          <a:bodyPr wrap="square" rtlCol="0">
            <a:spAutoFit/>
          </a:bodyPr>
          <a:lstStyle>
            <a:defPPr>
              <a:defRPr lang="zh-CN"/>
            </a:defPPr>
            <a:lvl1pPr algn="ctr">
              <a:lnSpc>
                <a:spcPct val="150000"/>
              </a:lnSpc>
              <a:defRPr sz="1400" b="1">
                <a:latin typeface="微软雅黑" panose="020B0503020204020204" pitchFamily="34" charset="-122"/>
                <a:ea typeface="微软雅黑" panose="020B0503020204020204" pitchFamily="34" charset="-122"/>
              </a:defRPr>
            </a:lvl1pPr>
          </a:lstStyle>
          <a:p>
            <a:pPr>
              <a:lnSpc>
                <a:spcPct val="100000"/>
              </a:lnSpc>
              <a:defRPr/>
            </a:pPr>
            <a:r>
              <a:rPr lang="es-ES" altLang="zh-CN" sz="1200" b="0" dirty="0">
                <a:solidFill>
                  <a:prstClr val="black"/>
                </a:solidFill>
                <a:latin typeface="Noto Sans"/>
              </a:rPr>
              <a:t>Los módulos permanecen en la zona segura evitando el riesgo de </a:t>
            </a:r>
            <a:r>
              <a:rPr lang="es-ES" altLang="zh-CN" sz="1200" b="0" dirty="0" err="1">
                <a:solidFill>
                  <a:prstClr val="black"/>
                </a:solidFill>
                <a:latin typeface="Noto Sans"/>
              </a:rPr>
              <a:t>Hotspot</a:t>
            </a:r>
            <a:r>
              <a:rPr lang="es-ES" altLang="zh-CN" sz="1200" b="0" dirty="0">
                <a:solidFill>
                  <a:prstClr val="black"/>
                </a:solidFill>
                <a:latin typeface="Noto Sans"/>
              </a:rPr>
              <a:t> gracias a la tecnología exclusiva CSIR de Canadian Solar. </a:t>
            </a:r>
          </a:p>
          <a:p>
            <a:pPr>
              <a:lnSpc>
                <a:spcPct val="100000"/>
              </a:lnSpc>
              <a:defRPr/>
            </a:pPr>
            <a:endParaRPr lang="es-ES" altLang="zh-CN" sz="1200" b="0" dirty="0">
              <a:solidFill>
                <a:prstClr val="black"/>
              </a:solidFill>
              <a:latin typeface="Noto Sans"/>
            </a:endParaRPr>
          </a:p>
          <a:p>
            <a:pPr>
              <a:lnSpc>
                <a:spcPct val="100000"/>
              </a:lnSpc>
              <a:defRPr/>
            </a:pPr>
            <a:r>
              <a:rPr lang="es-ES" altLang="zh-CN" sz="1200" dirty="0">
                <a:solidFill>
                  <a:srgbClr val="C00000"/>
                </a:solidFill>
                <a:latin typeface="Noto Sans"/>
              </a:rPr>
              <a:t>Imprescindible para módulos de alta potencia!</a:t>
            </a:r>
          </a:p>
        </p:txBody>
      </p:sp>
      <p:sp>
        <p:nvSpPr>
          <p:cNvPr id="38" name="Título 10">
            <a:extLst>
              <a:ext uri="{FF2B5EF4-FFF2-40B4-BE49-F238E27FC236}">
                <a16:creationId xmlns:a16="http://schemas.microsoft.com/office/drawing/2014/main" id="{DE3D1773-E377-4C99-89E4-7DECC0B777A4}"/>
              </a:ext>
            </a:extLst>
          </p:cNvPr>
          <p:cNvSpPr>
            <a:spLocks noGrp="1"/>
          </p:cNvSpPr>
          <p:nvPr>
            <p:ph type="title"/>
          </p:nvPr>
        </p:nvSpPr>
        <p:spPr>
          <a:xfrm>
            <a:off x="539751" y="303611"/>
            <a:ext cx="5861049" cy="647960"/>
          </a:xfrm>
        </p:spPr>
        <p:txBody>
          <a:bodyPr/>
          <a:lstStyle/>
          <a:p>
            <a:r>
              <a:rPr lang="pt-BR" dirty="0" err="1"/>
              <a:t>Hotspot</a:t>
            </a:r>
            <a:r>
              <a:rPr lang="pt-BR" dirty="0"/>
              <a:t> - CSIR</a:t>
            </a:r>
          </a:p>
        </p:txBody>
      </p:sp>
      <p:sp>
        <p:nvSpPr>
          <p:cNvPr id="4" name="文本框 35">
            <a:extLst>
              <a:ext uri="{FF2B5EF4-FFF2-40B4-BE49-F238E27FC236}">
                <a16:creationId xmlns:a16="http://schemas.microsoft.com/office/drawing/2014/main" id="{50F43D99-DB0D-4FCF-AE9A-91D1D9B6A9AD}"/>
              </a:ext>
            </a:extLst>
          </p:cNvPr>
          <p:cNvSpPr txBox="1"/>
          <p:nvPr/>
        </p:nvSpPr>
        <p:spPr>
          <a:xfrm>
            <a:off x="1102554" y="4002392"/>
            <a:ext cx="1346871" cy="461665"/>
          </a:xfrm>
          <a:prstGeom prst="rect">
            <a:avLst/>
          </a:prstGeom>
          <a:noFill/>
        </p:spPr>
        <p:txBody>
          <a:bodyPr wrap="square" rtlCol="0">
            <a:spAutoFit/>
          </a:bodyPr>
          <a:lstStyle/>
          <a:p>
            <a:pPr algn="ctr">
              <a:defRPr/>
            </a:pPr>
            <a:r>
              <a:rPr lang="es-ES" altLang="zh-CN" sz="1200" b="1" kern="0">
                <a:solidFill>
                  <a:prstClr val="black"/>
                </a:solidFill>
                <a:latin typeface="Noto Sans"/>
              </a:rPr>
              <a:t>Sin CSIR (competencia)</a:t>
            </a:r>
          </a:p>
        </p:txBody>
      </p:sp>
      <p:sp>
        <p:nvSpPr>
          <p:cNvPr id="6" name="文本框 36">
            <a:extLst>
              <a:ext uri="{FF2B5EF4-FFF2-40B4-BE49-F238E27FC236}">
                <a16:creationId xmlns:a16="http://schemas.microsoft.com/office/drawing/2014/main" id="{8298AE08-0508-4CE6-A963-3FEEB449CCDA}"/>
              </a:ext>
            </a:extLst>
          </p:cNvPr>
          <p:cNvSpPr txBox="1"/>
          <p:nvPr/>
        </p:nvSpPr>
        <p:spPr>
          <a:xfrm>
            <a:off x="3290740" y="4015959"/>
            <a:ext cx="955249" cy="277000"/>
          </a:xfrm>
          <a:prstGeom prst="rect">
            <a:avLst/>
          </a:prstGeom>
          <a:noFill/>
        </p:spPr>
        <p:txBody>
          <a:bodyPr wrap="square" rtlCol="0">
            <a:spAutoFit/>
          </a:bodyPr>
          <a:lstStyle/>
          <a:p>
            <a:pPr algn="ctr">
              <a:defRPr/>
            </a:pPr>
            <a:r>
              <a:rPr lang="es-ES" altLang="zh-CN" sz="1200" b="1" kern="0">
                <a:solidFill>
                  <a:srgbClr val="C00000"/>
                </a:solidFill>
                <a:latin typeface="Noto Sans"/>
              </a:rPr>
              <a:t>Con CSIR</a:t>
            </a:r>
          </a:p>
        </p:txBody>
      </p:sp>
      <p:sp>
        <p:nvSpPr>
          <p:cNvPr id="7" name="文本框 29">
            <a:extLst>
              <a:ext uri="{FF2B5EF4-FFF2-40B4-BE49-F238E27FC236}">
                <a16:creationId xmlns:a16="http://schemas.microsoft.com/office/drawing/2014/main" id="{9116C62F-3658-49BC-81D6-9E3A694E1032}"/>
              </a:ext>
            </a:extLst>
          </p:cNvPr>
          <p:cNvSpPr txBox="1"/>
          <p:nvPr/>
        </p:nvSpPr>
        <p:spPr>
          <a:xfrm rot="10800000">
            <a:off x="457200" y="1357849"/>
            <a:ext cx="400110" cy="2580285"/>
          </a:xfrm>
          <a:prstGeom prst="rect">
            <a:avLst/>
          </a:prstGeom>
          <a:noFill/>
        </p:spPr>
        <p:txBody>
          <a:bodyPr vert="eaVert" wrap="square" rtlCol="0">
            <a:spAutoFit/>
          </a:bodyPr>
          <a:lstStyle/>
          <a:p>
            <a:pPr algn="ctr">
              <a:defRPr/>
            </a:pPr>
            <a:r>
              <a:rPr lang="es-ES" altLang="zh-CN" sz="1400" kern="0">
                <a:solidFill>
                  <a:prstClr val="black"/>
                </a:solidFill>
                <a:latin typeface="Noto Sans"/>
              </a:rPr>
              <a:t>Temp. de Hotspot</a:t>
            </a:r>
          </a:p>
        </p:txBody>
      </p:sp>
      <p:sp>
        <p:nvSpPr>
          <p:cNvPr id="8" name="文本框 25">
            <a:extLst>
              <a:ext uri="{FF2B5EF4-FFF2-40B4-BE49-F238E27FC236}">
                <a16:creationId xmlns:a16="http://schemas.microsoft.com/office/drawing/2014/main" id="{C6001CC1-858C-407B-B21B-827481F31216}"/>
              </a:ext>
            </a:extLst>
          </p:cNvPr>
          <p:cNvSpPr txBox="1"/>
          <p:nvPr/>
        </p:nvSpPr>
        <p:spPr>
          <a:xfrm>
            <a:off x="777928" y="1011216"/>
            <a:ext cx="4346801" cy="307777"/>
          </a:xfrm>
          <a:prstGeom prst="rect">
            <a:avLst/>
          </a:prstGeom>
          <a:noFill/>
        </p:spPr>
        <p:txBody>
          <a:bodyPr wrap="square" rtlCol="0">
            <a:spAutoFit/>
          </a:bodyPr>
          <a:lstStyle/>
          <a:p>
            <a:pPr algn="ctr">
              <a:defRPr/>
            </a:pPr>
            <a:r>
              <a:rPr lang="es-ES" altLang="zh-CN" sz="1400" b="1" kern="0" dirty="0">
                <a:solidFill>
                  <a:schemeClr val="tx1">
                    <a:lumMod val="95000"/>
                    <a:lumOff val="5000"/>
                  </a:schemeClr>
                </a:solidFill>
                <a:latin typeface="Noto Sans"/>
              </a:rPr>
              <a:t>Comparación del punto de </a:t>
            </a:r>
            <a:r>
              <a:rPr lang="es-ES" altLang="zh-CN" sz="1400" b="1" kern="0" dirty="0" err="1">
                <a:solidFill>
                  <a:schemeClr val="tx1">
                    <a:lumMod val="95000"/>
                    <a:lumOff val="5000"/>
                  </a:schemeClr>
                </a:solidFill>
                <a:latin typeface="Noto Sans"/>
              </a:rPr>
              <a:t>Hotspot</a:t>
            </a:r>
            <a:endParaRPr lang="es-ES" altLang="zh-CN" sz="1400" b="1" kern="0" dirty="0">
              <a:solidFill>
                <a:schemeClr val="tx1">
                  <a:lumMod val="95000"/>
                  <a:lumOff val="5000"/>
                </a:schemeClr>
              </a:solidFill>
              <a:latin typeface="Noto Sans"/>
            </a:endParaRPr>
          </a:p>
        </p:txBody>
      </p:sp>
      <p:sp>
        <p:nvSpPr>
          <p:cNvPr id="9" name="矩形 27">
            <a:extLst>
              <a:ext uri="{FF2B5EF4-FFF2-40B4-BE49-F238E27FC236}">
                <a16:creationId xmlns:a16="http://schemas.microsoft.com/office/drawing/2014/main" id="{3D745691-9503-4AA4-87D4-57C38395B610}"/>
              </a:ext>
            </a:extLst>
          </p:cNvPr>
          <p:cNvSpPr/>
          <p:nvPr/>
        </p:nvSpPr>
        <p:spPr>
          <a:xfrm>
            <a:off x="917564" y="2694337"/>
            <a:ext cx="4166132" cy="1243798"/>
          </a:xfrm>
          <a:prstGeom prst="rect">
            <a:avLst/>
          </a:prstGeom>
          <a:solidFill>
            <a:srgbClr val="00CC66">
              <a:alpha val="18039"/>
            </a:srgbClr>
          </a:solidFill>
          <a:ln w="952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defRPr/>
            </a:pPr>
            <a:endParaRPr lang="zh-CN" altLang="en-US" sz="1600" kern="0" dirty="0" err="1">
              <a:solidFill>
                <a:prstClr val="black"/>
              </a:solidFill>
              <a:latin typeface="Noto Sans"/>
            </a:endParaRPr>
          </a:p>
        </p:txBody>
      </p:sp>
      <p:sp>
        <p:nvSpPr>
          <p:cNvPr id="10" name="矩形 26">
            <a:extLst>
              <a:ext uri="{FF2B5EF4-FFF2-40B4-BE49-F238E27FC236}">
                <a16:creationId xmlns:a16="http://schemas.microsoft.com/office/drawing/2014/main" id="{908A20B2-F2B0-46F0-8F83-129E385B25B2}"/>
              </a:ext>
            </a:extLst>
          </p:cNvPr>
          <p:cNvSpPr/>
          <p:nvPr/>
        </p:nvSpPr>
        <p:spPr>
          <a:xfrm>
            <a:off x="922088" y="1357852"/>
            <a:ext cx="4161608" cy="1336485"/>
          </a:xfrm>
          <a:prstGeom prst="rect">
            <a:avLst/>
          </a:prstGeom>
          <a:solidFill>
            <a:srgbClr val="FF3300">
              <a:alpha val="17647"/>
            </a:srgbClr>
          </a:solidFill>
          <a:ln w="9525" cap="flat" cmpd="sng" algn="ctr">
            <a:noFill/>
            <a:prstDash val="solid"/>
          </a:ln>
          <a:effectLst/>
        </p:spPr>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defRPr/>
            </a:pPr>
            <a:endParaRPr lang="zh-CN" altLang="en-US" sz="1600" kern="0" dirty="0" err="1">
              <a:solidFill>
                <a:prstClr val="black"/>
              </a:solidFill>
              <a:latin typeface="Noto Sans"/>
            </a:endParaRPr>
          </a:p>
        </p:txBody>
      </p:sp>
    </p:spTree>
    <p:extLst>
      <p:ext uri="{BB962C8B-B14F-4D97-AF65-F5344CB8AC3E}">
        <p14:creationId xmlns:p14="http://schemas.microsoft.com/office/powerpoint/2010/main" val="1099515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359533" y="303611"/>
            <a:ext cx="5965067" cy="647960"/>
          </a:xfrm>
        </p:spPr>
        <p:txBody>
          <a:bodyPr/>
          <a:lstStyle/>
          <a:p>
            <a:r>
              <a:rPr lang="es-ES" dirty="0"/>
              <a:t>Contenido</a:t>
            </a:r>
            <a:endParaRPr lang="pt-BR" dirty="0"/>
          </a:p>
        </p:txBody>
      </p:sp>
      <p:grpSp>
        <p:nvGrpSpPr>
          <p:cNvPr id="11" name="Agrupar 14">
            <a:extLst>
              <a:ext uri="{FF2B5EF4-FFF2-40B4-BE49-F238E27FC236}">
                <a16:creationId xmlns:a16="http://schemas.microsoft.com/office/drawing/2014/main" id="{7102EA07-9434-451D-9DD8-57B8CB948A36}"/>
              </a:ext>
            </a:extLst>
          </p:cNvPr>
          <p:cNvGrpSpPr/>
          <p:nvPr/>
        </p:nvGrpSpPr>
        <p:grpSpPr>
          <a:xfrm>
            <a:off x="1524000" y="1270339"/>
            <a:ext cx="4158314" cy="2602821"/>
            <a:chOff x="1547812" y="1522654"/>
            <a:chExt cx="4158314" cy="2602821"/>
          </a:xfrm>
        </p:grpSpPr>
        <p:sp>
          <p:nvSpPr>
            <p:cNvPr id="13" name="Richtungspfeil 20">
              <a:extLst>
                <a:ext uri="{FF2B5EF4-FFF2-40B4-BE49-F238E27FC236}">
                  <a16:creationId xmlns:a16="http://schemas.microsoft.com/office/drawing/2014/main" id="{B21FCF97-385B-4906-9F45-A030229629FC}"/>
                </a:ext>
              </a:extLst>
            </p:cNvPr>
            <p:cNvSpPr>
              <a:spLocks noChangeArrowheads="1"/>
            </p:cNvSpPr>
            <p:nvPr/>
          </p:nvSpPr>
          <p:spPr bwMode="gray">
            <a:xfrm>
              <a:off x="1547812" y="1522654"/>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Módulos Bifaciales: Conceptos Básicos</a:t>
              </a:r>
            </a:p>
          </p:txBody>
        </p:sp>
        <p:sp>
          <p:nvSpPr>
            <p:cNvPr id="18" name="Richtungspfeil 7">
              <a:extLst>
                <a:ext uri="{FF2B5EF4-FFF2-40B4-BE49-F238E27FC236}">
                  <a16:creationId xmlns:a16="http://schemas.microsoft.com/office/drawing/2014/main" id="{E691A848-2DAD-4339-B3FF-22202C71ADF9}"/>
                </a:ext>
              </a:extLst>
            </p:cNvPr>
            <p:cNvSpPr>
              <a:spLocks noChangeArrowheads="1"/>
            </p:cNvSpPr>
            <p:nvPr/>
          </p:nvSpPr>
          <p:spPr bwMode="gray">
            <a:xfrm>
              <a:off x="1547812" y="2839599"/>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a:solidFill>
                    <a:prstClr val="white"/>
                  </a:solidFill>
                  <a:latin typeface="Noto Sans"/>
                  <a:ea typeface="ＭＳ Ｐゴシック" charset="0"/>
                </a:rPr>
                <a:t>Beneficios de los módulos BiHiKu7</a:t>
              </a:r>
              <a:endParaRPr lang="es-ES" sz="1200" dirty="0">
                <a:solidFill>
                  <a:prstClr val="white"/>
                </a:solidFill>
                <a:latin typeface="Noto Sans"/>
                <a:ea typeface="ＭＳ Ｐゴシック" charset="0"/>
              </a:endParaRPr>
            </a:p>
          </p:txBody>
        </p:sp>
        <p:sp>
          <p:nvSpPr>
            <p:cNvPr id="19" name="Richtungspfeil 7">
              <a:extLst>
                <a:ext uri="{FF2B5EF4-FFF2-40B4-BE49-F238E27FC236}">
                  <a16:creationId xmlns:a16="http://schemas.microsoft.com/office/drawing/2014/main" id="{A7E0C12D-0E1A-4AC1-9AB4-3512D99D4DE9}"/>
                </a:ext>
              </a:extLst>
            </p:cNvPr>
            <p:cNvSpPr>
              <a:spLocks noChangeArrowheads="1"/>
            </p:cNvSpPr>
            <p:nvPr/>
          </p:nvSpPr>
          <p:spPr bwMode="gray">
            <a:xfrm>
              <a:off x="1547812" y="3280037"/>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Dimensionado &amp; Optimización</a:t>
              </a:r>
            </a:p>
          </p:txBody>
        </p:sp>
        <p:sp>
          <p:nvSpPr>
            <p:cNvPr id="20" name="Richtungspfeil 7">
              <a:extLst>
                <a:ext uri="{FF2B5EF4-FFF2-40B4-BE49-F238E27FC236}">
                  <a16:creationId xmlns:a16="http://schemas.microsoft.com/office/drawing/2014/main" id="{D720BCF3-4816-47F7-8650-8909142D1A69}"/>
                </a:ext>
              </a:extLst>
            </p:cNvPr>
            <p:cNvSpPr>
              <a:spLocks noChangeArrowheads="1"/>
            </p:cNvSpPr>
            <p:nvPr/>
          </p:nvSpPr>
          <p:spPr bwMode="gray">
            <a:xfrm>
              <a:off x="1547812" y="3720475"/>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Conclusión</a:t>
              </a:r>
              <a:endParaRPr lang="es-ES" sz="1200" dirty="0">
                <a:solidFill>
                  <a:prstClr val="white"/>
                </a:solidFill>
                <a:latin typeface="Noto Sans"/>
                <a:ea typeface="ＭＳ Ｐゴシック" charset="0"/>
                <a:cs typeface="Noto Sans" charset="0"/>
              </a:endParaRPr>
            </a:p>
          </p:txBody>
        </p:sp>
      </p:grpSp>
      <p:sp>
        <p:nvSpPr>
          <p:cNvPr id="2" name="Richtungspfeil 7">
            <a:extLst>
              <a:ext uri="{FF2B5EF4-FFF2-40B4-BE49-F238E27FC236}">
                <a16:creationId xmlns:a16="http://schemas.microsoft.com/office/drawing/2014/main" id="{07D39D50-8CDB-4DEF-8940-78E01103CA08}"/>
              </a:ext>
            </a:extLst>
          </p:cNvPr>
          <p:cNvSpPr>
            <a:spLocks noChangeArrowheads="1"/>
          </p:cNvSpPr>
          <p:nvPr/>
        </p:nvSpPr>
        <p:spPr bwMode="gray">
          <a:xfrm>
            <a:off x="1524000" y="1706408"/>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Tecnologías de las nuevas Series</a:t>
            </a:r>
          </a:p>
        </p:txBody>
      </p:sp>
      <p:sp>
        <p:nvSpPr>
          <p:cNvPr id="3" name="Richtungspfeil 7">
            <a:extLst>
              <a:ext uri="{FF2B5EF4-FFF2-40B4-BE49-F238E27FC236}">
                <a16:creationId xmlns:a16="http://schemas.microsoft.com/office/drawing/2014/main" id="{E47E5103-78E6-444F-9E8F-B774B416ED7F}"/>
              </a:ext>
            </a:extLst>
          </p:cNvPr>
          <p:cNvSpPr>
            <a:spLocks noChangeArrowheads="1"/>
          </p:cNvSpPr>
          <p:nvPr/>
        </p:nvSpPr>
        <p:spPr bwMode="gray">
          <a:xfrm>
            <a:off x="1524000" y="2146846"/>
            <a:ext cx="4158314" cy="405000"/>
          </a:xfrm>
          <a:prstGeom prst="homePlate">
            <a:avLst>
              <a:gd name="adj" fmla="val 49986"/>
            </a:avLst>
          </a:prstGeom>
          <a:solidFill>
            <a:srgbClr val="C00000"/>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Portafolio de Módulos Bifaciales (Serie 5 &amp; 6 &amp; 7)</a:t>
            </a:r>
          </a:p>
        </p:txBody>
      </p:sp>
    </p:spTree>
    <p:extLst>
      <p:ext uri="{BB962C8B-B14F-4D97-AF65-F5344CB8AC3E}">
        <p14:creationId xmlns:p14="http://schemas.microsoft.com/office/powerpoint/2010/main" val="330757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5" name="Zoom do Resumo 4">
                <a:extLst>
                  <a:ext uri="{FF2B5EF4-FFF2-40B4-BE49-F238E27FC236}">
                    <a16:creationId xmlns:a16="http://schemas.microsoft.com/office/drawing/2014/main" id="{A222773F-D562-458C-BDCC-696BB077BE2B}"/>
                  </a:ext>
                </a:extLst>
              </p:cNvPr>
              <p:cNvGraphicFramePr>
                <a:graphicFrameLocks noChangeAspect="1"/>
              </p:cNvGraphicFramePr>
              <p:nvPr>
                <p:extLst>
                  <p:ext uri="{D42A27DB-BD31-4B8C-83A1-F6EECF244321}">
                    <p14:modId xmlns:p14="http://schemas.microsoft.com/office/powerpoint/2010/main" val="2652342579"/>
                  </p:ext>
                </p:extLst>
              </p:nvPr>
            </p:nvGraphicFramePr>
            <p:xfrm>
              <a:off x="539750" y="1060450"/>
              <a:ext cx="8064500" cy="3617913"/>
            </p:xfrm>
            <a:graphic>
              <a:graphicData uri="http://schemas.microsoft.com/office/powerpoint/2016/summaryzoom">
                <psuz:summaryZm>
                  <psuz:gridLayout/>
                </psuz:summaryZm>
              </a:graphicData>
            </a:graphic>
          </p:graphicFrame>
        </mc:Choice>
        <mc:Fallback>
          <p:grpSp>
            <p:nvGrpSpPr>
              <p:cNvPr id="5" name="Zoom do Resumo 4">
                <a:extLst>
                  <a:ext uri="{FF2B5EF4-FFF2-40B4-BE49-F238E27FC236}">
                    <a16:creationId xmlns:a16="http://schemas.microsoft.com/office/drawing/2014/main" id="{A222773F-D562-458C-BDCC-696BB077BE2B}"/>
                  </a:ext>
                </a:extLst>
              </p:cNvPr>
              <p:cNvGrpSpPr>
                <a:grpSpLocks noGrp="1" noUngrp="1" noRot="1" noChangeAspect="1" noMove="1" noResize="1"/>
              </p:cNvGrpSpPr>
              <p:nvPr/>
            </p:nvGrpSpPr>
            <p:grpSpPr>
              <a:xfrm>
                <a:off x="539750" y="1060450"/>
                <a:ext cx="8064500" cy="3617913"/>
                <a:chOff x="539750" y="1060450"/>
                <a:chExt cx="8064500" cy="3617913"/>
              </a:xfrm>
            </p:grpSpPr>
          </p:grpSp>
        </mc:Fallback>
      </mc:AlternateContent>
      <p:sp>
        <p:nvSpPr>
          <p:cNvPr id="13" name="Título 1">
            <a:extLst>
              <a:ext uri="{FF2B5EF4-FFF2-40B4-BE49-F238E27FC236}">
                <a16:creationId xmlns:a16="http://schemas.microsoft.com/office/drawing/2014/main" id="{06D6FA1B-BE7B-48F0-877E-8832830AB873}"/>
              </a:ext>
            </a:extLst>
          </p:cNvPr>
          <p:cNvSpPr>
            <a:spLocks noGrp="1"/>
          </p:cNvSpPr>
          <p:nvPr>
            <p:ph type="title"/>
          </p:nvPr>
        </p:nvSpPr>
        <p:spPr>
          <a:xfrm>
            <a:off x="539751" y="303611"/>
            <a:ext cx="5861049" cy="647960"/>
          </a:xfrm>
        </p:spPr>
        <p:txBody>
          <a:bodyPr/>
          <a:lstStyle/>
          <a:p>
            <a:r>
              <a:rPr lang="es-ES" dirty="0"/>
              <a:t>Nuevo Portafolio</a:t>
            </a:r>
          </a:p>
        </p:txBody>
      </p:sp>
      <p:sp>
        <p:nvSpPr>
          <p:cNvPr id="14" name="CaixaDeTexto 7">
            <a:extLst>
              <a:ext uri="{FF2B5EF4-FFF2-40B4-BE49-F238E27FC236}">
                <a16:creationId xmlns:a16="http://schemas.microsoft.com/office/drawing/2014/main" id="{4B4CB53D-D59A-44F3-B8CA-B1FE6000EFB8}"/>
              </a:ext>
            </a:extLst>
          </p:cNvPr>
          <p:cNvSpPr txBox="1"/>
          <p:nvPr/>
        </p:nvSpPr>
        <p:spPr>
          <a:xfrm>
            <a:off x="539750" y="1581150"/>
            <a:ext cx="2279650" cy="300082"/>
          </a:xfrm>
          <a:prstGeom prst="rect">
            <a:avLst/>
          </a:prstGeom>
          <a:noFill/>
        </p:spPr>
        <p:txBody>
          <a:bodyPr wrap="square" rtlCol="0">
            <a:spAutoFit/>
          </a:bodyPr>
          <a:lstStyle>
            <a:defPPr>
              <a:defRPr lang="de-DE"/>
            </a:defPPr>
            <a:lvl1pPr algn="ctr">
              <a:defRPr b="1">
                <a:solidFill>
                  <a:schemeClr val="bg2"/>
                </a:solidFill>
              </a:defRPr>
            </a:lvl1pPr>
          </a:lstStyle>
          <a:p>
            <a:r>
              <a:rPr lang="es-ES" dirty="0"/>
              <a:t>Serie 5</a:t>
            </a:r>
          </a:p>
        </p:txBody>
      </p:sp>
      <p:sp>
        <p:nvSpPr>
          <p:cNvPr id="15" name="CaixaDeTexto 9">
            <a:extLst>
              <a:ext uri="{FF2B5EF4-FFF2-40B4-BE49-F238E27FC236}">
                <a16:creationId xmlns:a16="http://schemas.microsoft.com/office/drawing/2014/main" id="{857B9D3A-7D4B-4C56-883F-0ED34845B607}"/>
              </a:ext>
            </a:extLst>
          </p:cNvPr>
          <p:cNvSpPr txBox="1"/>
          <p:nvPr/>
        </p:nvSpPr>
        <p:spPr>
          <a:xfrm>
            <a:off x="3432175" y="1581150"/>
            <a:ext cx="2279650" cy="300082"/>
          </a:xfrm>
          <a:prstGeom prst="rect">
            <a:avLst/>
          </a:prstGeom>
          <a:noFill/>
        </p:spPr>
        <p:txBody>
          <a:bodyPr wrap="square" rtlCol="0">
            <a:spAutoFit/>
          </a:bodyPr>
          <a:lstStyle>
            <a:defPPr>
              <a:defRPr lang="de-DE"/>
            </a:defPPr>
            <a:lvl1pPr algn="ctr">
              <a:defRPr b="1">
                <a:solidFill>
                  <a:schemeClr val="bg2"/>
                </a:solidFill>
              </a:defRPr>
            </a:lvl1pPr>
          </a:lstStyle>
          <a:p>
            <a:r>
              <a:rPr lang="es-ES" dirty="0"/>
              <a:t>Serie 6</a:t>
            </a:r>
          </a:p>
        </p:txBody>
      </p:sp>
      <p:sp>
        <p:nvSpPr>
          <p:cNvPr id="16" name="CaixaDeTexto 11">
            <a:extLst>
              <a:ext uri="{FF2B5EF4-FFF2-40B4-BE49-F238E27FC236}">
                <a16:creationId xmlns:a16="http://schemas.microsoft.com/office/drawing/2014/main" id="{ACDD6486-19AD-4E9C-B2F2-64828DB03608}"/>
              </a:ext>
            </a:extLst>
          </p:cNvPr>
          <p:cNvSpPr txBox="1"/>
          <p:nvPr/>
        </p:nvSpPr>
        <p:spPr>
          <a:xfrm>
            <a:off x="6324600" y="1581150"/>
            <a:ext cx="2279650" cy="300082"/>
          </a:xfrm>
          <a:prstGeom prst="rect">
            <a:avLst/>
          </a:prstGeom>
          <a:noFill/>
        </p:spPr>
        <p:txBody>
          <a:bodyPr wrap="square" rtlCol="0">
            <a:spAutoFit/>
          </a:bodyPr>
          <a:lstStyle/>
          <a:p>
            <a:pPr algn="ctr"/>
            <a:r>
              <a:rPr lang="es-ES" b="1" dirty="0">
                <a:solidFill>
                  <a:schemeClr val="bg2"/>
                </a:solidFill>
              </a:rPr>
              <a:t>Serie 7</a:t>
            </a:r>
          </a:p>
        </p:txBody>
      </p:sp>
      <mc:AlternateContent xmlns:mc="http://schemas.openxmlformats.org/markup-compatibility/2006">
        <mc:Choice xmlns:pslz="http://schemas.microsoft.com/office/powerpoint/2016/slidezoom" Requires="pslz">
          <p:graphicFrame>
            <p:nvGraphicFramePr>
              <p:cNvPr id="3" name="Zoom de Slide 2">
                <a:extLst>
                  <a:ext uri="{FF2B5EF4-FFF2-40B4-BE49-F238E27FC236}">
                    <a16:creationId xmlns:a16="http://schemas.microsoft.com/office/drawing/2014/main" id="{B210D20E-01AE-4A36-99D9-4A53A2C5A2E0}"/>
                  </a:ext>
                </a:extLst>
              </p:cNvPr>
              <p:cNvGraphicFramePr>
                <a:graphicFrameLocks noChangeAspect="1"/>
              </p:cNvGraphicFramePr>
              <p:nvPr>
                <p:extLst>
                  <p:ext uri="{D42A27DB-BD31-4B8C-83A1-F6EECF244321}">
                    <p14:modId xmlns:p14="http://schemas.microsoft.com/office/powerpoint/2010/main" val="1325566766"/>
                  </p:ext>
                </p:extLst>
              </p:nvPr>
            </p:nvGraphicFramePr>
            <p:xfrm>
              <a:off x="463550" y="1885950"/>
              <a:ext cx="2438400" cy="1371600"/>
            </p:xfrm>
            <a:graphic>
              <a:graphicData uri="http://schemas.microsoft.com/office/powerpoint/2016/slidezoom">
                <pslz:sldZm>
                  <pslz:sldZmObj sldId="6483" cId="3425169464">
                    <pslz:zmPr id="{8DDD7A21-E02F-410D-8AB0-F36FE1E787D2}" returnToParent="0" transitionDur="1000">
                      <p166:blipFill xmlns:p166="http://schemas.microsoft.com/office/powerpoint/2016/6/main">
                        <a:blip r:embed="rId2"/>
                        <a:stretch>
                          <a:fillRect/>
                        </a:stretch>
                      </p166:blipFill>
                      <p166:spPr xmlns:p166="http://schemas.microsoft.com/office/powerpoint/2016/6/main">
                        <a:xfrm>
                          <a:off x="0" y="0"/>
                          <a:ext cx="2438400" cy="1371600"/>
                        </a:xfrm>
                        <a:prstGeom prst="rect">
                          <a:avLst/>
                        </a:prstGeom>
                        <a:ln w="3175">
                          <a:solidFill>
                            <a:prstClr val="ltGray"/>
                          </a:solidFill>
                        </a:ln>
                      </p166:spPr>
                    </pslz:zmPr>
                  </pslz:sldZmObj>
                </pslz:sldZm>
              </a:graphicData>
            </a:graphic>
          </p:graphicFrame>
        </mc:Choice>
        <mc:Fallback>
          <p:pic>
            <p:nvPicPr>
              <p:cNvPr id="3" name="Zoom de Slide 2">
                <a:hlinkClick r:id="rId3" action="ppaction://hlinksldjump"/>
                <a:extLst>
                  <a:ext uri="{FF2B5EF4-FFF2-40B4-BE49-F238E27FC236}">
                    <a16:creationId xmlns:a16="http://schemas.microsoft.com/office/drawing/2014/main" id="{B210D20E-01AE-4A36-99D9-4A53A2C5A2E0}"/>
                  </a:ext>
                </a:extLst>
              </p:cNvPr>
              <p:cNvPicPr>
                <a:picLocks noGrp="1" noRot="1" noChangeAspect="1" noMove="1" noResize="1" noEditPoints="1" noAdjustHandles="1" noChangeArrowheads="1" noChangeShapeType="1"/>
              </p:cNvPicPr>
              <p:nvPr/>
            </p:nvPicPr>
            <p:blipFill>
              <a:blip r:embed="rId2"/>
              <a:stretch>
                <a:fillRect/>
              </a:stretch>
            </p:blipFill>
            <p:spPr>
              <a:xfrm>
                <a:off x="463550" y="1885950"/>
                <a:ext cx="2438400" cy="13716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6" name="Zoom de Slide 5">
                <a:extLst>
                  <a:ext uri="{FF2B5EF4-FFF2-40B4-BE49-F238E27FC236}">
                    <a16:creationId xmlns:a16="http://schemas.microsoft.com/office/drawing/2014/main" id="{A74D3326-471D-4FD7-A023-981E7564358A}"/>
                  </a:ext>
                </a:extLst>
              </p:cNvPr>
              <p:cNvGraphicFramePr>
                <a:graphicFrameLocks noChangeAspect="1"/>
              </p:cNvGraphicFramePr>
              <p:nvPr>
                <p:extLst>
                  <p:ext uri="{D42A27DB-BD31-4B8C-83A1-F6EECF244321}">
                    <p14:modId xmlns:p14="http://schemas.microsoft.com/office/powerpoint/2010/main" val="2752428442"/>
                  </p:ext>
                </p:extLst>
              </p:nvPr>
            </p:nvGraphicFramePr>
            <p:xfrm>
              <a:off x="3352800" y="1875962"/>
              <a:ext cx="2438400" cy="1371600"/>
            </p:xfrm>
            <a:graphic>
              <a:graphicData uri="http://schemas.microsoft.com/office/powerpoint/2016/slidezoom">
                <pslz:sldZm>
                  <pslz:sldZmObj sldId="6482" cId="1854977677">
                    <pslz:zmPr id="{F6FF18F2-BB0A-44E2-AB81-ED2E2177401A}" returnToParent="0" transitionDur="1000">
                      <p166:blipFill xmlns:p166="http://schemas.microsoft.com/office/powerpoint/2016/6/main">
                        <a:blip r:embed="rId4"/>
                        <a:stretch>
                          <a:fillRect/>
                        </a:stretch>
                      </p166:blipFill>
                      <p166:spPr xmlns:p166="http://schemas.microsoft.com/office/powerpoint/2016/6/main">
                        <a:xfrm>
                          <a:off x="0" y="0"/>
                          <a:ext cx="2438400" cy="1371600"/>
                        </a:xfrm>
                        <a:prstGeom prst="rect">
                          <a:avLst/>
                        </a:prstGeom>
                        <a:ln w="3175">
                          <a:solidFill>
                            <a:prstClr val="ltGray"/>
                          </a:solidFill>
                        </a:ln>
                      </p166:spPr>
                    </pslz:zmPr>
                  </pslz:sldZmObj>
                </pslz:sldZm>
              </a:graphicData>
            </a:graphic>
          </p:graphicFrame>
        </mc:Choice>
        <mc:Fallback>
          <p:pic>
            <p:nvPicPr>
              <p:cNvPr id="6" name="Zoom de Slide 5">
                <a:hlinkClick r:id="rId5" action="ppaction://hlinksldjump"/>
                <a:extLst>
                  <a:ext uri="{FF2B5EF4-FFF2-40B4-BE49-F238E27FC236}">
                    <a16:creationId xmlns:a16="http://schemas.microsoft.com/office/drawing/2014/main" id="{A74D3326-471D-4FD7-A023-981E7564358A}"/>
                  </a:ext>
                </a:extLst>
              </p:cNvPr>
              <p:cNvPicPr>
                <a:picLocks noGrp="1" noRot="1" noChangeAspect="1" noMove="1" noResize="1" noEditPoints="1" noAdjustHandles="1" noChangeArrowheads="1" noChangeShapeType="1"/>
              </p:cNvPicPr>
              <p:nvPr/>
            </p:nvPicPr>
            <p:blipFill>
              <a:blip r:embed="rId4"/>
              <a:stretch>
                <a:fillRect/>
              </a:stretch>
            </p:blipFill>
            <p:spPr>
              <a:xfrm>
                <a:off x="3352800" y="1875962"/>
                <a:ext cx="2438400" cy="13716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8" name="Zoom de Slide 7">
                <a:extLst>
                  <a:ext uri="{FF2B5EF4-FFF2-40B4-BE49-F238E27FC236}">
                    <a16:creationId xmlns:a16="http://schemas.microsoft.com/office/drawing/2014/main" id="{5356D6FB-5278-4941-A0FF-E13949C21371}"/>
                  </a:ext>
                </a:extLst>
              </p:cNvPr>
              <p:cNvGraphicFramePr>
                <a:graphicFrameLocks noChangeAspect="1"/>
              </p:cNvGraphicFramePr>
              <p:nvPr>
                <p:extLst>
                  <p:ext uri="{D42A27DB-BD31-4B8C-83A1-F6EECF244321}">
                    <p14:modId xmlns:p14="http://schemas.microsoft.com/office/powerpoint/2010/main" val="996755759"/>
                  </p:ext>
                </p:extLst>
              </p:nvPr>
            </p:nvGraphicFramePr>
            <p:xfrm>
              <a:off x="6242050" y="1890669"/>
              <a:ext cx="2438400" cy="1371600"/>
            </p:xfrm>
            <a:graphic>
              <a:graphicData uri="http://schemas.microsoft.com/office/powerpoint/2016/slidezoom">
                <pslz:sldZm>
                  <pslz:sldZmObj sldId="6481" cId="3171925984">
                    <pslz:zmPr id="{C9461825-DEFE-4E78-950F-64E1C68FBD2F}" returnToParent="0" transitionDur="1000">
                      <p166:blipFill xmlns:p166="http://schemas.microsoft.com/office/powerpoint/2016/6/main">
                        <a:blip r:embed="rId6"/>
                        <a:stretch>
                          <a:fillRect/>
                        </a:stretch>
                      </p166:blipFill>
                      <p166:spPr xmlns:p166="http://schemas.microsoft.com/office/powerpoint/2016/6/main">
                        <a:xfrm>
                          <a:off x="0" y="0"/>
                          <a:ext cx="2438400" cy="1371600"/>
                        </a:xfrm>
                        <a:prstGeom prst="rect">
                          <a:avLst/>
                        </a:prstGeom>
                        <a:ln w="3175">
                          <a:solidFill>
                            <a:prstClr val="ltGray"/>
                          </a:solidFill>
                        </a:ln>
                      </p166:spPr>
                    </pslz:zmPr>
                  </pslz:sldZmObj>
                </pslz:sldZm>
              </a:graphicData>
            </a:graphic>
          </p:graphicFrame>
        </mc:Choice>
        <mc:Fallback>
          <p:pic>
            <p:nvPicPr>
              <p:cNvPr id="8" name="Zoom de Slide 7">
                <a:hlinkClick r:id="rId7" action="ppaction://hlinksldjump"/>
                <a:extLst>
                  <a:ext uri="{FF2B5EF4-FFF2-40B4-BE49-F238E27FC236}">
                    <a16:creationId xmlns:a16="http://schemas.microsoft.com/office/drawing/2014/main" id="{5356D6FB-5278-4941-A0FF-E13949C21371}"/>
                  </a:ext>
                </a:extLst>
              </p:cNvPr>
              <p:cNvPicPr>
                <a:picLocks noGrp="1" noRot="1" noChangeAspect="1" noMove="1" noResize="1" noEditPoints="1" noAdjustHandles="1" noChangeArrowheads="1" noChangeShapeType="1"/>
              </p:cNvPicPr>
              <p:nvPr/>
            </p:nvPicPr>
            <p:blipFill>
              <a:blip r:embed="rId6"/>
              <a:stretch>
                <a:fillRect/>
              </a:stretch>
            </p:blipFill>
            <p:spPr>
              <a:xfrm>
                <a:off x="6242050" y="1890669"/>
                <a:ext cx="2438400" cy="1371600"/>
              </a:xfrm>
              <a:prstGeom prst="rect">
                <a:avLst/>
              </a:prstGeom>
              <a:ln w="3175">
                <a:solidFill>
                  <a:prstClr val="ltGray"/>
                </a:solidFill>
              </a:ln>
            </p:spPr>
          </p:pic>
        </mc:Fallback>
      </mc:AlternateContent>
    </p:spTree>
    <p:extLst>
      <p:ext uri="{BB962C8B-B14F-4D97-AF65-F5344CB8AC3E}">
        <p14:creationId xmlns:p14="http://schemas.microsoft.com/office/powerpoint/2010/main" val="3225068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643AF208-2CC2-4E8C-86D2-7C2880446E12}"/>
              </a:ext>
            </a:extLst>
          </p:cNvPr>
          <p:cNvGrpSpPr/>
          <p:nvPr/>
        </p:nvGrpSpPr>
        <p:grpSpPr>
          <a:xfrm>
            <a:off x="394441" y="819150"/>
            <a:ext cx="1752497" cy="3819930"/>
            <a:chOff x="1041484" y="819150"/>
            <a:chExt cx="1752497" cy="3819930"/>
          </a:xfrm>
        </p:grpSpPr>
        <p:sp>
          <p:nvSpPr>
            <p:cNvPr id="14" name="矩形 13">
              <a:extLst>
                <a:ext uri="{FF2B5EF4-FFF2-40B4-BE49-F238E27FC236}">
                  <a16:creationId xmlns:a16="http://schemas.microsoft.com/office/drawing/2014/main" id="{15D7A389-1EF1-4900-83B9-415D6A626114}"/>
                </a:ext>
              </a:extLst>
            </p:cNvPr>
            <p:cNvSpPr/>
            <p:nvPr/>
          </p:nvSpPr>
          <p:spPr>
            <a:xfrm rot="16200000">
              <a:off x="692550" y="2444792"/>
              <a:ext cx="951784"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2260 mm</a:t>
              </a:r>
              <a:endParaRPr lang="zh-CN" altLang="en-US" sz="1050" dirty="0">
                <a:solidFill>
                  <a:schemeClr val="tx1">
                    <a:lumMod val="85000"/>
                    <a:lumOff val="15000"/>
                  </a:schemeClr>
                </a:solidFill>
                <a:latin typeface="+mn-ea"/>
              </a:endParaRPr>
            </a:p>
          </p:txBody>
        </p:sp>
        <p:sp>
          <p:nvSpPr>
            <p:cNvPr id="15" name="矩形 14">
              <a:extLst>
                <a:ext uri="{FF2B5EF4-FFF2-40B4-BE49-F238E27FC236}">
                  <a16:creationId xmlns:a16="http://schemas.microsoft.com/office/drawing/2014/main" id="{8A792B4A-D892-494B-8C20-3C69D9203990}"/>
                </a:ext>
              </a:extLst>
            </p:cNvPr>
            <p:cNvSpPr/>
            <p:nvPr/>
          </p:nvSpPr>
          <p:spPr>
            <a:xfrm>
              <a:off x="1589017" y="819150"/>
              <a:ext cx="764886"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1048 mm </a:t>
              </a:r>
              <a:endParaRPr lang="zh-CN" altLang="en-US" sz="1050" dirty="0">
                <a:solidFill>
                  <a:schemeClr val="tx1">
                    <a:lumMod val="85000"/>
                    <a:lumOff val="15000"/>
                  </a:schemeClr>
                </a:solidFill>
                <a:latin typeface="+mn-ea"/>
              </a:endParaRPr>
            </a:p>
          </p:txBody>
        </p:sp>
        <p:sp>
          <p:nvSpPr>
            <p:cNvPr id="40" name="CaixaDeTexto 39">
              <a:extLst>
                <a:ext uri="{FF2B5EF4-FFF2-40B4-BE49-F238E27FC236}">
                  <a16:creationId xmlns:a16="http://schemas.microsoft.com/office/drawing/2014/main" id="{8D0DA32D-1361-45F2-94D8-175AF4683866}"/>
                </a:ext>
              </a:extLst>
            </p:cNvPr>
            <p:cNvSpPr txBox="1"/>
            <p:nvPr/>
          </p:nvSpPr>
          <p:spPr>
            <a:xfrm>
              <a:off x="1271614" y="4085082"/>
              <a:ext cx="1522367" cy="553998"/>
            </a:xfrm>
            <a:prstGeom prst="rect">
              <a:avLst/>
            </a:prstGeom>
            <a:noFill/>
          </p:spPr>
          <p:txBody>
            <a:bodyPr wrap="square" rtlCol="0">
              <a:spAutoFit/>
            </a:bodyPr>
            <a:lstStyle/>
            <a:p>
              <a:r>
                <a:rPr lang="pt-BR" sz="1000" dirty="0"/>
                <a:t>CS3Y-MS</a:t>
              </a:r>
            </a:p>
            <a:p>
              <a:r>
                <a:rPr lang="pt-BR" sz="1000" dirty="0"/>
                <a:t>CS3Y-MB-AG</a:t>
              </a:r>
            </a:p>
            <a:p>
              <a:r>
                <a:rPr lang="pt-BR" sz="1000" dirty="0"/>
                <a:t>465 – 500 Wp</a:t>
              </a:r>
            </a:p>
          </p:txBody>
        </p:sp>
        <p:pic>
          <p:nvPicPr>
            <p:cNvPr id="3" name="Imagem 2" descr="Uma imagem contendo violão, chuveiro&#10;&#10;Descrição gerada automaticamente">
              <a:extLst>
                <a:ext uri="{FF2B5EF4-FFF2-40B4-BE49-F238E27FC236}">
                  <a16:creationId xmlns:a16="http://schemas.microsoft.com/office/drawing/2014/main" id="{68B00AD7-6738-4152-9E9B-E8578EDD1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614" y="1058418"/>
              <a:ext cx="1399692" cy="3026664"/>
            </a:xfrm>
            <a:prstGeom prst="rect">
              <a:avLst/>
            </a:prstGeom>
          </p:spPr>
        </p:pic>
      </p:grpSp>
      <p:sp>
        <p:nvSpPr>
          <p:cNvPr id="16" name="Título 1">
            <a:extLst>
              <a:ext uri="{FF2B5EF4-FFF2-40B4-BE49-F238E27FC236}">
                <a16:creationId xmlns:a16="http://schemas.microsoft.com/office/drawing/2014/main" id="{76BB564C-F145-4C3E-A8D6-AE0FE1E24FD8}"/>
              </a:ext>
            </a:extLst>
          </p:cNvPr>
          <p:cNvSpPr>
            <a:spLocks noGrp="1"/>
          </p:cNvSpPr>
          <p:nvPr>
            <p:ph type="title"/>
          </p:nvPr>
        </p:nvSpPr>
        <p:spPr>
          <a:xfrm>
            <a:off x="539751" y="303611"/>
            <a:ext cx="5861049" cy="647960"/>
          </a:xfrm>
        </p:spPr>
        <p:txBody>
          <a:bodyPr/>
          <a:lstStyle/>
          <a:p>
            <a:r>
              <a:rPr lang="es-ES"/>
              <a:t>HiKu5 &amp; BiHiKu5</a:t>
            </a:r>
            <a:br>
              <a:rPr lang="es-ES"/>
            </a:br>
            <a:r>
              <a:rPr lang="es-ES" sz="1400"/>
              <a:t>Serie 5</a:t>
            </a:r>
            <a:endParaRPr lang="es-ES"/>
          </a:p>
        </p:txBody>
      </p:sp>
      <p:sp>
        <p:nvSpPr>
          <p:cNvPr id="17" name="文本框 4">
            <a:extLst>
              <a:ext uri="{FF2B5EF4-FFF2-40B4-BE49-F238E27FC236}">
                <a16:creationId xmlns:a16="http://schemas.microsoft.com/office/drawing/2014/main" id="{2C7D5D24-C138-4AD3-BF88-801632108CC5}"/>
              </a:ext>
            </a:extLst>
          </p:cNvPr>
          <p:cNvSpPr txBox="1"/>
          <p:nvPr/>
        </p:nvSpPr>
        <p:spPr>
          <a:xfrm>
            <a:off x="5058234" y="1504934"/>
            <a:ext cx="1882301" cy="646331"/>
          </a:xfrm>
          <a:prstGeom prst="rect">
            <a:avLst/>
          </a:prstGeom>
          <a:noFill/>
        </p:spPr>
        <p:txBody>
          <a:bodyPr wrap="square" rtlCol="0">
            <a:spAutoFit/>
          </a:bodyPr>
          <a:lstStyle/>
          <a:p>
            <a:pPr algn="ctr">
              <a:defRPr/>
            </a:pPr>
            <a:r>
              <a:rPr lang="es-ES" altLang="zh-CN" sz="3600" b="1">
                <a:solidFill>
                  <a:srgbClr val="C00000"/>
                </a:solidFill>
                <a:latin typeface="+mn-ea"/>
              </a:rPr>
              <a:t>500 Wp</a:t>
            </a:r>
          </a:p>
        </p:txBody>
      </p:sp>
      <p:sp>
        <p:nvSpPr>
          <p:cNvPr id="18" name="矩形 6">
            <a:extLst>
              <a:ext uri="{FF2B5EF4-FFF2-40B4-BE49-F238E27FC236}">
                <a16:creationId xmlns:a16="http://schemas.microsoft.com/office/drawing/2014/main" id="{D8A4A52F-1F0E-4062-93A1-38428495EDCB}"/>
              </a:ext>
            </a:extLst>
          </p:cNvPr>
          <p:cNvSpPr/>
          <p:nvPr/>
        </p:nvSpPr>
        <p:spPr>
          <a:xfrm>
            <a:off x="7104557" y="1496266"/>
            <a:ext cx="1645002" cy="646331"/>
          </a:xfrm>
          <a:prstGeom prst="rect">
            <a:avLst/>
          </a:prstGeom>
        </p:spPr>
        <p:txBody>
          <a:bodyPr wrap="none">
            <a:spAutoFit/>
          </a:bodyPr>
          <a:lstStyle/>
          <a:p>
            <a:pPr algn="ctr">
              <a:defRPr/>
            </a:pPr>
            <a:r>
              <a:rPr lang="es-ES" altLang="zh-CN" sz="3600" b="1">
                <a:solidFill>
                  <a:srgbClr val="C00000"/>
                </a:solidFill>
                <a:latin typeface="+mn-ea"/>
              </a:rPr>
              <a:t>21.2% </a:t>
            </a:r>
          </a:p>
        </p:txBody>
      </p:sp>
      <p:sp>
        <p:nvSpPr>
          <p:cNvPr id="19" name="文本框 7">
            <a:extLst>
              <a:ext uri="{FF2B5EF4-FFF2-40B4-BE49-F238E27FC236}">
                <a16:creationId xmlns:a16="http://schemas.microsoft.com/office/drawing/2014/main" id="{6633D5AD-04D3-468D-84A1-0FBD021569CA}"/>
              </a:ext>
            </a:extLst>
          </p:cNvPr>
          <p:cNvSpPr txBox="1"/>
          <p:nvPr/>
        </p:nvSpPr>
        <p:spPr>
          <a:xfrm>
            <a:off x="5139898" y="2028478"/>
            <a:ext cx="1636987" cy="300082"/>
          </a:xfrm>
          <a:prstGeom prst="rect">
            <a:avLst/>
          </a:prstGeom>
          <a:noFill/>
        </p:spPr>
        <p:txBody>
          <a:bodyPr wrap="none" rtlCol="0">
            <a:spAutoFit/>
          </a:bodyPr>
          <a:lstStyle/>
          <a:p>
            <a:pPr>
              <a:defRPr/>
            </a:pPr>
            <a:r>
              <a:rPr lang="es-ES" altLang="zh-CN" sz="1350" dirty="0">
                <a:solidFill>
                  <a:prstClr val="white">
                    <a:lumMod val="50000"/>
                  </a:prstClr>
                </a:solidFill>
                <a:latin typeface="+mn-ea"/>
              </a:rPr>
              <a:t>Potencia de Salida</a:t>
            </a:r>
          </a:p>
        </p:txBody>
      </p:sp>
      <p:sp>
        <p:nvSpPr>
          <p:cNvPr id="20" name="文本框 8">
            <a:extLst>
              <a:ext uri="{FF2B5EF4-FFF2-40B4-BE49-F238E27FC236}">
                <a16:creationId xmlns:a16="http://schemas.microsoft.com/office/drawing/2014/main" id="{5CEDF08B-80A4-4AD1-8C35-68F2FD0FC0D4}"/>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dirty="0">
                <a:solidFill>
                  <a:prstClr val="white">
                    <a:lumMod val="50000"/>
                  </a:prstClr>
                </a:solidFill>
                <a:latin typeface="+mn-ea"/>
              </a:rPr>
              <a:t>Eficiencia</a:t>
            </a:r>
          </a:p>
        </p:txBody>
      </p:sp>
      <p:sp>
        <p:nvSpPr>
          <p:cNvPr id="21" name="文本框 9">
            <a:extLst>
              <a:ext uri="{FF2B5EF4-FFF2-40B4-BE49-F238E27FC236}">
                <a16:creationId xmlns:a16="http://schemas.microsoft.com/office/drawing/2014/main" id="{B0E4DA59-E317-49C6-920D-84C408ED0621}"/>
              </a:ext>
            </a:extLst>
          </p:cNvPr>
          <p:cNvSpPr txBox="1"/>
          <p:nvPr/>
        </p:nvSpPr>
        <p:spPr>
          <a:xfrm>
            <a:off x="5139897" y="2572792"/>
            <a:ext cx="3775503" cy="1434560"/>
          </a:xfrm>
          <a:prstGeom prst="rect">
            <a:avLst/>
          </a:prstGeom>
          <a:noFill/>
        </p:spPr>
        <p:txBody>
          <a:bodyPr wrap="square" numCol="1" rtlCol="0">
            <a:spAutoFit/>
          </a:bodyPr>
          <a:lstStyle/>
          <a:p>
            <a:pPr>
              <a:lnSpc>
                <a:spcPct val="150000"/>
              </a:lnSpc>
              <a:defRPr/>
            </a:pPr>
            <a:r>
              <a:rPr lang="es-ES" altLang="zh-CN" sz="1500" dirty="0">
                <a:latin typeface="+mn-ea"/>
              </a:rPr>
              <a:t>Células de </a:t>
            </a:r>
            <a:r>
              <a:rPr lang="es-ES" altLang="zh-CN" sz="1500" b="1" i="1" dirty="0">
                <a:latin typeface="+mn-ea"/>
              </a:rPr>
              <a:t>166+mm</a:t>
            </a:r>
          </a:p>
          <a:p>
            <a:pPr>
              <a:lnSpc>
                <a:spcPct val="150000"/>
              </a:lnSpc>
              <a:defRPr/>
            </a:pPr>
            <a:r>
              <a:rPr lang="es-ES" altLang="zh-CN" sz="1500" dirty="0">
                <a:latin typeface="+mn-ea"/>
              </a:rPr>
              <a:t>Tecnología “dual-</a:t>
            </a:r>
            <a:r>
              <a:rPr lang="es-ES" altLang="zh-CN" sz="1500" dirty="0" err="1">
                <a:latin typeface="+mn-ea"/>
              </a:rPr>
              <a:t>cell</a:t>
            </a:r>
            <a:r>
              <a:rPr lang="es-ES" altLang="zh-CN" sz="1500" dirty="0">
                <a:latin typeface="+mn-ea"/>
              </a:rPr>
              <a:t>” (o “</a:t>
            </a:r>
            <a:r>
              <a:rPr lang="es-ES" altLang="zh-CN" sz="1500" dirty="0" err="1">
                <a:latin typeface="+mn-ea"/>
              </a:rPr>
              <a:t>half-cell</a:t>
            </a:r>
            <a:r>
              <a:rPr lang="es-ES" altLang="zh-CN" sz="1500" dirty="0">
                <a:latin typeface="+mn-ea"/>
              </a:rPr>
              <a:t>”)</a:t>
            </a:r>
          </a:p>
          <a:p>
            <a:pPr>
              <a:lnSpc>
                <a:spcPct val="150000"/>
              </a:lnSpc>
              <a:defRPr/>
            </a:pPr>
            <a:r>
              <a:rPr lang="es-ES" altLang="zh-CN" sz="1500" dirty="0">
                <a:latin typeface="+mn-ea"/>
              </a:rPr>
              <a:t>Formato de 156 células </a:t>
            </a:r>
          </a:p>
          <a:p>
            <a:pPr>
              <a:lnSpc>
                <a:spcPct val="150000"/>
              </a:lnSpc>
              <a:defRPr/>
            </a:pPr>
            <a:r>
              <a:rPr lang="es-ES" altLang="zh-CN" sz="1500" dirty="0">
                <a:latin typeface="+mn-ea"/>
              </a:rPr>
              <a:t>Monofacial y Bifacial </a:t>
            </a:r>
          </a:p>
        </p:txBody>
      </p:sp>
    </p:spTree>
    <p:extLst>
      <p:ext uri="{BB962C8B-B14F-4D97-AF65-F5344CB8AC3E}">
        <p14:creationId xmlns:p14="http://schemas.microsoft.com/office/powerpoint/2010/main" val="342516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bwMode="gray"/>
        <p:txBody>
          <a:bodyPr/>
          <a:lstStyle/>
          <a:p>
            <a:r>
              <a:rPr lang="es-ES" altLang="de-DE"/>
              <a:t>Canadian Solar Inc. </a:t>
            </a:r>
            <a:endParaRPr lang="es-ES" altLang="de-DE" dirty="0"/>
          </a:p>
        </p:txBody>
      </p:sp>
      <p:sp>
        <p:nvSpPr>
          <p:cNvPr id="8" name="Inhaltsplatzhalter 7"/>
          <p:cNvSpPr>
            <a:spLocks noGrp="1"/>
          </p:cNvSpPr>
          <p:nvPr>
            <p:ph idx="1"/>
          </p:nvPr>
        </p:nvSpPr>
        <p:spPr bwMode="gray"/>
        <p:txBody>
          <a:bodyPr/>
          <a:lstStyle/>
          <a:p>
            <a:pPr lvl="1" algn="just"/>
            <a:r>
              <a:rPr lang="es-ES" altLang="zh-CN" noProof="0" dirty="0"/>
              <a:t>Fundada en el 2001 en Canadá, Canadian Solar Inc., (NASDAQ:CSIQ) es una de las mayores </a:t>
            </a:r>
            <a:r>
              <a:rPr lang="es-ES" altLang="zh-CN" dirty="0"/>
              <a:t>y</a:t>
            </a:r>
            <a:r>
              <a:rPr lang="es-ES" altLang="zh-CN" noProof="0" dirty="0"/>
              <a:t> más importantes empresas de energía solar del mundo. Como uno de los principales fabricantes de módulos solares y proyectos fotovoltaicos.</a:t>
            </a:r>
          </a:p>
        </p:txBody>
      </p:sp>
      <p:grpSp>
        <p:nvGrpSpPr>
          <p:cNvPr id="30" name="Agrupar 29">
            <a:extLst>
              <a:ext uri="{FF2B5EF4-FFF2-40B4-BE49-F238E27FC236}">
                <a16:creationId xmlns:a16="http://schemas.microsoft.com/office/drawing/2014/main" id="{D4E4C057-32EF-4C56-A004-CD13FA5D00C2}"/>
              </a:ext>
            </a:extLst>
          </p:cNvPr>
          <p:cNvGrpSpPr/>
          <p:nvPr/>
        </p:nvGrpSpPr>
        <p:grpSpPr>
          <a:xfrm>
            <a:off x="956665" y="1809750"/>
            <a:ext cx="7148514" cy="2310601"/>
            <a:chOff x="1009648" y="1762125"/>
            <a:chExt cx="7148514" cy="2310601"/>
          </a:xfrm>
        </p:grpSpPr>
        <p:pic>
          <p:nvPicPr>
            <p:cNvPr id="4" name="Imagem 3">
              <a:extLst>
                <a:ext uri="{FF2B5EF4-FFF2-40B4-BE49-F238E27FC236}">
                  <a16:creationId xmlns:a16="http://schemas.microsoft.com/office/drawing/2014/main" id="{174D89E7-7110-4F4B-B9CE-AEFE036696EF}"/>
                </a:ext>
              </a:extLst>
            </p:cNvPr>
            <p:cNvPicPr>
              <a:picLocks noChangeAspect="1"/>
            </p:cNvPicPr>
            <p:nvPr/>
          </p:nvPicPr>
          <p:blipFill>
            <a:blip r:embed="rId3"/>
            <a:stretch>
              <a:fillRect/>
            </a:stretch>
          </p:blipFill>
          <p:spPr>
            <a:xfrm>
              <a:off x="1009648" y="1762125"/>
              <a:ext cx="1143000" cy="895350"/>
            </a:xfrm>
            <a:prstGeom prst="rect">
              <a:avLst/>
            </a:prstGeom>
          </p:spPr>
        </p:pic>
        <p:pic>
          <p:nvPicPr>
            <p:cNvPr id="6" name="Imagem 5">
              <a:extLst>
                <a:ext uri="{FF2B5EF4-FFF2-40B4-BE49-F238E27FC236}">
                  <a16:creationId xmlns:a16="http://schemas.microsoft.com/office/drawing/2014/main" id="{058F80F1-D73E-4166-96B3-A15A9D06254E}"/>
                </a:ext>
              </a:extLst>
            </p:cNvPr>
            <p:cNvPicPr>
              <a:picLocks noChangeAspect="1"/>
            </p:cNvPicPr>
            <p:nvPr/>
          </p:nvPicPr>
          <p:blipFill>
            <a:blip r:embed="rId4"/>
            <a:stretch>
              <a:fillRect/>
            </a:stretch>
          </p:blipFill>
          <p:spPr>
            <a:xfrm>
              <a:off x="4114800" y="1809750"/>
              <a:ext cx="914400" cy="800100"/>
            </a:xfrm>
            <a:prstGeom prst="rect">
              <a:avLst/>
            </a:prstGeom>
          </p:spPr>
        </p:pic>
        <p:pic>
          <p:nvPicPr>
            <p:cNvPr id="10" name="Imagem 9">
              <a:extLst>
                <a:ext uri="{FF2B5EF4-FFF2-40B4-BE49-F238E27FC236}">
                  <a16:creationId xmlns:a16="http://schemas.microsoft.com/office/drawing/2014/main" id="{77909B76-4264-4C59-B6C0-E8E957615A80}"/>
                </a:ext>
              </a:extLst>
            </p:cNvPr>
            <p:cNvPicPr>
              <a:picLocks noChangeAspect="1"/>
            </p:cNvPicPr>
            <p:nvPr/>
          </p:nvPicPr>
          <p:blipFill>
            <a:blip r:embed="rId5"/>
            <a:stretch>
              <a:fillRect/>
            </a:stretch>
          </p:blipFill>
          <p:spPr>
            <a:xfrm>
              <a:off x="7191375" y="1790700"/>
              <a:ext cx="885825" cy="838200"/>
            </a:xfrm>
            <a:prstGeom prst="rect">
              <a:avLst/>
            </a:prstGeom>
          </p:spPr>
        </p:pic>
        <p:pic>
          <p:nvPicPr>
            <p:cNvPr id="12" name="Imagem 11">
              <a:extLst>
                <a:ext uri="{FF2B5EF4-FFF2-40B4-BE49-F238E27FC236}">
                  <a16:creationId xmlns:a16="http://schemas.microsoft.com/office/drawing/2014/main" id="{23C3C16D-0D9F-4C6A-8479-33047EAF8F6C}"/>
                </a:ext>
              </a:extLst>
            </p:cNvPr>
            <p:cNvPicPr>
              <a:picLocks noChangeAspect="1"/>
            </p:cNvPicPr>
            <p:nvPr/>
          </p:nvPicPr>
          <p:blipFill>
            <a:blip r:embed="rId6"/>
            <a:stretch>
              <a:fillRect/>
            </a:stretch>
          </p:blipFill>
          <p:spPr>
            <a:xfrm>
              <a:off x="1100136" y="3167852"/>
              <a:ext cx="962025" cy="838200"/>
            </a:xfrm>
            <a:prstGeom prst="rect">
              <a:avLst/>
            </a:prstGeom>
          </p:spPr>
        </p:pic>
        <p:pic>
          <p:nvPicPr>
            <p:cNvPr id="14" name="Imagem 13">
              <a:extLst>
                <a:ext uri="{FF2B5EF4-FFF2-40B4-BE49-F238E27FC236}">
                  <a16:creationId xmlns:a16="http://schemas.microsoft.com/office/drawing/2014/main" id="{9699346B-9FC9-4323-A40A-49DEA4D669EF}"/>
                </a:ext>
              </a:extLst>
            </p:cNvPr>
            <p:cNvPicPr>
              <a:picLocks noChangeAspect="1"/>
            </p:cNvPicPr>
            <p:nvPr/>
          </p:nvPicPr>
          <p:blipFill>
            <a:blip r:embed="rId7"/>
            <a:stretch>
              <a:fillRect/>
            </a:stretch>
          </p:blipFill>
          <p:spPr>
            <a:xfrm>
              <a:off x="4076700" y="3167852"/>
              <a:ext cx="990600" cy="885825"/>
            </a:xfrm>
            <a:prstGeom prst="rect">
              <a:avLst/>
            </a:prstGeom>
          </p:spPr>
        </p:pic>
        <p:pic>
          <p:nvPicPr>
            <p:cNvPr id="16" name="Imagem 15">
              <a:extLst>
                <a:ext uri="{FF2B5EF4-FFF2-40B4-BE49-F238E27FC236}">
                  <a16:creationId xmlns:a16="http://schemas.microsoft.com/office/drawing/2014/main" id="{D2E0D381-7EE5-4F1D-8018-FFA8A0DDF911}"/>
                </a:ext>
              </a:extLst>
            </p:cNvPr>
            <p:cNvPicPr>
              <a:picLocks noChangeAspect="1"/>
            </p:cNvPicPr>
            <p:nvPr/>
          </p:nvPicPr>
          <p:blipFill>
            <a:blip r:embed="rId8"/>
            <a:stretch>
              <a:fillRect/>
            </a:stretch>
          </p:blipFill>
          <p:spPr>
            <a:xfrm>
              <a:off x="7110412" y="3148801"/>
              <a:ext cx="1047750" cy="923925"/>
            </a:xfrm>
            <a:prstGeom prst="rect">
              <a:avLst/>
            </a:prstGeom>
          </p:spPr>
        </p:pic>
      </p:grpSp>
      <p:sp>
        <p:nvSpPr>
          <p:cNvPr id="15" name="Inhaltsplatzhalter 7">
            <a:extLst>
              <a:ext uri="{FF2B5EF4-FFF2-40B4-BE49-F238E27FC236}">
                <a16:creationId xmlns:a16="http://schemas.microsoft.com/office/drawing/2014/main" id="{9ECA4A42-B951-459E-90E8-F57B755F9CFE}"/>
              </a:ext>
            </a:extLst>
          </p:cNvPr>
          <p:cNvSpPr txBox="1">
            <a:spLocks/>
          </p:cNvSpPr>
          <p:nvPr/>
        </p:nvSpPr>
        <p:spPr bwMode="gray">
          <a:xfrm>
            <a:off x="823316" y="2451421"/>
            <a:ext cx="1409701"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dirty="0"/>
          </a:p>
          <a:p>
            <a:pPr lvl="1" algn="ctr"/>
            <a:r>
              <a:rPr lang="es-ES" altLang="zh-CN" sz="1000" dirty="0">
                <a:solidFill>
                  <a:schemeClr val="bg2"/>
                </a:solidFill>
              </a:rPr>
              <a:t>Más de 50 GW de módulos solares enviados</a:t>
            </a:r>
          </a:p>
        </p:txBody>
      </p:sp>
      <p:sp>
        <p:nvSpPr>
          <p:cNvPr id="28" name="Inhaltsplatzhalter 7">
            <a:extLst>
              <a:ext uri="{FF2B5EF4-FFF2-40B4-BE49-F238E27FC236}">
                <a16:creationId xmlns:a16="http://schemas.microsoft.com/office/drawing/2014/main" id="{E118FF21-FA28-42E5-A560-15DA8BD5EDE0}"/>
              </a:ext>
            </a:extLst>
          </p:cNvPr>
          <p:cNvSpPr txBox="1">
            <a:spLocks/>
          </p:cNvSpPr>
          <p:nvPr/>
        </p:nvSpPr>
        <p:spPr bwMode="gray">
          <a:xfrm>
            <a:off x="3737967" y="2439991"/>
            <a:ext cx="1562100"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dirty="0"/>
          </a:p>
          <a:p>
            <a:pPr lvl="1" algn="ctr"/>
            <a:r>
              <a:rPr lang="es-ES" altLang="zh-CN" sz="1000" dirty="0">
                <a:solidFill>
                  <a:schemeClr val="bg2"/>
                </a:solidFill>
              </a:rPr>
              <a:t>Más de 15 GW de proyectos en todo el mundo</a:t>
            </a:r>
          </a:p>
        </p:txBody>
      </p:sp>
      <p:sp>
        <p:nvSpPr>
          <p:cNvPr id="34" name="Inhaltsplatzhalter 7">
            <a:extLst>
              <a:ext uri="{FF2B5EF4-FFF2-40B4-BE49-F238E27FC236}">
                <a16:creationId xmlns:a16="http://schemas.microsoft.com/office/drawing/2014/main" id="{4F562D7A-0900-40DA-9A8C-A2C8F9AAF064}"/>
              </a:ext>
            </a:extLst>
          </p:cNvPr>
          <p:cNvSpPr txBox="1">
            <a:spLocks/>
          </p:cNvSpPr>
          <p:nvPr/>
        </p:nvSpPr>
        <p:spPr bwMode="gray">
          <a:xfrm>
            <a:off x="6758583" y="2451421"/>
            <a:ext cx="1562100"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dirty="0"/>
          </a:p>
          <a:p>
            <a:pPr lvl="1" algn="ctr"/>
            <a:r>
              <a:rPr lang="es-ES" altLang="zh-CN" sz="1000" dirty="0">
                <a:solidFill>
                  <a:schemeClr val="bg2"/>
                </a:solidFill>
              </a:rPr>
              <a:t>Capacidad de Producción: ~16 GW (módulos) e </a:t>
            </a:r>
          </a:p>
          <a:p>
            <a:pPr lvl="1" algn="ctr"/>
            <a:r>
              <a:rPr lang="es-ES" altLang="zh-CN" sz="1000" dirty="0">
                <a:solidFill>
                  <a:schemeClr val="bg2"/>
                </a:solidFill>
              </a:rPr>
              <a:t>~10 GW (células)</a:t>
            </a:r>
          </a:p>
        </p:txBody>
      </p:sp>
      <p:sp>
        <p:nvSpPr>
          <p:cNvPr id="36" name="Inhaltsplatzhalter 7">
            <a:extLst>
              <a:ext uri="{FF2B5EF4-FFF2-40B4-BE49-F238E27FC236}">
                <a16:creationId xmlns:a16="http://schemas.microsoft.com/office/drawing/2014/main" id="{A7E68640-FCA6-4E64-A337-E5E025B89166}"/>
              </a:ext>
            </a:extLst>
          </p:cNvPr>
          <p:cNvSpPr txBox="1">
            <a:spLocks/>
          </p:cNvSpPr>
          <p:nvPr/>
        </p:nvSpPr>
        <p:spPr bwMode="gray">
          <a:xfrm>
            <a:off x="823316" y="3788058"/>
            <a:ext cx="1409701"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dirty="0"/>
          </a:p>
          <a:p>
            <a:pPr lvl="1" algn="ctr"/>
            <a:r>
              <a:rPr lang="es-ES" altLang="zh-CN" sz="1000" dirty="0">
                <a:solidFill>
                  <a:schemeClr val="bg2"/>
                </a:solidFill>
              </a:rPr>
              <a:t>Clientes en más de 160 </a:t>
            </a:r>
            <a:r>
              <a:rPr lang="es-ES" altLang="zh-CN" sz="1000" dirty="0" err="1">
                <a:solidFill>
                  <a:schemeClr val="bg2"/>
                </a:solidFill>
              </a:rPr>
              <a:t>paises</a:t>
            </a:r>
            <a:endParaRPr lang="es-ES" altLang="zh-CN" sz="1000" dirty="0">
              <a:solidFill>
                <a:schemeClr val="bg2"/>
              </a:solidFill>
            </a:endParaRPr>
          </a:p>
        </p:txBody>
      </p:sp>
      <p:sp>
        <p:nvSpPr>
          <p:cNvPr id="38" name="Inhaltsplatzhalter 7">
            <a:extLst>
              <a:ext uri="{FF2B5EF4-FFF2-40B4-BE49-F238E27FC236}">
                <a16:creationId xmlns:a16="http://schemas.microsoft.com/office/drawing/2014/main" id="{DAF3EEA6-D46F-4F84-9784-2B875AFD3311}"/>
              </a:ext>
            </a:extLst>
          </p:cNvPr>
          <p:cNvSpPr txBox="1">
            <a:spLocks/>
          </p:cNvSpPr>
          <p:nvPr/>
        </p:nvSpPr>
        <p:spPr bwMode="gray">
          <a:xfrm>
            <a:off x="3814166" y="3788058"/>
            <a:ext cx="1409701"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dirty="0"/>
          </a:p>
          <a:p>
            <a:pPr lvl="1" algn="ctr"/>
            <a:r>
              <a:rPr lang="es-ES" altLang="zh-CN" sz="1000" dirty="0">
                <a:solidFill>
                  <a:schemeClr val="bg2"/>
                </a:solidFill>
              </a:rPr>
              <a:t>Subsidiarias en </a:t>
            </a:r>
          </a:p>
          <a:p>
            <a:pPr lvl="1" algn="ctr"/>
            <a:r>
              <a:rPr lang="es-ES" altLang="zh-CN" sz="1000" dirty="0">
                <a:solidFill>
                  <a:schemeClr val="bg2"/>
                </a:solidFill>
              </a:rPr>
              <a:t>20 </a:t>
            </a:r>
            <a:r>
              <a:rPr lang="es-ES" altLang="zh-CN" sz="1000" dirty="0" err="1">
                <a:solidFill>
                  <a:schemeClr val="bg2"/>
                </a:solidFill>
              </a:rPr>
              <a:t>paises</a:t>
            </a:r>
            <a:r>
              <a:rPr lang="es-ES" altLang="zh-CN" sz="1000" dirty="0">
                <a:solidFill>
                  <a:schemeClr val="bg2"/>
                </a:solidFill>
              </a:rPr>
              <a:t> &amp; regiones de los 06 continentes</a:t>
            </a:r>
          </a:p>
        </p:txBody>
      </p:sp>
      <p:sp>
        <p:nvSpPr>
          <p:cNvPr id="40" name="Inhaltsplatzhalter 7">
            <a:extLst>
              <a:ext uri="{FF2B5EF4-FFF2-40B4-BE49-F238E27FC236}">
                <a16:creationId xmlns:a16="http://schemas.microsoft.com/office/drawing/2014/main" id="{30BE8D92-8BFB-4FF8-AA5A-FED81212FD83}"/>
              </a:ext>
            </a:extLst>
          </p:cNvPr>
          <p:cNvSpPr txBox="1">
            <a:spLocks/>
          </p:cNvSpPr>
          <p:nvPr/>
        </p:nvSpPr>
        <p:spPr bwMode="gray">
          <a:xfrm>
            <a:off x="6990158" y="3904459"/>
            <a:ext cx="1182292" cy="686450"/>
          </a:xfrm>
          <a:prstGeom prst="rect">
            <a:avLst/>
          </a:prstGeom>
        </p:spPr>
        <p:txBody>
          <a:bodyPr vert="horz" lIns="0" tIns="0" rIns="0" bIns="0" numCol="1" spcCol="36000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2398" indent="-132398"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70510" indent="-138113"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2431" indent="-132398"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endParaRPr lang="es-ES" altLang="de-DE" dirty="0"/>
          </a:p>
          <a:p>
            <a:pPr lvl="1" algn="ctr"/>
            <a:r>
              <a:rPr lang="es-ES" altLang="zh-CN" sz="1000" dirty="0">
                <a:solidFill>
                  <a:schemeClr val="bg2"/>
                </a:solidFill>
              </a:rPr>
              <a:t>17 fábricas</a:t>
            </a:r>
          </a:p>
          <a:p>
            <a:pPr lvl="1" algn="ctr"/>
            <a:r>
              <a:rPr lang="es-ES" altLang="zh-CN" sz="1000" dirty="0">
                <a:solidFill>
                  <a:schemeClr val="bg2"/>
                </a:solidFill>
              </a:rPr>
              <a:t>(Asia &amp; América)</a:t>
            </a:r>
          </a:p>
        </p:txBody>
      </p:sp>
    </p:spTree>
    <p:extLst>
      <p:ext uri="{BB962C8B-B14F-4D97-AF65-F5344CB8AC3E}">
        <p14:creationId xmlns:p14="http://schemas.microsoft.com/office/powerpoint/2010/main" val="1435099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m 33" descr="Uma imagem contendo janela, violão&#10;&#10;Descrição gerada automaticamente">
            <a:extLst>
              <a:ext uri="{FF2B5EF4-FFF2-40B4-BE49-F238E27FC236}">
                <a16:creationId xmlns:a16="http://schemas.microsoft.com/office/drawing/2014/main" id="{343169D1-1B8D-480F-B73A-C1BE2B971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456" y="1242023"/>
            <a:ext cx="1522367" cy="3027461"/>
          </a:xfrm>
          <a:prstGeom prst="rect">
            <a:avLst/>
          </a:prstGeom>
        </p:spPr>
      </p:pic>
      <p:pic>
        <p:nvPicPr>
          <p:cNvPr id="4" name="Imagem 3" descr="Imagem em preto e branco&#10;&#10;Descrição gerada automaticamente">
            <a:extLst>
              <a:ext uri="{FF2B5EF4-FFF2-40B4-BE49-F238E27FC236}">
                <a16:creationId xmlns:a16="http://schemas.microsoft.com/office/drawing/2014/main" id="{B35DED93-535D-4E25-95B5-606513279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080" y="979518"/>
            <a:ext cx="1522367" cy="3289967"/>
          </a:xfrm>
          <a:prstGeom prst="rect">
            <a:avLst/>
          </a:prstGeom>
        </p:spPr>
      </p:pic>
      <p:sp>
        <p:nvSpPr>
          <p:cNvPr id="14" name="矩形 13">
            <a:extLst>
              <a:ext uri="{FF2B5EF4-FFF2-40B4-BE49-F238E27FC236}">
                <a16:creationId xmlns:a16="http://schemas.microsoft.com/office/drawing/2014/main" id="{15D7A389-1EF1-4900-83B9-415D6A626114}"/>
              </a:ext>
            </a:extLst>
          </p:cNvPr>
          <p:cNvSpPr/>
          <p:nvPr/>
        </p:nvSpPr>
        <p:spPr>
          <a:xfrm rot="16200000">
            <a:off x="-50204" y="2628795"/>
            <a:ext cx="951784"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2266 mm</a:t>
            </a:r>
            <a:endParaRPr lang="zh-CN" altLang="en-US" sz="1050" dirty="0">
              <a:solidFill>
                <a:schemeClr val="tx1">
                  <a:lumMod val="85000"/>
                  <a:lumOff val="15000"/>
                </a:schemeClr>
              </a:solidFill>
              <a:latin typeface="+mn-ea"/>
            </a:endParaRPr>
          </a:p>
        </p:txBody>
      </p:sp>
      <p:sp>
        <p:nvSpPr>
          <p:cNvPr id="15" name="矩形 14">
            <a:extLst>
              <a:ext uri="{FF2B5EF4-FFF2-40B4-BE49-F238E27FC236}">
                <a16:creationId xmlns:a16="http://schemas.microsoft.com/office/drawing/2014/main" id="{8A792B4A-D892-494B-8C20-3C69D9203990}"/>
              </a:ext>
            </a:extLst>
          </p:cNvPr>
          <p:cNvSpPr/>
          <p:nvPr/>
        </p:nvSpPr>
        <p:spPr>
          <a:xfrm>
            <a:off x="904196" y="1008536"/>
            <a:ext cx="764886"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1135 mm </a:t>
            </a:r>
            <a:endParaRPr lang="zh-CN" altLang="en-US" sz="1050" dirty="0">
              <a:solidFill>
                <a:schemeClr val="tx1">
                  <a:lumMod val="85000"/>
                  <a:lumOff val="15000"/>
                </a:schemeClr>
              </a:solidFill>
              <a:latin typeface="+mn-ea"/>
            </a:endParaRPr>
          </a:p>
        </p:txBody>
      </p:sp>
      <p:sp>
        <p:nvSpPr>
          <p:cNvPr id="21" name="矩形 20">
            <a:extLst>
              <a:ext uri="{FF2B5EF4-FFF2-40B4-BE49-F238E27FC236}">
                <a16:creationId xmlns:a16="http://schemas.microsoft.com/office/drawing/2014/main" id="{2646B210-C881-42A6-B1B1-F183EA6159F9}"/>
              </a:ext>
            </a:extLst>
          </p:cNvPr>
          <p:cNvSpPr/>
          <p:nvPr/>
        </p:nvSpPr>
        <p:spPr>
          <a:xfrm rot="16200000">
            <a:off x="2040215" y="2511002"/>
            <a:ext cx="793403"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2450 mm</a:t>
            </a:r>
            <a:endParaRPr lang="zh-CN" altLang="en-US" sz="1050" dirty="0">
              <a:solidFill>
                <a:schemeClr val="tx1">
                  <a:lumMod val="85000"/>
                  <a:lumOff val="15000"/>
                </a:schemeClr>
              </a:solidFill>
              <a:latin typeface="+mn-ea"/>
            </a:endParaRPr>
          </a:p>
        </p:txBody>
      </p:sp>
      <p:sp>
        <p:nvSpPr>
          <p:cNvPr id="22" name="矩形 21">
            <a:extLst>
              <a:ext uri="{FF2B5EF4-FFF2-40B4-BE49-F238E27FC236}">
                <a16:creationId xmlns:a16="http://schemas.microsoft.com/office/drawing/2014/main" id="{11A96397-FB15-4E9A-B804-A827EC195BCB}"/>
              </a:ext>
            </a:extLst>
          </p:cNvPr>
          <p:cNvSpPr/>
          <p:nvPr/>
        </p:nvSpPr>
        <p:spPr>
          <a:xfrm>
            <a:off x="2719655" y="747057"/>
            <a:ext cx="1107214"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1135 mm </a:t>
            </a:r>
            <a:endParaRPr lang="zh-CN" altLang="en-US" sz="1050" dirty="0">
              <a:solidFill>
                <a:schemeClr val="tx1">
                  <a:lumMod val="85000"/>
                  <a:lumOff val="15000"/>
                </a:schemeClr>
              </a:solidFill>
              <a:latin typeface="+mn-ea"/>
            </a:endParaRPr>
          </a:p>
        </p:txBody>
      </p:sp>
      <p:sp>
        <p:nvSpPr>
          <p:cNvPr id="38" name="CaixaDeTexto 37">
            <a:extLst>
              <a:ext uri="{FF2B5EF4-FFF2-40B4-BE49-F238E27FC236}">
                <a16:creationId xmlns:a16="http://schemas.microsoft.com/office/drawing/2014/main" id="{20D6C6F8-E59B-405F-BEA2-6A6D6D797838}"/>
              </a:ext>
            </a:extLst>
          </p:cNvPr>
          <p:cNvSpPr txBox="1"/>
          <p:nvPr/>
        </p:nvSpPr>
        <p:spPr>
          <a:xfrm>
            <a:off x="2512079" y="4324350"/>
            <a:ext cx="1522367" cy="553998"/>
          </a:xfrm>
          <a:prstGeom prst="rect">
            <a:avLst/>
          </a:prstGeom>
          <a:noFill/>
        </p:spPr>
        <p:txBody>
          <a:bodyPr wrap="square" rtlCol="0">
            <a:spAutoFit/>
          </a:bodyPr>
          <a:lstStyle/>
          <a:p>
            <a:r>
              <a:rPr lang="pt-BR" sz="1000" dirty="0"/>
              <a:t>CS6Y-MS</a:t>
            </a:r>
          </a:p>
          <a:p>
            <a:r>
              <a:rPr lang="pt-BR" sz="1000" dirty="0"/>
              <a:t>CS6Y-MB-AG</a:t>
            </a:r>
          </a:p>
          <a:p>
            <a:r>
              <a:rPr lang="pt-BR" sz="1000" dirty="0"/>
              <a:t>565 – 590 Wp</a:t>
            </a:r>
          </a:p>
        </p:txBody>
      </p:sp>
      <p:sp>
        <p:nvSpPr>
          <p:cNvPr id="40" name="CaixaDeTexto 39">
            <a:extLst>
              <a:ext uri="{FF2B5EF4-FFF2-40B4-BE49-F238E27FC236}">
                <a16:creationId xmlns:a16="http://schemas.microsoft.com/office/drawing/2014/main" id="{8D0DA32D-1361-45F2-94D8-175AF4683866}"/>
              </a:ext>
            </a:extLst>
          </p:cNvPr>
          <p:cNvSpPr txBox="1"/>
          <p:nvPr/>
        </p:nvSpPr>
        <p:spPr>
          <a:xfrm>
            <a:off x="449093" y="4324350"/>
            <a:ext cx="1522367" cy="553998"/>
          </a:xfrm>
          <a:prstGeom prst="rect">
            <a:avLst/>
          </a:prstGeom>
          <a:noFill/>
        </p:spPr>
        <p:txBody>
          <a:bodyPr wrap="square" rtlCol="0">
            <a:spAutoFit/>
          </a:bodyPr>
          <a:lstStyle/>
          <a:p>
            <a:r>
              <a:rPr lang="pt-BR" sz="1000" dirty="0"/>
              <a:t>CS6W-MS</a:t>
            </a:r>
          </a:p>
          <a:p>
            <a:r>
              <a:rPr lang="pt-BR" sz="1000" dirty="0"/>
              <a:t>CS6W-MB-AG</a:t>
            </a:r>
          </a:p>
          <a:p>
            <a:r>
              <a:rPr lang="pt-BR" sz="1000" dirty="0"/>
              <a:t>520 – 540 Wp</a:t>
            </a:r>
          </a:p>
        </p:txBody>
      </p:sp>
      <p:sp>
        <p:nvSpPr>
          <p:cNvPr id="18" name="Título 1">
            <a:extLst>
              <a:ext uri="{FF2B5EF4-FFF2-40B4-BE49-F238E27FC236}">
                <a16:creationId xmlns:a16="http://schemas.microsoft.com/office/drawing/2014/main" id="{4FB27840-5774-4E6D-831C-1E5F0FF9A3B5}"/>
              </a:ext>
            </a:extLst>
          </p:cNvPr>
          <p:cNvSpPr>
            <a:spLocks noGrp="1"/>
          </p:cNvSpPr>
          <p:nvPr>
            <p:ph type="title"/>
          </p:nvPr>
        </p:nvSpPr>
        <p:spPr>
          <a:xfrm>
            <a:off x="539751" y="303611"/>
            <a:ext cx="5861049" cy="647960"/>
          </a:xfrm>
        </p:spPr>
        <p:txBody>
          <a:bodyPr/>
          <a:lstStyle/>
          <a:p>
            <a:r>
              <a:rPr lang="es-ES" dirty="0"/>
              <a:t>HiKu6 &amp; BiHiKu6</a:t>
            </a:r>
            <a:br>
              <a:rPr lang="es-ES" dirty="0"/>
            </a:br>
            <a:r>
              <a:rPr lang="es-ES" sz="1400" dirty="0"/>
              <a:t>Serie 6</a:t>
            </a:r>
            <a:endParaRPr lang="es-ES" dirty="0"/>
          </a:p>
        </p:txBody>
      </p:sp>
      <p:sp>
        <p:nvSpPr>
          <p:cNvPr id="19" name="文本框 4">
            <a:extLst>
              <a:ext uri="{FF2B5EF4-FFF2-40B4-BE49-F238E27FC236}">
                <a16:creationId xmlns:a16="http://schemas.microsoft.com/office/drawing/2014/main" id="{F5B116D1-DA66-42A5-BF5B-407707AD3E9A}"/>
              </a:ext>
            </a:extLst>
          </p:cNvPr>
          <p:cNvSpPr txBox="1"/>
          <p:nvPr/>
        </p:nvSpPr>
        <p:spPr>
          <a:xfrm>
            <a:off x="5058234" y="1504934"/>
            <a:ext cx="1882301" cy="646331"/>
          </a:xfrm>
          <a:prstGeom prst="rect">
            <a:avLst/>
          </a:prstGeom>
          <a:noFill/>
        </p:spPr>
        <p:txBody>
          <a:bodyPr wrap="square" rtlCol="0">
            <a:spAutoFit/>
          </a:bodyPr>
          <a:lstStyle/>
          <a:p>
            <a:pPr algn="ctr">
              <a:defRPr/>
            </a:pPr>
            <a:r>
              <a:rPr lang="es-ES" altLang="zh-CN" sz="3600" b="1">
                <a:solidFill>
                  <a:srgbClr val="C00000"/>
                </a:solidFill>
                <a:latin typeface="+mn-ea"/>
              </a:rPr>
              <a:t>590 Wp</a:t>
            </a:r>
          </a:p>
        </p:txBody>
      </p:sp>
      <p:sp>
        <p:nvSpPr>
          <p:cNvPr id="20" name="矩形 6">
            <a:extLst>
              <a:ext uri="{FF2B5EF4-FFF2-40B4-BE49-F238E27FC236}">
                <a16:creationId xmlns:a16="http://schemas.microsoft.com/office/drawing/2014/main" id="{040A3B26-3B4E-47D8-B9E8-2FF2F446ECD7}"/>
              </a:ext>
            </a:extLst>
          </p:cNvPr>
          <p:cNvSpPr/>
          <p:nvPr/>
        </p:nvSpPr>
        <p:spPr>
          <a:xfrm>
            <a:off x="7104557" y="1496266"/>
            <a:ext cx="1645002" cy="646331"/>
          </a:xfrm>
          <a:prstGeom prst="rect">
            <a:avLst/>
          </a:prstGeom>
        </p:spPr>
        <p:txBody>
          <a:bodyPr wrap="none">
            <a:spAutoFit/>
          </a:bodyPr>
          <a:lstStyle/>
          <a:p>
            <a:pPr algn="ctr">
              <a:defRPr/>
            </a:pPr>
            <a:r>
              <a:rPr lang="es-ES" altLang="zh-CN" sz="3600" b="1">
                <a:solidFill>
                  <a:srgbClr val="C00000"/>
                </a:solidFill>
                <a:latin typeface="+mn-ea"/>
              </a:rPr>
              <a:t>21.3% </a:t>
            </a:r>
          </a:p>
        </p:txBody>
      </p:sp>
      <p:sp>
        <p:nvSpPr>
          <p:cNvPr id="23" name="文本框 7">
            <a:extLst>
              <a:ext uri="{FF2B5EF4-FFF2-40B4-BE49-F238E27FC236}">
                <a16:creationId xmlns:a16="http://schemas.microsoft.com/office/drawing/2014/main" id="{1C291AD8-5DFD-4F1F-AB28-EB6B7AF8A12A}"/>
              </a:ext>
            </a:extLst>
          </p:cNvPr>
          <p:cNvSpPr txBox="1"/>
          <p:nvPr/>
        </p:nvSpPr>
        <p:spPr>
          <a:xfrm>
            <a:off x="5139898" y="2028478"/>
            <a:ext cx="1627369" cy="300082"/>
          </a:xfrm>
          <a:prstGeom prst="rect">
            <a:avLst/>
          </a:prstGeom>
          <a:noFill/>
        </p:spPr>
        <p:txBody>
          <a:bodyPr wrap="none" rtlCol="0">
            <a:spAutoFit/>
          </a:bodyPr>
          <a:lstStyle/>
          <a:p>
            <a:pPr>
              <a:defRPr/>
            </a:pPr>
            <a:r>
              <a:rPr lang="es-ES" altLang="zh-CN" sz="1350" dirty="0">
                <a:solidFill>
                  <a:prstClr val="white">
                    <a:lumMod val="50000"/>
                  </a:prstClr>
                </a:solidFill>
                <a:latin typeface="+mn-ea"/>
              </a:rPr>
              <a:t>Potencia de Salida</a:t>
            </a:r>
          </a:p>
        </p:txBody>
      </p:sp>
      <p:sp>
        <p:nvSpPr>
          <p:cNvPr id="24" name="文本框 8">
            <a:extLst>
              <a:ext uri="{FF2B5EF4-FFF2-40B4-BE49-F238E27FC236}">
                <a16:creationId xmlns:a16="http://schemas.microsoft.com/office/drawing/2014/main" id="{CDE303E3-AD64-462D-B839-EC0A4D61BD85}"/>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dirty="0">
                <a:solidFill>
                  <a:prstClr val="white">
                    <a:lumMod val="50000"/>
                  </a:prstClr>
                </a:solidFill>
                <a:latin typeface="+mn-ea"/>
              </a:rPr>
              <a:t>Eficiencia</a:t>
            </a:r>
          </a:p>
        </p:txBody>
      </p:sp>
      <p:sp>
        <p:nvSpPr>
          <p:cNvPr id="25" name="文本框 9">
            <a:extLst>
              <a:ext uri="{FF2B5EF4-FFF2-40B4-BE49-F238E27FC236}">
                <a16:creationId xmlns:a16="http://schemas.microsoft.com/office/drawing/2014/main" id="{2EBA4034-50A2-4E45-805D-B507B56E3135}"/>
              </a:ext>
            </a:extLst>
          </p:cNvPr>
          <p:cNvSpPr txBox="1"/>
          <p:nvPr/>
        </p:nvSpPr>
        <p:spPr>
          <a:xfrm>
            <a:off x="5139898" y="2572792"/>
            <a:ext cx="3240360" cy="1434560"/>
          </a:xfrm>
          <a:prstGeom prst="rect">
            <a:avLst/>
          </a:prstGeom>
          <a:noFill/>
        </p:spPr>
        <p:txBody>
          <a:bodyPr wrap="square" numCol="1" rtlCol="0">
            <a:spAutoFit/>
          </a:bodyPr>
          <a:lstStyle/>
          <a:p>
            <a:pPr>
              <a:lnSpc>
                <a:spcPct val="150000"/>
              </a:lnSpc>
              <a:defRPr/>
            </a:pPr>
            <a:r>
              <a:rPr lang="es-ES" altLang="zh-CN" sz="1500" dirty="0">
                <a:latin typeface="+mn-ea"/>
              </a:rPr>
              <a:t>Células de </a:t>
            </a:r>
            <a:r>
              <a:rPr lang="es-ES" altLang="zh-CN" sz="1500" b="1" i="1" dirty="0">
                <a:latin typeface="+mn-ea"/>
              </a:rPr>
              <a:t>182mm</a:t>
            </a:r>
          </a:p>
          <a:p>
            <a:pPr>
              <a:lnSpc>
                <a:spcPct val="150000"/>
              </a:lnSpc>
              <a:defRPr/>
            </a:pPr>
            <a:r>
              <a:rPr lang="es-ES" altLang="zh-CN" sz="1500" dirty="0">
                <a:latin typeface="+mn-ea"/>
              </a:rPr>
              <a:t>Tecnología “dual-</a:t>
            </a:r>
            <a:r>
              <a:rPr lang="es-ES" altLang="zh-CN" sz="1500" dirty="0" err="1">
                <a:latin typeface="+mn-ea"/>
              </a:rPr>
              <a:t>cell</a:t>
            </a:r>
            <a:r>
              <a:rPr lang="es-ES" altLang="zh-CN" sz="1500" dirty="0">
                <a:latin typeface="+mn-ea"/>
              </a:rPr>
              <a:t>” (o “</a:t>
            </a:r>
            <a:r>
              <a:rPr lang="es-ES" altLang="zh-CN" sz="1500" dirty="0" err="1">
                <a:latin typeface="+mn-ea"/>
              </a:rPr>
              <a:t>half-cell</a:t>
            </a:r>
            <a:r>
              <a:rPr lang="es-ES" altLang="zh-CN" sz="1500" dirty="0">
                <a:latin typeface="+mn-ea"/>
              </a:rPr>
              <a:t>”) Formato de 144 y 156 células</a:t>
            </a:r>
          </a:p>
          <a:p>
            <a:pPr>
              <a:lnSpc>
                <a:spcPct val="150000"/>
              </a:lnSpc>
              <a:defRPr/>
            </a:pPr>
            <a:r>
              <a:rPr lang="es-ES" altLang="zh-CN" sz="1500" dirty="0">
                <a:latin typeface="+mn-ea"/>
              </a:rPr>
              <a:t>Monofacial y Bifacial </a:t>
            </a:r>
          </a:p>
        </p:txBody>
      </p:sp>
    </p:spTree>
    <p:extLst>
      <p:ext uri="{BB962C8B-B14F-4D97-AF65-F5344CB8AC3E}">
        <p14:creationId xmlns:p14="http://schemas.microsoft.com/office/powerpoint/2010/main" val="185497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5D7A389-1EF1-4900-83B9-415D6A626114}"/>
              </a:ext>
            </a:extLst>
          </p:cNvPr>
          <p:cNvSpPr/>
          <p:nvPr/>
        </p:nvSpPr>
        <p:spPr>
          <a:xfrm rot="16200000">
            <a:off x="-69450" y="2721896"/>
            <a:ext cx="951784"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2172 mm</a:t>
            </a:r>
            <a:endParaRPr lang="zh-CN" altLang="en-US" sz="1050" dirty="0">
              <a:solidFill>
                <a:schemeClr val="tx1">
                  <a:lumMod val="85000"/>
                  <a:lumOff val="15000"/>
                </a:schemeClr>
              </a:solidFill>
              <a:latin typeface="+mn-ea"/>
            </a:endParaRPr>
          </a:p>
        </p:txBody>
      </p:sp>
      <p:sp>
        <p:nvSpPr>
          <p:cNvPr id="15" name="矩形 14">
            <a:extLst>
              <a:ext uri="{FF2B5EF4-FFF2-40B4-BE49-F238E27FC236}">
                <a16:creationId xmlns:a16="http://schemas.microsoft.com/office/drawing/2014/main" id="{8A792B4A-D892-494B-8C20-3C69D9203990}"/>
              </a:ext>
            </a:extLst>
          </p:cNvPr>
          <p:cNvSpPr/>
          <p:nvPr/>
        </p:nvSpPr>
        <p:spPr>
          <a:xfrm>
            <a:off x="855059" y="1166426"/>
            <a:ext cx="1109281"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1303 mm </a:t>
            </a:r>
            <a:endParaRPr lang="zh-CN" altLang="en-US" sz="1050" dirty="0">
              <a:solidFill>
                <a:schemeClr val="tx1">
                  <a:lumMod val="85000"/>
                  <a:lumOff val="15000"/>
                </a:schemeClr>
              </a:solidFill>
              <a:latin typeface="+mn-ea"/>
            </a:endParaRPr>
          </a:p>
        </p:txBody>
      </p:sp>
      <p:pic>
        <p:nvPicPr>
          <p:cNvPr id="4" name="Imagem 3" descr="Padrão do plano de fundo&#10;&#10;Descrição gerada automaticamente">
            <a:extLst>
              <a:ext uri="{FF2B5EF4-FFF2-40B4-BE49-F238E27FC236}">
                <a16:creationId xmlns:a16="http://schemas.microsoft.com/office/drawing/2014/main" id="{873C5E13-07FA-4351-84EA-4D2EC769F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390386"/>
            <a:ext cx="1752600" cy="2916936"/>
          </a:xfrm>
          <a:prstGeom prst="rect">
            <a:avLst/>
          </a:prstGeom>
        </p:spPr>
      </p:pic>
      <p:sp>
        <p:nvSpPr>
          <p:cNvPr id="6" name="CaixaDeTexto 5">
            <a:extLst>
              <a:ext uri="{FF2B5EF4-FFF2-40B4-BE49-F238E27FC236}">
                <a16:creationId xmlns:a16="http://schemas.microsoft.com/office/drawing/2014/main" id="{C84E6AD6-3DE9-4BC9-A051-E2EE5EC64FBB}"/>
              </a:ext>
            </a:extLst>
          </p:cNvPr>
          <p:cNvSpPr txBox="1"/>
          <p:nvPr/>
        </p:nvSpPr>
        <p:spPr>
          <a:xfrm>
            <a:off x="2685080" y="4307322"/>
            <a:ext cx="1522367" cy="553998"/>
          </a:xfrm>
          <a:prstGeom prst="rect">
            <a:avLst/>
          </a:prstGeom>
          <a:noFill/>
        </p:spPr>
        <p:txBody>
          <a:bodyPr wrap="square" rtlCol="0">
            <a:spAutoFit/>
          </a:bodyPr>
          <a:lstStyle/>
          <a:p>
            <a:r>
              <a:rPr lang="pt-BR" sz="1000" dirty="0"/>
              <a:t>CS7N-MS</a:t>
            </a:r>
          </a:p>
          <a:p>
            <a:r>
              <a:rPr lang="pt-BR" sz="1000" dirty="0"/>
              <a:t>CS7N-MB-AG</a:t>
            </a:r>
          </a:p>
          <a:p>
            <a:r>
              <a:rPr lang="pt-BR" sz="1000" dirty="0"/>
              <a:t>640 – 665 Wp</a:t>
            </a:r>
          </a:p>
        </p:txBody>
      </p:sp>
      <p:sp>
        <p:nvSpPr>
          <p:cNvPr id="13" name="CaixaDeTexto 12">
            <a:extLst>
              <a:ext uri="{FF2B5EF4-FFF2-40B4-BE49-F238E27FC236}">
                <a16:creationId xmlns:a16="http://schemas.microsoft.com/office/drawing/2014/main" id="{9B99CDA2-DAA5-4C08-B356-1086FCE80F6D}"/>
              </a:ext>
            </a:extLst>
          </p:cNvPr>
          <p:cNvSpPr txBox="1"/>
          <p:nvPr/>
        </p:nvSpPr>
        <p:spPr>
          <a:xfrm>
            <a:off x="434058" y="4307322"/>
            <a:ext cx="1522367" cy="553998"/>
          </a:xfrm>
          <a:prstGeom prst="rect">
            <a:avLst/>
          </a:prstGeom>
          <a:noFill/>
        </p:spPr>
        <p:txBody>
          <a:bodyPr wrap="square" rtlCol="0">
            <a:spAutoFit/>
          </a:bodyPr>
          <a:lstStyle/>
          <a:p>
            <a:r>
              <a:rPr lang="pt-BR" sz="1000" dirty="0"/>
              <a:t>CS7L-MS</a:t>
            </a:r>
          </a:p>
          <a:p>
            <a:r>
              <a:rPr lang="pt-BR" sz="1000" dirty="0"/>
              <a:t>CS7L-MB-AG</a:t>
            </a:r>
          </a:p>
          <a:p>
            <a:r>
              <a:rPr lang="pt-BR" sz="1000" dirty="0"/>
              <a:t>570 – 595 Wp</a:t>
            </a:r>
          </a:p>
        </p:txBody>
      </p:sp>
      <p:pic>
        <p:nvPicPr>
          <p:cNvPr id="32" name="Imagem 31" descr="Padrão do plano de fundo&#10;&#10;Descrição gerada automaticamente">
            <a:extLst>
              <a:ext uri="{FF2B5EF4-FFF2-40B4-BE49-F238E27FC236}">
                <a16:creationId xmlns:a16="http://schemas.microsoft.com/office/drawing/2014/main" id="{9D174604-C9E1-45E8-AAEB-D1C6C93D9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243" y="1106922"/>
            <a:ext cx="1752600" cy="3200400"/>
          </a:xfrm>
          <a:prstGeom prst="rect">
            <a:avLst/>
          </a:prstGeom>
        </p:spPr>
      </p:pic>
      <p:sp>
        <p:nvSpPr>
          <p:cNvPr id="34" name="矩形 13">
            <a:extLst>
              <a:ext uri="{FF2B5EF4-FFF2-40B4-BE49-F238E27FC236}">
                <a16:creationId xmlns:a16="http://schemas.microsoft.com/office/drawing/2014/main" id="{4AAC4B2E-8220-4452-A77D-5E1EEAD0D98B}"/>
              </a:ext>
            </a:extLst>
          </p:cNvPr>
          <p:cNvSpPr/>
          <p:nvPr/>
        </p:nvSpPr>
        <p:spPr>
          <a:xfrm rot="16200000">
            <a:off x="2124505" y="2580164"/>
            <a:ext cx="951784"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2384 mm</a:t>
            </a:r>
            <a:endParaRPr lang="zh-CN" altLang="en-US" sz="1050" dirty="0">
              <a:solidFill>
                <a:schemeClr val="tx1">
                  <a:lumMod val="85000"/>
                  <a:lumOff val="15000"/>
                </a:schemeClr>
              </a:solidFill>
              <a:latin typeface="+mn-ea"/>
            </a:endParaRPr>
          </a:p>
        </p:txBody>
      </p:sp>
      <p:sp>
        <p:nvSpPr>
          <p:cNvPr id="36" name="矩形 14">
            <a:extLst>
              <a:ext uri="{FF2B5EF4-FFF2-40B4-BE49-F238E27FC236}">
                <a16:creationId xmlns:a16="http://schemas.microsoft.com/office/drawing/2014/main" id="{9B99FA7D-BAB9-4688-9D6B-C86DD4989F20}"/>
              </a:ext>
            </a:extLst>
          </p:cNvPr>
          <p:cNvSpPr/>
          <p:nvPr/>
        </p:nvSpPr>
        <p:spPr>
          <a:xfrm>
            <a:off x="3005201" y="900797"/>
            <a:ext cx="1109281" cy="253916"/>
          </a:xfrm>
          <a:prstGeom prst="rect">
            <a:avLst/>
          </a:prstGeom>
        </p:spPr>
        <p:txBody>
          <a:bodyPr wrap="square">
            <a:spAutoFit/>
          </a:bodyPr>
          <a:lstStyle/>
          <a:p>
            <a:pPr algn="ctr"/>
            <a:r>
              <a:rPr lang="en-US" altLang="zh-CN" sz="1050" dirty="0">
                <a:solidFill>
                  <a:schemeClr val="tx1">
                    <a:lumMod val="85000"/>
                    <a:lumOff val="15000"/>
                  </a:schemeClr>
                </a:solidFill>
                <a:latin typeface="+mn-ea"/>
              </a:rPr>
              <a:t>1303 mm </a:t>
            </a:r>
            <a:endParaRPr lang="zh-CN" altLang="en-US" sz="1050" dirty="0">
              <a:solidFill>
                <a:schemeClr val="tx1">
                  <a:lumMod val="85000"/>
                  <a:lumOff val="15000"/>
                </a:schemeClr>
              </a:solidFill>
              <a:latin typeface="+mn-ea"/>
            </a:endParaRPr>
          </a:p>
        </p:txBody>
      </p:sp>
      <p:sp>
        <p:nvSpPr>
          <p:cNvPr id="18" name="文本框 4">
            <a:extLst>
              <a:ext uri="{FF2B5EF4-FFF2-40B4-BE49-F238E27FC236}">
                <a16:creationId xmlns:a16="http://schemas.microsoft.com/office/drawing/2014/main" id="{75468851-90E4-49AB-A6CC-B9EE8546BFCA}"/>
              </a:ext>
            </a:extLst>
          </p:cNvPr>
          <p:cNvSpPr txBox="1"/>
          <p:nvPr/>
        </p:nvSpPr>
        <p:spPr>
          <a:xfrm>
            <a:off x="5058234" y="1504934"/>
            <a:ext cx="1882301" cy="646331"/>
          </a:xfrm>
          <a:prstGeom prst="rect">
            <a:avLst/>
          </a:prstGeom>
          <a:noFill/>
        </p:spPr>
        <p:txBody>
          <a:bodyPr wrap="square" rtlCol="0">
            <a:spAutoFit/>
          </a:bodyPr>
          <a:lstStyle/>
          <a:p>
            <a:pPr algn="ctr">
              <a:defRPr/>
            </a:pPr>
            <a:r>
              <a:rPr lang="es-ES" altLang="zh-CN" sz="3600" b="1">
                <a:solidFill>
                  <a:srgbClr val="C00000"/>
                </a:solidFill>
                <a:latin typeface="+mn-ea"/>
              </a:rPr>
              <a:t>665 Wp</a:t>
            </a:r>
          </a:p>
        </p:txBody>
      </p:sp>
      <p:sp>
        <p:nvSpPr>
          <p:cNvPr id="19" name="矩形 6">
            <a:extLst>
              <a:ext uri="{FF2B5EF4-FFF2-40B4-BE49-F238E27FC236}">
                <a16:creationId xmlns:a16="http://schemas.microsoft.com/office/drawing/2014/main" id="{F09664E2-F374-49C4-8C8E-1A82BF6F4461}"/>
              </a:ext>
            </a:extLst>
          </p:cNvPr>
          <p:cNvSpPr/>
          <p:nvPr/>
        </p:nvSpPr>
        <p:spPr>
          <a:xfrm>
            <a:off x="7104557" y="1496266"/>
            <a:ext cx="1645002" cy="646331"/>
          </a:xfrm>
          <a:prstGeom prst="rect">
            <a:avLst/>
          </a:prstGeom>
        </p:spPr>
        <p:txBody>
          <a:bodyPr wrap="none">
            <a:spAutoFit/>
          </a:bodyPr>
          <a:lstStyle/>
          <a:p>
            <a:pPr algn="ctr">
              <a:defRPr/>
            </a:pPr>
            <a:r>
              <a:rPr lang="es-ES" altLang="zh-CN" sz="3600" b="1">
                <a:solidFill>
                  <a:srgbClr val="C00000"/>
                </a:solidFill>
                <a:latin typeface="+mn-ea"/>
              </a:rPr>
              <a:t>21.4% </a:t>
            </a:r>
          </a:p>
        </p:txBody>
      </p:sp>
      <p:sp>
        <p:nvSpPr>
          <p:cNvPr id="20" name="文本框 7">
            <a:extLst>
              <a:ext uri="{FF2B5EF4-FFF2-40B4-BE49-F238E27FC236}">
                <a16:creationId xmlns:a16="http://schemas.microsoft.com/office/drawing/2014/main" id="{01521F09-95DA-40EF-93AA-D97160D4F3AD}"/>
              </a:ext>
            </a:extLst>
          </p:cNvPr>
          <p:cNvSpPr txBox="1"/>
          <p:nvPr/>
        </p:nvSpPr>
        <p:spPr>
          <a:xfrm>
            <a:off x="5139898" y="2028478"/>
            <a:ext cx="1627369" cy="300082"/>
          </a:xfrm>
          <a:prstGeom prst="rect">
            <a:avLst/>
          </a:prstGeom>
          <a:noFill/>
        </p:spPr>
        <p:txBody>
          <a:bodyPr wrap="none" rtlCol="0">
            <a:spAutoFit/>
          </a:bodyPr>
          <a:lstStyle/>
          <a:p>
            <a:pPr>
              <a:defRPr/>
            </a:pPr>
            <a:r>
              <a:rPr lang="es-ES" altLang="zh-CN" sz="1350" dirty="0">
                <a:solidFill>
                  <a:prstClr val="white">
                    <a:lumMod val="50000"/>
                  </a:prstClr>
                </a:solidFill>
                <a:latin typeface="+mn-ea"/>
              </a:rPr>
              <a:t>Potencia de Salida</a:t>
            </a:r>
          </a:p>
        </p:txBody>
      </p:sp>
      <p:sp>
        <p:nvSpPr>
          <p:cNvPr id="21" name="文本框 8">
            <a:extLst>
              <a:ext uri="{FF2B5EF4-FFF2-40B4-BE49-F238E27FC236}">
                <a16:creationId xmlns:a16="http://schemas.microsoft.com/office/drawing/2014/main" id="{23A33309-6EEB-4C32-97C7-B6635B952D2E}"/>
              </a:ext>
            </a:extLst>
          </p:cNvPr>
          <p:cNvSpPr txBox="1"/>
          <p:nvPr/>
        </p:nvSpPr>
        <p:spPr>
          <a:xfrm>
            <a:off x="7142657" y="2028478"/>
            <a:ext cx="925253" cy="300082"/>
          </a:xfrm>
          <a:prstGeom prst="rect">
            <a:avLst/>
          </a:prstGeom>
          <a:noFill/>
        </p:spPr>
        <p:txBody>
          <a:bodyPr wrap="none" rtlCol="0">
            <a:spAutoFit/>
          </a:bodyPr>
          <a:lstStyle/>
          <a:p>
            <a:pPr>
              <a:defRPr/>
            </a:pPr>
            <a:r>
              <a:rPr lang="es-ES" altLang="zh-CN" sz="1350" dirty="0">
                <a:solidFill>
                  <a:prstClr val="white">
                    <a:lumMod val="50000"/>
                  </a:prstClr>
                </a:solidFill>
                <a:latin typeface="+mn-ea"/>
              </a:rPr>
              <a:t>Eficiencia</a:t>
            </a:r>
          </a:p>
        </p:txBody>
      </p:sp>
      <p:sp>
        <p:nvSpPr>
          <p:cNvPr id="22" name="文本框 9">
            <a:extLst>
              <a:ext uri="{FF2B5EF4-FFF2-40B4-BE49-F238E27FC236}">
                <a16:creationId xmlns:a16="http://schemas.microsoft.com/office/drawing/2014/main" id="{577C252E-3DF3-4EFF-B67C-3CB4DC889BD3}"/>
              </a:ext>
            </a:extLst>
          </p:cNvPr>
          <p:cNvSpPr txBox="1"/>
          <p:nvPr/>
        </p:nvSpPr>
        <p:spPr>
          <a:xfrm>
            <a:off x="5139898" y="2572792"/>
            <a:ext cx="3240360" cy="1434560"/>
          </a:xfrm>
          <a:prstGeom prst="rect">
            <a:avLst/>
          </a:prstGeom>
          <a:noFill/>
        </p:spPr>
        <p:txBody>
          <a:bodyPr wrap="square" numCol="1" rtlCol="0">
            <a:spAutoFit/>
          </a:bodyPr>
          <a:lstStyle/>
          <a:p>
            <a:pPr>
              <a:lnSpc>
                <a:spcPct val="150000"/>
              </a:lnSpc>
              <a:defRPr/>
            </a:pPr>
            <a:r>
              <a:rPr lang="es-ES" altLang="zh-CN" sz="1500" dirty="0">
                <a:latin typeface="+mn-ea"/>
              </a:rPr>
              <a:t>Células de </a:t>
            </a:r>
            <a:r>
              <a:rPr lang="es-ES" altLang="zh-CN" sz="1500" b="1" i="1" dirty="0">
                <a:latin typeface="+mn-ea"/>
              </a:rPr>
              <a:t>210mm</a:t>
            </a:r>
          </a:p>
          <a:p>
            <a:pPr>
              <a:lnSpc>
                <a:spcPct val="150000"/>
              </a:lnSpc>
              <a:defRPr/>
            </a:pPr>
            <a:r>
              <a:rPr lang="es-ES" altLang="zh-CN" sz="1500" dirty="0">
                <a:latin typeface="+mn-ea"/>
              </a:rPr>
              <a:t>Tecnología “dual-</a:t>
            </a:r>
            <a:r>
              <a:rPr lang="es-ES" altLang="zh-CN" sz="1500" dirty="0" err="1">
                <a:latin typeface="+mn-ea"/>
              </a:rPr>
              <a:t>cell</a:t>
            </a:r>
            <a:r>
              <a:rPr lang="es-ES" altLang="zh-CN" sz="1500" dirty="0">
                <a:latin typeface="+mn-ea"/>
              </a:rPr>
              <a:t>” (o “</a:t>
            </a:r>
            <a:r>
              <a:rPr lang="es-ES" altLang="zh-CN" sz="1500" dirty="0" err="1">
                <a:latin typeface="+mn-ea"/>
              </a:rPr>
              <a:t>half-cell</a:t>
            </a:r>
            <a:r>
              <a:rPr lang="es-ES" altLang="zh-CN" sz="1500" dirty="0">
                <a:latin typeface="+mn-ea"/>
              </a:rPr>
              <a:t>”) Formato de 120 y 132 células</a:t>
            </a:r>
          </a:p>
          <a:p>
            <a:pPr>
              <a:lnSpc>
                <a:spcPct val="150000"/>
              </a:lnSpc>
              <a:defRPr/>
            </a:pPr>
            <a:r>
              <a:rPr lang="es-ES" altLang="zh-CN" sz="1500" dirty="0">
                <a:latin typeface="+mn-ea"/>
              </a:rPr>
              <a:t>Monofacial y Bifacial </a:t>
            </a:r>
          </a:p>
        </p:txBody>
      </p:sp>
      <p:sp>
        <p:nvSpPr>
          <p:cNvPr id="23" name="Título 1">
            <a:extLst>
              <a:ext uri="{FF2B5EF4-FFF2-40B4-BE49-F238E27FC236}">
                <a16:creationId xmlns:a16="http://schemas.microsoft.com/office/drawing/2014/main" id="{F3BEDC0E-772A-4047-BA05-CAF04E32486B}"/>
              </a:ext>
            </a:extLst>
          </p:cNvPr>
          <p:cNvSpPr>
            <a:spLocks noGrp="1"/>
          </p:cNvSpPr>
          <p:nvPr>
            <p:ph type="title"/>
          </p:nvPr>
        </p:nvSpPr>
        <p:spPr>
          <a:xfrm>
            <a:off x="539751" y="303611"/>
            <a:ext cx="5861049" cy="647960"/>
          </a:xfrm>
        </p:spPr>
        <p:txBody>
          <a:bodyPr/>
          <a:lstStyle/>
          <a:p>
            <a:r>
              <a:rPr lang="es-ES" dirty="0"/>
              <a:t>HiKu7 &amp; BiHiKu7</a:t>
            </a:r>
            <a:br>
              <a:rPr lang="es-ES" dirty="0"/>
            </a:br>
            <a:r>
              <a:rPr lang="es-ES" sz="1400" dirty="0"/>
              <a:t>Serie 7</a:t>
            </a:r>
            <a:endParaRPr lang="es-ES" dirty="0"/>
          </a:p>
        </p:txBody>
      </p:sp>
    </p:spTree>
    <p:extLst>
      <p:ext uri="{BB962C8B-B14F-4D97-AF65-F5344CB8AC3E}">
        <p14:creationId xmlns:p14="http://schemas.microsoft.com/office/powerpoint/2010/main" val="317192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359533" y="303611"/>
            <a:ext cx="5965067" cy="647960"/>
          </a:xfrm>
        </p:spPr>
        <p:txBody>
          <a:bodyPr/>
          <a:lstStyle/>
          <a:p>
            <a:r>
              <a:rPr lang="es-ES" dirty="0"/>
              <a:t>Contenido</a:t>
            </a:r>
            <a:endParaRPr lang="pt-BR" dirty="0"/>
          </a:p>
        </p:txBody>
      </p:sp>
      <p:grpSp>
        <p:nvGrpSpPr>
          <p:cNvPr id="11" name="Agrupar 14">
            <a:extLst>
              <a:ext uri="{FF2B5EF4-FFF2-40B4-BE49-F238E27FC236}">
                <a16:creationId xmlns:a16="http://schemas.microsoft.com/office/drawing/2014/main" id="{7102EA07-9434-451D-9DD8-57B8CB948A36}"/>
              </a:ext>
            </a:extLst>
          </p:cNvPr>
          <p:cNvGrpSpPr/>
          <p:nvPr/>
        </p:nvGrpSpPr>
        <p:grpSpPr>
          <a:xfrm>
            <a:off x="1524000" y="1270339"/>
            <a:ext cx="4158314" cy="2602821"/>
            <a:chOff x="1547812" y="1522654"/>
            <a:chExt cx="4158314" cy="2602821"/>
          </a:xfrm>
        </p:grpSpPr>
        <p:sp>
          <p:nvSpPr>
            <p:cNvPr id="13" name="Richtungspfeil 20">
              <a:extLst>
                <a:ext uri="{FF2B5EF4-FFF2-40B4-BE49-F238E27FC236}">
                  <a16:creationId xmlns:a16="http://schemas.microsoft.com/office/drawing/2014/main" id="{B21FCF97-385B-4906-9F45-A030229629FC}"/>
                </a:ext>
              </a:extLst>
            </p:cNvPr>
            <p:cNvSpPr>
              <a:spLocks noChangeArrowheads="1"/>
            </p:cNvSpPr>
            <p:nvPr/>
          </p:nvSpPr>
          <p:spPr bwMode="gray">
            <a:xfrm>
              <a:off x="1547812" y="1522654"/>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Módulos Bifaciales: Conceptos Básicos</a:t>
              </a:r>
            </a:p>
          </p:txBody>
        </p:sp>
        <p:sp>
          <p:nvSpPr>
            <p:cNvPr id="18" name="Richtungspfeil 7">
              <a:extLst>
                <a:ext uri="{FF2B5EF4-FFF2-40B4-BE49-F238E27FC236}">
                  <a16:creationId xmlns:a16="http://schemas.microsoft.com/office/drawing/2014/main" id="{E691A848-2DAD-4339-B3FF-22202C71ADF9}"/>
                </a:ext>
              </a:extLst>
            </p:cNvPr>
            <p:cNvSpPr>
              <a:spLocks noChangeArrowheads="1"/>
            </p:cNvSpPr>
            <p:nvPr/>
          </p:nvSpPr>
          <p:spPr bwMode="gray">
            <a:xfrm>
              <a:off x="1547812" y="2839599"/>
              <a:ext cx="4158314" cy="405000"/>
            </a:xfrm>
            <a:prstGeom prst="homePlate">
              <a:avLst>
                <a:gd name="adj" fmla="val 49986"/>
              </a:avLst>
            </a:prstGeom>
            <a:solidFill>
              <a:schemeClr val="bg2"/>
            </a:solidFill>
            <a:ln>
              <a:noFill/>
            </a:ln>
          </p:spPr>
          <p:txBody>
            <a:bodyPr lIns="135000" tIns="0" rIns="135000" bIns="0" anchor="ctr" anchorCtr="0">
              <a:noAutofit/>
            </a:bodyPr>
            <a:lstStyle/>
            <a:p>
              <a:r>
                <a:rPr lang="es-ES" sz="1200">
                  <a:solidFill>
                    <a:schemeClr val="bg1"/>
                  </a:solidFill>
                  <a:latin typeface="Noto Sans"/>
                  <a:ea typeface="ＭＳ Ｐゴシック" charset="0"/>
                </a:rPr>
                <a:t>Beneficios de los módulos BiHiKu7</a:t>
              </a:r>
              <a:endParaRPr lang="es-ES" sz="1200" dirty="0">
                <a:solidFill>
                  <a:schemeClr val="bg1"/>
                </a:solidFill>
                <a:latin typeface="Noto Sans"/>
                <a:ea typeface="ＭＳ Ｐゴシック" charset="0"/>
              </a:endParaRPr>
            </a:p>
          </p:txBody>
        </p:sp>
        <p:sp>
          <p:nvSpPr>
            <p:cNvPr id="19" name="Richtungspfeil 7">
              <a:extLst>
                <a:ext uri="{FF2B5EF4-FFF2-40B4-BE49-F238E27FC236}">
                  <a16:creationId xmlns:a16="http://schemas.microsoft.com/office/drawing/2014/main" id="{A7E0C12D-0E1A-4AC1-9AB4-3512D99D4DE9}"/>
                </a:ext>
              </a:extLst>
            </p:cNvPr>
            <p:cNvSpPr>
              <a:spLocks noChangeArrowheads="1"/>
            </p:cNvSpPr>
            <p:nvPr/>
          </p:nvSpPr>
          <p:spPr bwMode="gray">
            <a:xfrm>
              <a:off x="1547812" y="3280037"/>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Dimensionado &amp; Optimización</a:t>
              </a:r>
            </a:p>
          </p:txBody>
        </p:sp>
        <p:sp>
          <p:nvSpPr>
            <p:cNvPr id="20" name="Richtungspfeil 7">
              <a:extLst>
                <a:ext uri="{FF2B5EF4-FFF2-40B4-BE49-F238E27FC236}">
                  <a16:creationId xmlns:a16="http://schemas.microsoft.com/office/drawing/2014/main" id="{D720BCF3-4816-47F7-8650-8909142D1A69}"/>
                </a:ext>
              </a:extLst>
            </p:cNvPr>
            <p:cNvSpPr>
              <a:spLocks noChangeArrowheads="1"/>
            </p:cNvSpPr>
            <p:nvPr/>
          </p:nvSpPr>
          <p:spPr bwMode="gray">
            <a:xfrm>
              <a:off x="1547812" y="3720475"/>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Conclusión</a:t>
              </a:r>
              <a:endParaRPr lang="es-ES" sz="1200" dirty="0">
                <a:solidFill>
                  <a:prstClr val="white"/>
                </a:solidFill>
                <a:latin typeface="Noto Sans"/>
                <a:ea typeface="ＭＳ Ｐゴシック" charset="0"/>
                <a:cs typeface="Noto Sans" charset="0"/>
              </a:endParaRPr>
            </a:p>
          </p:txBody>
        </p:sp>
      </p:grpSp>
      <p:sp>
        <p:nvSpPr>
          <p:cNvPr id="2" name="Richtungspfeil 7">
            <a:extLst>
              <a:ext uri="{FF2B5EF4-FFF2-40B4-BE49-F238E27FC236}">
                <a16:creationId xmlns:a16="http://schemas.microsoft.com/office/drawing/2014/main" id="{858B30C0-1154-49C5-80DF-115BB6833EC7}"/>
              </a:ext>
            </a:extLst>
          </p:cNvPr>
          <p:cNvSpPr>
            <a:spLocks noChangeArrowheads="1"/>
          </p:cNvSpPr>
          <p:nvPr/>
        </p:nvSpPr>
        <p:spPr bwMode="gray">
          <a:xfrm>
            <a:off x="1524000" y="1706408"/>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Tecnologías de las nuevas Series</a:t>
            </a:r>
          </a:p>
        </p:txBody>
      </p:sp>
      <p:sp>
        <p:nvSpPr>
          <p:cNvPr id="3" name="Richtungspfeil 7">
            <a:extLst>
              <a:ext uri="{FF2B5EF4-FFF2-40B4-BE49-F238E27FC236}">
                <a16:creationId xmlns:a16="http://schemas.microsoft.com/office/drawing/2014/main" id="{C162402A-DFC2-424E-977F-1EF689FE3F8C}"/>
              </a:ext>
            </a:extLst>
          </p:cNvPr>
          <p:cNvSpPr>
            <a:spLocks noChangeArrowheads="1"/>
          </p:cNvSpPr>
          <p:nvPr/>
        </p:nvSpPr>
        <p:spPr bwMode="gray">
          <a:xfrm>
            <a:off x="1524000" y="2146846"/>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Portafolio de Módulos Bifaciales (Serie 5 &amp; 6 &amp; 7)</a:t>
            </a:r>
          </a:p>
        </p:txBody>
      </p:sp>
    </p:spTree>
    <p:extLst>
      <p:ext uri="{BB962C8B-B14F-4D97-AF65-F5344CB8AC3E}">
        <p14:creationId xmlns:p14="http://schemas.microsoft.com/office/powerpoint/2010/main" val="196866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98195EFA-74BA-4433-85B5-385DBEB4376D}"/>
              </a:ext>
            </a:extLst>
          </p:cNvPr>
          <p:cNvSpPr>
            <a:spLocks noGrp="1"/>
          </p:cNvSpPr>
          <p:nvPr>
            <p:ph type="title"/>
          </p:nvPr>
        </p:nvSpPr>
        <p:spPr>
          <a:xfrm>
            <a:off x="539751" y="303611"/>
            <a:ext cx="5861049" cy="647960"/>
          </a:xfrm>
        </p:spPr>
        <p:txBody>
          <a:bodyPr/>
          <a:lstStyle/>
          <a:p>
            <a:r>
              <a:rPr lang="es-ES"/>
              <a:t>Obteniendo el mejor resultado</a:t>
            </a:r>
          </a:p>
        </p:txBody>
      </p:sp>
      <p:sp>
        <p:nvSpPr>
          <p:cNvPr id="9" name="Espaço Reservado para Conteúdo 2">
            <a:extLst>
              <a:ext uri="{FF2B5EF4-FFF2-40B4-BE49-F238E27FC236}">
                <a16:creationId xmlns:a16="http://schemas.microsoft.com/office/drawing/2014/main" id="{7964B60A-366C-475B-8AAE-4266728EEC1C}"/>
              </a:ext>
            </a:extLst>
          </p:cNvPr>
          <p:cNvSpPr>
            <a:spLocks noGrp="1"/>
          </p:cNvSpPr>
          <p:nvPr>
            <p:ph idx="1"/>
          </p:nvPr>
        </p:nvSpPr>
        <p:spPr>
          <a:xfrm>
            <a:off x="539751" y="1059657"/>
            <a:ext cx="8064500" cy="3618309"/>
          </a:xfrm>
        </p:spPr>
        <p:txBody>
          <a:bodyPr/>
          <a:lstStyle/>
          <a:p>
            <a:pPr marL="0" indent="0">
              <a:buNone/>
            </a:pPr>
            <a:r>
              <a:rPr lang="es-ES" dirty="0"/>
              <a:t>Para obtener el mejor resultado de nuestro proyecto tiene que existir </a:t>
            </a:r>
            <a:r>
              <a:rPr lang="es-ES" dirty="0" err="1"/>
              <a:t>uma</a:t>
            </a:r>
            <a:r>
              <a:rPr lang="es-ES" dirty="0"/>
              <a:t> combinación excelente entre:</a:t>
            </a:r>
          </a:p>
          <a:p>
            <a:pPr marL="0" indent="0">
              <a:buNone/>
            </a:pPr>
            <a:endParaRPr lang="es-ES" dirty="0"/>
          </a:p>
          <a:p>
            <a:pPr lvl="1"/>
            <a:r>
              <a:rPr lang="es-ES" dirty="0"/>
              <a:t>Local del proyecto</a:t>
            </a:r>
          </a:p>
          <a:p>
            <a:pPr lvl="2"/>
            <a:r>
              <a:rPr lang="es-ES" dirty="0"/>
              <a:t>Terreno, incidencia solar, temperaturas y velocidad del viento</a:t>
            </a:r>
          </a:p>
          <a:p>
            <a:pPr lvl="2"/>
            <a:endParaRPr lang="es-ES" dirty="0"/>
          </a:p>
          <a:p>
            <a:pPr lvl="1"/>
            <a:r>
              <a:rPr lang="es-ES" dirty="0"/>
              <a:t>Módulos</a:t>
            </a:r>
          </a:p>
          <a:p>
            <a:pPr lvl="2"/>
            <a:r>
              <a:rPr lang="es-ES" dirty="0"/>
              <a:t>Es importante que presenten la mejor performance ofreciendo los mejores índices de garantía y seguridad. </a:t>
            </a:r>
          </a:p>
          <a:p>
            <a:pPr lvl="2"/>
            <a:endParaRPr lang="es-ES" dirty="0"/>
          </a:p>
          <a:p>
            <a:pPr lvl="1"/>
            <a:r>
              <a:rPr lang="es-ES" dirty="0"/>
              <a:t>Inversores</a:t>
            </a:r>
          </a:p>
          <a:p>
            <a:pPr lvl="2"/>
            <a:r>
              <a:rPr lang="es-ES" dirty="0"/>
              <a:t>Necesitan soportar la corriente de generación de los módulos, así como, la tensión de circuito abierto. </a:t>
            </a:r>
          </a:p>
          <a:p>
            <a:pPr lvl="2"/>
            <a:endParaRPr lang="es-ES" dirty="0"/>
          </a:p>
          <a:p>
            <a:pPr lvl="1"/>
            <a:r>
              <a:rPr lang="es-ES" dirty="0"/>
              <a:t>Estructuras de montaje</a:t>
            </a:r>
          </a:p>
          <a:p>
            <a:pPr lvl="2"/>
            <a:r>
              <a:rPr lang="es-ES" dirty="0"/>
              <a:t>Tiene que haber compatibilidad del número de módulos en serie de la </a:t>
            </a:r>
            <a:r>
              <a:rPr lang="es-ES" dirty="0" err="1"/>
              <a:t>string</a:t>
            </a:r>
            <a:r>
              <a:rPr lang="es-ES" dirty="0"/>
              <a:t> con la capacidad de la estructura utilizada. Obviamente, la estructura tendrá que soportar los esfuerzos del viento del local del proyecto.</a:t>
            </a:r>
          </a:p>
        </p:txBody>
      </p:sp>
    </p:spTree>
    <p:extLst>
      <p:ext uri="{BB962C8B-B14F-4D97-AF65-F5344CB8AC3E}">
        <p14:creationId xmlns:p14="http://schemas.microsoft.com/office/powerpoint/2010/main" val="44897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FACBAEE-4C88-48E4-B908-CFD0740E4990}"/>
              </a:ext>
            </a:extLst>
          </p:cNvPr>
          <p:cNvSpPr txBox="1"/>
          <p:nvPr/>
        </p:nvSpPr>
        <p:spPr>
          <a:xfrm>
            <a:off x="6203236" y="4903142"/>
            <a:ext cx="2021707" cy="230832"/>
          </a:xfrm>
          <a:prstGeom prst="rect">
            <a:avLst/>
          </a:prstGeom>
          <a:noFill/>
        </p:spPr>
        <p:txBody>
          <a:bodyPr wrap="none" rtlCol="0">
            <a:spAutoFit/>
          </a:bodyPr>
          <a:lstStyle/>
          <a:p>
            <a:r>
              <a:rPr lang="pt-BR" sz="900" dirty="0">
                <a:solidFill>
                  <a:schemeClr val="bg1">
                    <a:lumMod val="50000"/>
                  </a:schemeClr>
                </a:solidFill>
              </a:rPr>
              <a:t>Calculado para strings de 1500V</a:t>
            </a:r>
            <a:r>
              <a:rPr lang="pt-BR" sz="900" baseline="-25000" dirty="0">
                <a:solidFill>
                  <a:schemeClr val="bg1">
                    <a:lumMod val="50000"/>
                  </a:schemeClr>
                </a:solidFill>
              </a:rPr>
              <a:t>DC</a:t>
            </a:r>
            <a:endParaRPr lang="pt-BR" sz="900" dirty="0">
              <a:solidFill>
                <a:schemeClr val="bg1">
                  <a:lumMod val="50000"/>
                </a:schemeClr>
              </a:solidFill>
            </a:endParaRPr>
          </a:p>
        </p:txBody>
      </p:sp>
      <p:pic>
        <p:nvPicPr>
          <p:cNvPr id="65" name="Imagem 64">
            <a:extLst>
              <a:ext uri="{FF2B5EF4-FFF2-40B4-BE49-F238E27FC236}">
                <a16:creationId xmlns:a16="http://schemas.microsoft.com/office/drawing/2014/main" id="{C655A33D-9733-459F-A9C6-A2345145210A}"/>
              </a:ext>
            </a:extLst>
          </p:cNvPr>
          <p:cNvPicPr>
            <a:picLocks noChangeAspect="1"/>
          </p:cNvPicPr>
          <p:nvPr/>
        </p:nvPicPr>
        <p:blipFill>
          <a:blip r:embed="rId3"/>
          <a:stretch>
            <a:fillRect/>
          </a:stretch>
        </p:blipFill>
        <p:spPr>
          <a:xfrm>
            <a:off x="852487" y="1400175"/>
            <a:ext cx="7439025" cy="2343150"/>
          </a:xfrm>
          <a:prstGeom prst="rect">
            <a:avLst/>
          </a:prstGeom>
        </p:spPr>
      </p:pic>
      <p:sp>
        <p:nvSpPr>
          <p:cNvPr id="7" name="Titel 27">
            <a:extLst>
              <a:ext uri="{FF2B5EF4-FFF2-40B4-BE49-F238E27FC236}">
                <a16:creationId xmlns:a16="http://schemas.microsoft.com/office/drawing/2014/main" id="{E12BC37A-0BE1-41CF-95A7-E0D96E717AD0}"/>
              </a:ext>
            </a:extLst>
          </p:cNvPr>
          <p:cNvSpPr>
            <a:spLocks noGrp="1"/>
          </p:cNvSpPr>
          <p:nvPr>
            <p:ph type="title"/>
          </p:nvPr>
        </p:nvSpPr>
        <p:spPr>
          <a:xfrm>
            <a:off x="539751" y="303611"/>
            <a:ext cx="5861049" cy="647960"/>
          </a:xfrm>
        </p:spPr>
        <p:txBody>
          <a:bodyPr/>
          <a:lstStyle/>
          <a:p>
            <a:r>
              <a:rPr lang="es-ES" altLang="zh-CN" dirty="0"/>
              <a:t>Más potencia por </a:t>
            </a:r>
            <a:r>
              <a:rPr lang="es-ES" altLang="zh-CN" dirty="0" err="1"/>
              <a:t>String</a:t>
            </a:r>
            <a:endParaRPr lang="es-ES" baseline="-25000" dirty="0"/>
          </a:p>
        </p:txBody>
      </p:sp>
    </p:spTree>
    <p:extLst>
      <p:ext uri="{BB962C8B-B14F-4D97-AF65-F5344CB8AC3E}">
        <p14:creationId xmlns:p14="http://schemas.microsoft.com/office/powerpoint/2010/main" val="233565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Agrupar 21">
            <a:extLst>
              <a:ext uri="{FF2B5EF4-FFF2-40B4-BE49-F238E27FC236}">
                <a16:creationId xmlns:a16="http://schemas.microsoft.com/office/drawing/2014/main" id="{17AD398E-BC2F-4B07-A6B1-D95DC1B90378}"/>
              </a:ext>
            </a:extLst>
          </p:cNvPr>
          <p:cNvGrpSpPr/>
          <p:nvPr/>
        </p:nvGrpSpPr>
        <p:grpSpPr>
          <a:xfrm>
            <a:off x="914400" y="1362453"/>
            <a:ext cx="4264035" cy="2603260"/>
            <a:chOff x="536565" y="1120618"/>
            <a:chExt cx="4827523" cy="2603260"/>
          </a:xfrm>
        </p:grpSpPr>
        <p:pic>
          <p:nvPicPr>
            <p:cNvPr id="4" name="图片 17">
              <a:extLst>
                <a:ext uri="{FF2B5EF4-FFF2-40B4-BE49-F238E27FC236}">
                  <a16:creationId xmlns:a16="http://schemas.microsoft.com/office/drawing/2014/main" id="{82001BE1-2578-4CF0-910E-C5D138199E60}"/>
                </a:ext>
              </a:extLst>
            </p:cNvPr>
            <p:cNvPicPr/>
            <p:nvPr/>
          </p:nvPicPr>
          <p:blipFill rotWithShape="1">
            <a:blip r:embed="rId2">
              <a:extLst>
                <a:ext uri="{28A0092B-C50C-407E-A947-70E740481C1C}">
                  <a14:useLocalDpi xmlns:a14="http://schemas.microsoft.com/office/drawing/2010/main" val="0"/>
                </a:ext>
              </a:extLst>
            </a:blip>
            <a:srcRect t="18340" b="59884"/>
            <a:stretch/>
          </p:blipFill>
          <p:spPr bwMode="auto">
            <a:xfrm>
              <a:off x="536565" y="1399008"/>
              <a:ext cx="4755515" cy="288032"/>
            </a:xfrm>
            <a:prstGeom prst="rect">
              <a:avLst/>
            </a:prstGeom>
            <a:noFill/>
          </p:spPr>
        </p:pic>
        <p:cxnSp>
          <p:nvCxnSpPr>
            <p:cNvPr id="6" name="直接箭头连接符 15">
              <a:extLst>
                <a:ext uri="{FF2B5EF4-FFF2-40B4-BE49-F238E27FC236}">
                  <a16:creationId xmlns:a16="http://schemas.microsoft.com/office/drawing/2014/main" id="{4C53EFDD-8927-4AC1-AB4F-1FD204560BE3}"/>
                </a:ext>
              </a:extLst>
            </p:cNvPr>
            <p:cNvCxnSpPr/>
            <p:nvPr/>
          </p:nvCxnSpPr>
          <p:spPr>
            <a:xfrm>
              <a:off x="683568" y="1420653"/>
              <a:ext cx="439248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文本框 20">
              <a:extLst>
                <a:ext uri="{FF2B5EF4-FFF2-40B4-BE49-F238E27FC236}">
                  <a16:creationId xmlns:a16="http://schemas.microsoft.com/office/drawing/2014/main" id="{FDD7E032-FBA7-4A74-A4AE-55BDBEBB04B3}"/>
                </a:ext>
              </a:extLst>
            </p:cNvPr>
            <p:cNvSpPr txBox="1"/>
            <p:nvPr/>
          </p:nvSpPr>
          <p:spPr>
            <a:xfrm>
              <a:off x="646836" y="1120618"/>
              <a:ext cx="4392488" cy="300082"/>
            </a:xfrm>
            <a:prstGeom prst="rect">
              <a:avLst/>
            </a:prstGeom>
            <a:noFill/>
          </p:spPr>
          <p:txBody>
            <a:bodyPr wrap="square" rtlCol="0">
              <a:spAutoFit/>
            </a:bodyPr>
            <a:lstStyle/>
            <a:p>
              <a:pPr algn="ctr"/>
              <a:r>
                <a:rPr lang="en-US" altLang="zh-CN" dirty="0">
                  <a:latin typeface="+mn-ea"/>
                </a:rPr>
                <a:t>90,8m</a:t>
              </a:r>
              <a:endParaRPr lang="zh-CN" altLang="en-US" dirty="0">
                <a:latin typeface="+mn-ea"/>
              </a:endParaRPr>
            </a:p>
          </p:txBody>
        </p:sp>
        <p:sp>
          <p:nvSpPr>
            <p:cNvPr id="8" name="右大括号 22">
              <a:extLst>
                <a:ext uri="{FF2B5EF4-FFF2-40B4-BE49-F238E27FC236}">
                  <a16:creationId xmlns:a16="http://schemas.microsoft.com/office/drawing/2014/main" id="{EA45649A-7245-4279-9447-D50BD174A19C}"/>
                </a:ext>
              </a:extLst>
            </p:cNvPr>
            <p:cNvSpPr/>
            <p:nvPr/>
          </p:nvSpPr>
          <p:spPr>
            <a:xfrm rot="5400000">
              <a:off x="1332000" y="971156"/>
              <a:ext cx="72819" cy="1443147"/>
            </a:xfrm>
            <a:prstGeom prst="rightBrace">
              <a:avLst>
                <a:gd name="adj1" fmla="val 8333"/>
                <a:gd name="adj2" fmla="val 534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7">
              <a:extLst>
                <a:ext uri="{FF2B5EF4-FFF2-40B4-BE49-F238E27FC236}">
                  <a16:creationId xmlns:a16="http://schemas.microsoft.com/office/drawing/2014/main" id="{4ACD2F11-4761-4EE0-8362-87E2B2D20039}"/>
                </a:ext>
              </a:extLst>
            </p:cNvPr>
            <p:cNvSpPr txBox="1"/>
            <p:nvPr/>
          </p:nvSpPr>
          <p:spPr>
            <a:xfrm>
              <a:off x="710530" y="1765435"/>
              <a:ext cx="1530170" cy="461665"/>
            </a:xfrm>
            <a:prstGeom prst="rect">
              <a:avLst/>
            </a:prstGeom>
            <a:noFill/>
          </p:spPr>
          <p:txBody>
            <a:bodyPr wrap="square" rtlCol="0">
              <a:spAutoFit/>
            </a:bodyPr>
            <a:lstStyle/>
            <a:p>
              <a:r>
                <a:rPr lang="en-US" altLang="zh-CN" sz="1200" dirty="0">
                  <a:latin typeface="+mn-ea"/>
                </a:rPr>
                <a:t>String1: 28 &lt;1500V </a:t>
              </a:r>
              <a:endParaRPr lang="zh-CN" altLang="en-US" sz="1200" dirty="0">
                <a:latin typeface="+mn-ea"/>
              </a:endParaRPr>
            </a:p>
          </p:txBody>
        </p:sp>
        <p:sp>
          <p:nvSpPr>
            <p:cNvPr id="10" name="文本框 23">
              <a:extLst>
                <a:ext uri="{FF2B5EF4-FFF2-40B4-BE49-F238E27FC236}">
                  <a16:creationId xmlns:a16="http://schemas.microsoft.com/office/drawing/2014/main" id="{D980C6E9-AB03-40BF-9D17-D4AE94B14C17}"/>
                </a:ext>
              </a:extLst>
            </p:cNvPr>
            <p:cNvSpPr txBox="1"/>
            <p:nvPr/>
          </p:nvSpPr>
          <p:spPr>
            <a:xfrm>
              <a:off x="2411760" y="1759048"/>
              <a:ext cx="792088" cy="276999"/>
            </a:xfrm>
            <a:prstGeom prst="rect">
              <a:avLst/>
            </a:prstGeom>
            <a:noFill/>
          </p:spPr>
          <p:txBody>
            <a:bodyPr wrap="square" rtlCol="0">
              <a:spAutoFit/>
            </a:bodyPr>
            <a:lstStyle/>
            <a:p>
              <a:r>
                <a:rPr lang="en-US" altLang="zh-CN" sz="1200" dirty="0">
                  <a:latin typeface="+mn-ea"/>
                </a:rPr>
                <a:t>String2</a:t>
              </a:r>
              <a:endParaRPr lang="zh-CN" altLang="en-US" sz="1200" dirty="0">
                <a:latin typeface="+mn-ea"/>
              </a:endParaRPr>
            </a:p>
          </p:txBody>
        </p:sp>
        <p:sp>
          <p:nvSpPr>
            <p:cNvPr id="11" name="右大括号 24">
              <a:extLst>
                <a:ext uri="{FF2B5EF4-FFF2-40B4-BE49-F238E27FC236}">
                  <a16:creationId xmlns:a16="http://schemas.microsoft.com/office/drawing/2014/main" id="{E545D887-FBB4-4167-982E-50C4D70D1178}"/>
                </a:ext>
              </a:extLst>
            </p:cNvPr>
            <p:cNvSpPr/>
            <p:nvPr/>
          </p:nvSpPr>
          <p:spPr>
            <a:xfrm rot="5400000">
              <a:off x="2808892" y="973018"/>
              <a:ext cx="72819" cy="1443147"/>
            </a:xfrm>
            <a:prstGeom prst="rightBrace">
              <a:avLst>
                <a:gd name="adj1" fmla="val 8333"/>
                <a:gd name="adj2" fmla="val 534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右大括号 25">
              <a:extLst>
                <a:ext uri="{FF2B5EF4-FFF2-40B4-BE49-F238E27FC236}">
                  <a16:creationId xmlns:a16="http://schemas.microsoft.com/office/drawing/2014/main" id="{B6DF9DC0-7B1A-42E4-BCA1-E6BE175A59D2}"/>
                </a:ext>
              </a:extLst>
            </p:cNvPr>
            <p:cNvSpPr/>
            <p:nvPr/>
          </p:nvSpPr>
          <p:spPr>
            <a:xfrm rot="5400000">
              <a:off x="4321060" y="973018"/>
              <a:ext cx="72819" cy="1443147"/>
            </a:xfrm>
            <a:prstGeom prst="rightBrace">
              <a:avLst>
                <a:gd name="adj1" fmla="val 8333"/>
                <a:gd name="adj2" fmla="val 534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文本框 26">
              <a:extLst>
                <a:ext uri="{FF2B5EF4-FFF2-40B4-BE49-F238E27FC236}">
                  <a16:creationId xmlns:a16="http://schemas.microsoft.com/office/drawing/2014/main" id="{4594D124-2670-4B24-B339-36C7E00122BD}"/>
                </a:ext>
              </a:extLst>
            </p:cNvPr>
            <p:cNvSpPr txBox="1"/>
            <p:nvPr/>
          </p:nvSpPr>
          <p:spPr>
            <a:xfrm>
              <a:off x="3923928" y="1759048"/>
              <a:ext cx="792088" cy="276999"/>
            </a:xfrm>
            <a:prstGeom prst="rect">
              <a:avLst/>
            </a:prstGeom>
            <a:noFill/>
          </p:spPr>
          <p:txBody>
            <a:bodyPr wrap="square" rtlCol="0">
              <a:spAutoFit/>
            </a:bodyPr>
            <a:lstStyle/>
            <a:p>
              <a:r>
                <a:rPr lang="en-US" altLang="zh-CN" sz="1200" dirty="0">
                  <a:latin typeface="+mn-ea"/>
                </a:rPr>
                <a:t>String3</a:t>
              </a:r>
              <a:endParaRPr lang="zh-CN" altLang="en-US" sz="1200" dirty="0">
                <a:latin typeface="+mn-ea"/>
              </a:endParaRPr>
            </a:p>
          </p:txBody>
        </p:sp>
        <p:cxnSp>
          <p:nvCxnSpPr>
            <p:cNvPr id="15" name="直接箭头连接符 18">
              <a:extLst>
                <a:ext uri="{FF2B5EF4-FFF2-40B4-BE49-F238E27FC236}">
                  <a16:creationId xmlns:a16="http://schemas.microsoft.com/office/drawing/2014/main" id="{A1B9F049-0E60-4226-B870-367D3E282D87}"/>
                </a:ext>
              </a:extLst>
            </p:cNvPr>
            <p:cNvCxnSpPr/>
            <p:nvPr/>
          </p:nvCxnSpPr>
          <p:spPr>
            <a:xfrm>
              <a:off x="710530" y="2995017"/>
              <a:ext cx="403244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文本框 21">
              <a:extLst>
                <a:ext uri="{FF2B5EF4-FFF2-40B4-BE49-F238E27FC236}">
                  <a16:creationId xmlns:a16="http://schemas.microsoft.com/office/drawing/2014/main" id="{04E45C4C-78E1-4EE7-B8E2-DE361C61A729}"/>
                </a:ext>
              </a:extLst>
            </p:cNvPr>
            <p:cNvSpPr txBox="1"/>
            <p:nvPr/>
          </p:nvSpPr>
          <p:spPr>
            <a:xfrm>
              <a:off x="755574" y="2657316"/>
              <a:ext cx="4320482" cy="276999"/>
            </a:xfrm>
            <a:prstGeom prst="rect">
              <a:avLst/>
            </a:prstGeom>
            <a:noFill/>
          </p:spPr>
          <p:txBody>
            <a:bodyPr wrap="square" rtlCol="0">
              <a:spAutoFit/>
            </a:bodyPr>
            <a:lstStyle/>
            <a:p>
              <a:pPr algn="ctr"/>
              <a:r>
                <a:rPr lang="en-US" altLang="zh-CN" sz="1200" dirty="0">
                  <a:latin typeface="+mn-ea"/>
                </a:rPr>
                <a:t>84,5m</a:t>
              </a:r>
              <a:endParaRPr lang="zh-CN" altLang="en-US" sz="1200" dirty="0">
                <a:solidFill>
                  <a:schemeClr val="bg2"/>
                </a:solidFill>
                <a:latin typeface="+mn-ea"/>
              </a:endParaRPr>
            </a:p>
          </p:txBody>
        </p:sp>
        <p:pic>
          <p:nvPicPr>
            <p:cNvPr id="17" name="图片 19">
              <a:extLst>
                <a:ext uri="{FF2B5EF4-FFF2-40B4-BE49-F238E27FC236}">
                  <a16:creationId xmlns:a16="http://schemas.microsoft.com/office/drawing/2014/main" id="{A0D1F533-B057-4DE9-8D87-FCEC7C458C8E}"/>
                </a:ext>
              </a:extLst>
            </p:cNvPr>
            <p:cNvPicPr/>
            <p:nvPr/>
          </p:nvPicPr>
          <p:blipFill rotWithShape="1">
            <a:blip r:embed="rId2">
              <a:extLst>
                <a:ext uri="{28A0092B-C50C-407E-A947-70E740481C1C}">
                  <a14:useLocalDpi xmlns:a14="http://schemas.microsoft.com/office/drawing/2010/main" val="0"/>
                </a:ext>
              </a:extLst>
            </a:blip>
            <a:srcRect t="59180" b="24488"/>
            <a:stretch/>
          </p:blipFill>
          <p:spPr bwMode="auto">
            <a:xfrm>
              <a:off x="608573" y="2931790"/>
              <a:ext cx="4755515" cy="216025"/>
            </a:xfrm>
            <a:prstGeom prst="rect">
              <a:avLst/>
            </a:prstGeom>
            <a:noFill/>
          </p:spPr>
        </p:pic>
        <p:sp>
          <p:nvSpPr>
            <p:cNvPr id="18" name="右大括号 27">
              <a:extLst>
                <a:ext uri="{FF2B5EF4-FFF2-40B4-BE49-F238E27FC236}">
                  <a16:creationId xmlns:a16="http://schemas.microsoft.com/office/drawing/2014/main" id="{F6CE2CE3-72A5-4DB5-9DA5-53CF55244C47}"/>
                </a:ext>
              </a:extLst>
            </p:cNvPr>
            <p:cNvSpPr/>
            <p:nvPr/>
          </p:nvSpPr>
          <p:spPr>
            <a:xfrm rot="5400000">
              <a:off x="1699780" y="2220623"/>
              <a:ext cx="55805" cy="1944216"/>
            </a:xfrm>
            <a:prstGeom prst="rightBrace">
              <a:avLst>
                <a:gd name="adj1" fmla="val 8333"/>
                <a:gd name="adj2" fmla="val 534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右大括号 28">
              <a:extLst>
                <a:ext uri="{FF2B5EF4-FFF2-40B4-BE49-F238E27FC236}">
                  <a16:creationId xmlns:a16="http://schemas.microsoft.com/office/drawing/2014/main" id="{EDBA6114-F99C-4C2E-BFD7-2FD809CFD3D0}"/>
                </a:ext>
              </a:extLst>
            </p:cNvPr>
            <p:cNvSpPr/>
            <p:nvPr/>
          </p:nvSpPr>
          <p:spPr>
            <a:xfrm rot="5400000">
              <a:off x="3716006" y="2219811"/>
              <a:ext cx="55805" cy="1944216"/>
            </a:xfrm>
            <a:prstGeom prst="rightBrace">
              <a:avLst>
                <a:gd name="adj1" fmla="val 8333"/>
                <a:gd name="adj2" fmla="val 5340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文本框 29">
              <a:extLst>
                <a:ext uri="{FF2B5EF4-FFF2-40B4-BE49-F238E27FC236}">
                  <a16:creationId xmlns:a16="http://schemas.microsoft.com/office/drawing/2014/main" id="{ECEF0DE8-CCB5-4835-AC4F-97FA637D358C}"/>
                </a:ext>
              </a:extLst>
            </p:cNvPr>
            <p:cNvSpPr txBox="1"/>
            <p:nvPr/>
          </p:nvSpPr>
          <p:spPr>
            <a:xfrm>
              <a:off x="755576" y="3262213"/>
              <a:ext cx="1530170" cy="461665"/>
            </a:xfrm>
            <a:prstGeom prst="rect">
              <a:avLst/>
            </a:prstGeom>
            <a:noFill/>
          </p:spPr>
          <p:txBody>
            <a:bodyPr wrap="square" rtlCol="0">
              <a:spAutoFit/>
            </a:bodyPr>
            <a:lstStyle/>
            <a:p>
              <a:r>
                <a:rPr lang="en-US" altLang="zh-CN" sz="1200" dirty="0">
                  <a:latin typeface="+mn-ea"/>
                </a:rPr>
                <a:t>String1: 31 &lt;1500V </a:t>
              </a:r>
              <a:endParaRPr lang="zh-CN" altLang="en-US" sz="1200" dirty="0">
                <a:latin typeface="+mn-ea"/>
              </a:endParaRPr>
            </a:p>
          </p:txBody>
        </p:sp>
        <p:sp>
          <p:nvSpPr>
            <p:cNvPr id="21" name="文本框 30">
              <a:extLst>
                <a:ext uri="{FF2B5EF4-FFF2-40B4-BE49-F238E27FC236}">
                  <a16:creationId xmlns:a16="http://schemas.microsoft.com/office/drawing/2014/main" id="{00F4D82C-6442-4234-973F-E56E8BAEE72A}"/>
                </a:ext>
              </a:extLst>
            </p:cNvPr>
            <p:cNvSpPr txBox="1"/>
            <p:nvPr/>
          </p:nvSpPr>
          <p:spPr>
            <a:xfrm>
              <a:off x="3275856" y="3230855"/>
              <a:ext cx="792088" cy="276999"/>
            </a:xfrm>
            <a:prstGeom prst="rect">
              <a:avLst/>
            </a:prstGeom>
            <a:noFill/>
          </p:spPr>
          <p:txBody>
            <a:bodyPr wrap="square" rtlCol="0">
              <a:spAutoFit/>
            </a:bodyPr>
            <a:lstStyle/>
            <a:p>
              <a:r>
                <a:rPr lang="en-US" altLang="zh-CN" sz="1200" dirty="0">
                  <a:latin typeface="+mn-ea"/>
                </a:rPr>
                <a:t>String2</a:t>
              </a:r>
              <a:endParaRPr lang="zh-CN" altLang="en-US" sz="1200" dirty="0">
                <a:latin typeface="+mn-ea"/>
              </a:endParaRPr>
            </a:p>
          </p:txBody>
        </p:sp>
      </p:grpSp>
      <p:sp>
        <p:nvSpPr>
          <p:cNvPr id="25" name="Título 1">
            <a:extLst>
              <a:ext uri="{FF2B5EF4-FFF2-40B4-BE49-F238E27FC236}">
                <a16:creationId xmlns:a16="http://schemas.microsoft.com/office/drawing/2014/main" id="{2D3B195F-58A3-4EA1-AD57-7E0962FA8084}"/>
              </a:ext>
            </a:extLst>
          </p:cNvPr>
          <p:cNvSpPr>
            <a:spLocks noGrp="1"/>
          </p:cNvSpPr>
          <p:nvPr>
            <p:ph type="title"/>
          </p:nvPr>
        </p:nvSpPr>
        <p:spPr>
          <a:xfrm>
            <a:off x="539751" y="303611"/>
            <a:ext cx="5861049" cy="647960"/>
          </a:xfrm>
        </p:spPr>
        <p:txBody>
          <a:bodyPr/>
          <a:lstStyle/>
          <a:p>
            <a:r>
              <a:rPr lang="es-ES" dirty="0"/>
              <a:t>Estructura de montaje</a:t>
            </a:r>
          </a:p>
        </p:txBody>
      </p:sp>
      <p:grpSp>
        <p:nvGrpSpPr>
          <p:cNvPr id="26" name="Agrupar 22">
            <a:extLst>
              <a:ext uri="{FF2B5EF4-FFF2-40B4-BE49-F238E27FC236}">
                <a16:creationId xmlns:a16="http://schemas.microsoft.com/office/drawing/2014/main" id="{06C7FB5A-70CD-44B6-8F4E-3DCF5DA2EAB6}"/>
              </a:ext>
            </a:extLst>
          </p:cNvPr>
          <p:cNvGrpSpPr/>
          <p:nvPr/>
        </p:nvGrpSpPr>
        <p:grpSpPr>
          <a:xfrm>
            <a:off x="5735640" y="1510967"/>
            <a:ext cx="2400300" cy="2265711"/>
            <a:chOff x="6324600" y="1420653"/>
            <a:chExt cx="2400300" cy="2265711"/>
          </a:xfrm>
        </p:grpSpPr>
        <p:sp>
          <p:nvSpPr>
            <p:cNvPr id="27" name="文本框 9">
              <a:extLst>
                <a:ext uri="{FF2B5EF4-FFF2-40B4-BE49-F238E27FC236}">
                  <a16:creationId xmlns:a16="http://schemas.microsoft.com/office/drawing/2014/main" id="{9F5EE777-82EC-4ACA-9BD0-88CA5D6E1BAC}"/>
                </a:ext>
              </a:extLst>
            </p:cNvPr>
            <p:cNvSpPr txBox="1"/>
            <p:nvPr/>
          </p:nvSpPr>
          <p:spPr>
            <a:xfrm>
              <a:off x="6324600" y="1420653"/>
              <a:ext cx="2400300" cy="646331"/>
            </a:xfrm>
            <a:prstGeom prst="rect">
              <a:avLst/>
            </a:prstGeom>
            <a:noFill/>
          </p:spPr>
          <p:txBody>
            <a:bodyPr wrap="square" rtlCol="0">
              <a:spAutoFit/>
            </a:bodyPr>
            <a:lstStyle/>
            <a:p>
              <a:r>
                <a:rPr lang="es-ES" altLang="zh-CN" sz="1200" dirty="0">
                  <a:latin typeface="+mn-ea"/>
                </a:rPr>
                <a:t>37,4 kW por </a:t>
              </a:r>
              <a:r>
                <a:rPr lang="es-ES" altLang="zh-CN" sz="1200" dirty="0" err="1">
                  <a:latin typeface="+mn-ea"/>
                </a:rPr>
                <a:t>Tracker</a:t>
              </a:r>
              <a:endParaRPr lang="es-ES" altLang="zh-CN" sz="1200" dirty="0">
                <a:latin typeface="+mn-ea"/>
              </a:endParaRPr>
            </a:p>
            <a:p>
              <a:endParaRPr lang="es-ES" altLang="zh-CN" sz="1200" dirty="0">
                <a:latin typeface="+mn-ea"/>
              </a:endParaRPr>
            </a:p>
            <a:p>
              <a:r>
                <a:rPr lang="es-ES" altLang="zh-CN" sz="1200" dirty="0">
                  <a:latin typeface="+mn-ea"/>
                </a:rPr>
                <a:t>CS3W-445MS</a:t>
              </a:r>
            </a:p>
          </p:txBody>
        </p:sp>
        <p:sp>
          <p:nvSpPr>
            <p:cNvPr id="28" name="文本框 12">
              <a:extLst>
                <a:ext uri="{FF2B5EF4-FFF2-40B4-BE49-F238E27FC236}">
                  <a16:creationId xmlns:a16="http://schemas.microsoft.com/office/drawing/2014/main" id="{6C7A70CE-57BB-4B99-B230-0BBF4D6319D9}"/>
                </a:ext>
              </a:extLst>
            </p:cNvPr>
            <p:cNvSpPr txBox="1"/>
            <p:nvPr/>
          </p:nvSpPr>
          <p:spPr>
            <a:xfrm>
              <a:off x="6324600" y="2855367"/>
              <a:ext cx="2400300" cy="830997"/>
            </a:xfrm>
            <a:prstGeom prst="rect">
              <a:avLst/>
            </a:prstGeom>
            <a:noFill/>
          </p:spPr>
          <p:txBody>
            <a:bodyPr wrap="square" rtlCol="0">
              <a:spAutoFit/>
            </a:bodyPr>
            <a:lstStyle/>
            <a:p>
              <a:r>
                <a:rPr lang="es-ES" altLang="zh-CN" sz="1200" dirty="0">
                  <a:latin typeface="+mn-ea"/>
                </a:rPr>
                <a:t>40,3 kW por </a:t>
              </a:r>
              <a:r>
                <a:rPr lang="es-ES" altLang="zh-CN" sz="1200" dirty="0" err="1">
                  <a:latin typeface="+mn-ea"/>
                </a:rPr>
                <a:t>Tracker</a:t>
              </a:r>
              <a:r>
                <a:rPr lang="es-ES" altLang="zh-CN" sz="1200" dirty="0">
                  <a:latin typeface="+mn-ea"/>
                </a:rPr>
                <a:t> </a:t>
              </a:r>
            </a:p>
            <a:p>
              <a:r>
                <a:rPr lang="es-ES" altLang="zh-CN" sz="1200" b="1" dirty="0">
                  <a:solidFill>
                    <a:schemeClr val="bg2"/>
                  </a:solidFill>
                  <a:latin typeface="+mn-ea"/>
                </a:rPr>
                <a:t>8,1%+ Potencia</a:t>
              </a:r>
              <a:r>
                <a:rPr lang="es-ES" altLang="zh-CN" sz="1200" dirty="0">
                  <a:latin typeface="+mn-ea"/>
                </a:rPr>
                <a:t> </a:t>
              </a:r>
            </a:p>
            <a:p>
              <a:endParaRPr lang="es-ES" altLang="zh-CN" sz="1200" dirty="0">
                <a:latin typeface="+mn-ea"/>
              </a:endParaRPr>
            </a:p>
            <a:p>
              <a:r>
                <a:rPr lang="es-ES" altLang="zh-CN" sz="1200" dirty="0">
                  <a:latin typeface="+mn-ea"/>
                </a:rPr>
                <a:t>CS7N-650MS</a:t>
              </a:r>
            </a:p>
          </p:txBody>
        </p:sp>
      </p:grpSp>
    </p:spTree>
    <p:extLst>
      <p:ext uri="{BB962C8B-B14F-4D97-AF65-F5344CB8AC3E}">
        <p14:creationId xmlns:p14="http://schemas.microsoft.com/office/powerpoint/2010/main" val="2921305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7">
            <a:extLst>
              <a:ext uri="{FF2B5EF4-FFF2-40B4-BE49-F238E27FC236}">
                <a16:creationId xmlns:a16="http://schemas.microsoft.com/office/drawing/2014/main" id="{1CBB8554-3AAB-48F3-AEC8-7847D36263DB}"/>
              </a:ext>
            </a:extLst>
          </p:cNvPr>
          <p:cNvSpPr>
            <a:spLocks noGrp="1"/>
          </p:cNvSpPr>
          <p:nvPr>
            <p:ph type="title"/>
          </p:nvPr>
        </p:nvSpPr>
        <p:spPr>
          <a:xfrm>
            <a:off x="539751" y="303611"/>
            <a:ext cx="5861049" cy="647960"/>
          </a:xfrm>
        </p:spPr>
        <p:txBody>
          <a:bodyPr/>
          <a:lstStyle/>
          <a:p>
            <a:r>
              <a:rPr lang="es-ES" altLang="zh-CN" dirty="0"/>
              <a:t>Comparación de costes – Sistema con </a:t>
            </a:r>
            <a:r>
              <a:rPr lang="es-ES" altLang="zh-CN" dirty="0" err="1"/>
              <a:t>Tracker</a:t>
            </a:r>
            <a:r>
              <a:rPr lang="es-ES" altLang="zh-CN" dirty="0"/>
              <a:t> </a:t>
            </a:r>
            <a:endParaRPr lang="es-ES" dirty="0"/>
          </a:p>
        </p:txBody>
      </p:sp>
      <p:graphicFrame>
        <p:nvGraphicFramePr>
          <p:cNvPr id="7" name="Tabelle 64">
            <a:extLst>
              <a:ext uri="{FF2B5EF4-FFF2-40B4-BE49-F238E27FC236}">
                <a16:creationId xmlns:a16="http://schemas.microsoft.com/office/drawing/2014/main" id="{FA1DEC95-C4F9-4BDA-9DA1-F4B2B80DC93B}"/>
              </a:ext>
            </a:extLst>
          </p:cNvPr>
          <p:cNvGraphicFramePr>
            <a:graphicFrameLocks noGrp="1"/>
          </p:cNvGraphicFramePr>
          <p:nvPr>
            <p:extLst>
              <p:ext uri="{D42A27DB-BD31-4B8C-83A1-F6EECF244321}">
                <p14:modId xmlns:p14="http://schemas.microsoft.com/office/powerpoint/2010/main" val="2803419093"/>
              </p:ext>
            </p:extLst>
          </p:nvPr>
        </p:nvGraphicFramePr>
        <p:xfrm>
          <a:off x="521494" y="1059371"/>
          <a:ext cx="8071136" cy="3350949"/>
        </p:xfrm>
        <a:graphic>
          <a:graphicData uri="http://schemas.openxmlformats.org/drawingml/2006/table">
            <a:tbl>
              <a:tblPr firstRow="1" bandRow="1">
                <a:tableStyleId>{2D5ABB26-0587-4C30-8999-92F81FD0307C}</a:tableStyleId>
              </a:tblPr>
              <a:tblGrid>
                <a:gridCol w="1242194">
                  <a:extLst>
                    <a:ext uri="{9D8B030D-6E8A-4147-A177-3AD203B41FA5}">
                      <a16:colId xmlns:a16="http://schemas.microsoft.com/office/drawing/2014/main" val="1099201989"/>
                    </a:ext>
                  </a:extLst>
                </a:gridCol>
                <a:gridCol w="1269141">
                  <a:extLst>
                    <a:ext uri="{9D8B030D-6E8A-4147-A177-3AD203B41FA5}">
                      <a16:colId xmlns:a16="http://schemas.microsoft.com/office/drawing/2014/main" val="2312309470"/>
                    </a:ext>
                  </a:extLst>
                </a:gridCol>
                <a:gridCol w="1043177">
                  <a:extLst>
                    <a:ext uri="{9D8B030D-6E8A-4147-A177-3AD203B41FA5}">
                      <a16:colId xmlns:a16="http://schemas.microsoft.com/office/drawing/2014/main" val="4263183550"/>
                    </a:ext>
                  </a:extLst>
                </a:gridCol>
                <a:gridCol w="1129156">
                  <a:extLst>
                    <a:ext uri="{9D8B030D-6E8A-4147-A177-3AD203B41FA5}">
                      <a16:colId xmlns:a16="http://schemas.microsoft.com/office/drawing/2014/main" val="1415884584"/>
                    </a:ext>
                  </a:extLst>
                </a:gridCol>
                <a:gridCol w="1129156">
                  <a:extLst>
                    <a:ext uri="{9D8B030D-6E8A-4147-A177-3AD203B41FA5}">
                      <a16:colId xmlns:a16="http://schemas.microsoft.com/office/drawing/2014/main" val="2843986507"/>
                    </a:ext>
                  </a:extLst>
                </a:gridCol>
                <a:gridCol w="1129156">
                  <a:extLst>
                    <a:ext uri="{9D8B030D-6E8A-4147-A177-3AD203B41FA5}">
                      <a16:colId xmlns:a16="http://schemas.microsoft.com/office/drawing/2014/main" val="4274010593"/>
                    </a:ext>
                  </a:extLst>
                </a:gridCol>
                <a:gridCol w="1129156">
                  <a:extLst>
                    <a:ext uri="{9D8B030D-6E8A-4147-A177-3AD203B41FA5}">
                      <a16:colId xmlns:a16="http://schemas.microsoft.com/office/drawing/2014/main" val="2578441030"/>
                    </a:ext>
                  </a:extLst>
                </a:gridCol>
              </a:tblGrid>
              <a:tr h="480060">
                <a:tc>
                  <a:txBody>
                    <a:bodyPr/>
                    <a:lstStyle/>
                    <a:p>
                      <a:endParaRPr lang="en-US" sz="1400" dirty="0">
                        <a:solidFill>
                          <a:schemeClr val="bg2"/>
                        </a:solidFill>
                      </a:endParaRPr>
                    </a:p>
                  </a:txBody>
                  <a:tcPr marL="68580" marR="68580" marT="34290" marB="34290" anchor="ctr">
                    <a:lnB w="12700" cap="flat" cmpd="sng" algn="ctr">
                      <a:solidFill>
                        <a:schemeClr val="accent4"/>
                      </a:solidFill>
                      <a:prstDash val="solid"/>
                      <a:round/>
                      <a:headEnd type="none" w="med" len="med"/>
                      <a:tailEnd type="none" w="med" len="med"/>
                    </a:lnB>
                  </a:tcPr>
                </a:tc>
                <a:tc>
                  <a:txBody>
                    <a:bodyPr/>
                    <a:lstStyle/>
                    <a:p>
                      <a:pPr algn="ctr"/>
                      <a:r>
                        <a:rPr lang="es-ES" sz="1400" b="1" noProof="0" dirty="0"/>
                        <a:t>Tubo de Torque</a:t>
                      </a:r>
                    </a:p>
                    <a:p>
                      <a:pPr algn="ctr"/>
                      <a:r>
                        <a:rPr lang="es-ES" sz="1200" b="0" noProof="0" dirty="0"/>
                        <a:t>(m/kWp)</a:t>
                      </a:r>
                    </a:p>
                  </a:txBody>
                  <a:tcPr anchor="ctr">
                    <a:lnB w="12700" cap="flat" cmpd="sng" algn="ctr">
                      <a:solidFill>
                        <a:schemeClr val="accent4"/>
                      </a:solidFill>
                      <a:prstDash val="solid"/>
                      <a:round/>
                      <a:headEnd type="none" w="med" len="med"/>
                      <a:tailEnd type="none" w="med" len="med"/>
                    </a:lnB>
                  </a:tcPr>
                </a:tc>
                <a:tc>
                  <a:txBody>
                    <a:bodyPr/>
                    <a:lstStyle/>
                    <a:p>
                      <a:pPr algn="ctr"/>
                      <a:r>
                        <a:rPr lang="es-ES" sz="1400" b="1" noProof="0" dirty="0"/>
                        <a:t>Perfiles</a:t>
                      </a:r>
                    </a:p>
                    <a:p>
                      <a:pPr algn="ctr"/>
                      <a:r>
                        <a:rPr lang="es-ES" sz="1200" b="0" noProof="0" dirty="0"/>
                        <a:t>(pcs/kWp)</a:t>
                      </a:r>
                    </a:p>
                  </a:txBody>
                  <a:tcPr anchor="ctr">
                    <a:lnB w="12700" cap="flat" cmpd="sng" algn="ctr">
                      <a:solidFill>
                        <a:schemeClr val="accent4"/>
                      </a:solidFill>
                      <a:prstDash val="solid"/>
                      <a:round/>
                      <a:headEnd type="none" w="med" len="med"/>
                      <a:tailEnd type="none" w="med" len="med"/>
                    </a:lnB>
                  </a:tcPr>
                </a:tc>
                <a:tc>
                  <a:txBody>
                    <a:bodyPr/>
                    <a:lstStyle/>
                    <a:p>
                      <a:pPr algn="ctr"/>
                      <a:r>
                        <a:rPr lang="es-ES" sz="1400" b="1" noProof="0" dirty="0"/>
                        <a:t>Postes</a:t>
                      </a:r>
                    </a:p>
                    <a:p>
                      <a:pPr algn="ctr"/>
                      <a:r>
                        <a:rPr lang="es-ES" sz="1200" b="0" noProof="0" dirty="0"/>
                        <a:t>(pcs/kWp)</a:t>
                      </a:r>
                    </a:p>
                  </a:txBody>
                  <a:tcPr anchor="ctr">
                    <a:lnB w="12700" cap="flat" cmpd="sng" algn="ctr">
                      <a:solidFill>
                        <a:schemeClr val="accent4"/>
                      </a:solidFill>
                      <a:prstDash val="solid"/>
                      <a:round/>
                      <a:headEnd type="none" w="med" len="med"/>
                      <a:tailEnd type="none" w="med" len="med"/>
                    </a:lnB>
                  </a:tcPr>
                </a:tc>
                <a:tc>
                  <a:txBody>
                    <a:bodyPr/>
                    <a:lstStyle/>
                    <a:p>
                      <a:pPr algn="ctr"/>
                      <a:r>
                        <a:rPr lang="es-ES" sz="1400" b="1" noProof="0" dirty="0"/>
                        <a:t>Motor</a:t>
                      </a:r>
                    </a:p>
                    <a:p>
                      <a:pPr algn="ctr"/>
                      <a:r>
                        <a:rPr lang="es-ES" sz="1200" b="0" noProof="0" dirty="0"/>
                        <a:t>(pcs/kWp)</a:t>
                      </a:r>
                    </a:p>
                  </a:txBody>
                  <a:tcPr anchor="ctr">
                    <a:lnB w="12700" cap="flat" cmpd="sng" algn="ctr">
                      <a:solidFill>
                        <a:schemeClr val="accent4"/>
                      </a:solidFill>
                      <a:prstDash val="solid"/>
                      <a:round/>
                      <a:headEnd type="none" w="med" len="med"/>
                      <a:tailEnd type="none" w="med" len="med"/>
                    </a:lnB>
                  </a:tcPr>
                </a:tc>
                <a:tc>
                  <a:txBody>
                    <a:bodyPr/>
                    <a:lstStyle/>
                    <a:p>
                      <a:pPr algn="ctr"/>
                      <a:r>
                        <a:rPr lang="es-ES" sz="1400" b="1" noProof="0" dirty="0"/>
                        <a:t>Módulos</a:t>
                      </a:r>
                    </a:p>
                    <a:p>
                      <a:pPr algn="ctr"/>
                      <a:r>
                        <a:rPr lang="es-ES" sz="1200" b="0" noProof="0" dirty="0"/>
                        <a:t>(pcs/kWp)</a:t>
                      </a:r>
                    </a:p>
                  </a:txBody>
                  <a:tcPr anchor="ctr">
                    <a:lnB w="12700" cap="flat" cmpd="sng" algn="ctr">
                      <a:solidFill>
                        <a:schemeClr val="accent4"/>
                      </a:solidFill>
                      <a:prstDash val="solid"/>
                      <a:round/>
                      <a:headEnd type="none" w="med" len="med"/>
                      <a:tailEnd type="none" w="med" len="med"/>
                    </a:lnB>
                  </a:tcPr>
                </a:tc>
                <a:tc>
                  <a:txBody>
                    <a:bodyPr/>
                    <a:lstStyle/>
                    <a:p>
                      <a:pPr algn="ctr"/>
                      <a:r>
                        <a:rPr lang="es-ES" sz="1400" b="1" noProof="0" dirty="0"/>
                        <a:t>Trabajo</a:t>
                      </a:r>
                    </a:p>
                    <a:p>
                      <a:pPr algn="ctr"/>
                      <a:r>
                        <a:rPr lang="es-ES" sz="1200" b="0" noProof="0" dirty="0"/>
                        <a:t>(horas/kWp)</a:t>
                      </a:r>
                    </a:p>
                  </a:txBody>
                  <a:tcPr anchor="ctr">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46316657"/>
                  </a:ext>
                </a:extLst>
              </a:tr>
              <a:tr h="883303">
                <a:tc>
                  <a:txBody>
                    <a:bodyPr/>
                    <a:lstStyle/>
                    <a:p>
                      <a:r>
                        <a:rPr lang="en-US" sz="1400" dirty="0">
                          <a:solidFill>
                            <a:schemeClr val="accent3"/>
                          </a:solidFill>
                        </a:rPr>
                        <a:t>CS3W-445MS</a:t>
                      </a:r>
                    </a:p>
                  </a:txBody>
                  <a:tcPr marL="68580" marR="68580" marT="34290" marB="3429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1400" dirty="0">
                          <a:solidFill>
                            <a:schemeClr val="accent3"/>
                          </a:solidFill>
                        </a:rPr>
                        <a:t>-</a:t>
                      </a:r>
                      <a:endParaRPr lang="en-CA" sz="1400" dirty="0">
                        <a:solidFill>
                          <a:schemeClr val="accent3"/>
                        </a:solidFill>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3"/>
                          </a:solidFill>
                          <a:effectLst/>
                          <a:uLnTx/>
                          <a:uFillTx/>
                          <a:latin typeface="Noto Sans"/>
                          <a:ea typeface="+mn-ea"/>
                          <a:cs typeface="+mn-cs"/>
                        </a:rPr>
                        <a:t>-</a:t>
                      </a:r>
                      <a:endParaRPr kumimoji="0" lang="en-CA" sz="1400" b="0" i="0" u="none" strike="noStrike" kern="1200" cap="none" spc="0" normalizeH="0" baseline="0" noProof="0" dirty="0">
                        <a:ln>
                          <a:noFill/>
                        </a:ln>
                        <a:solidFill>
                          <a:schemeClr val="accent3"/>
                        </a:solidFill>
                        <a:effectLst/>
                        <a:uLnTx/>
                        <a:uFillTx/>
                        <a:latin typeface="Noto Sans"/>
                        <a:ea typeface="+mn-ea"/>
                        <a:cs typeface="+mn-cs"/>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3"/>
                          </a:solidFill>
                          <a:effectLst/>
                          <a:uLnTx/>
                          <a:uFillTx/>
                          <a:latin typeface="Noto Sans"/>
                          <a:ea typeface="+mn-ea"/>
                          <a:cs typeface="+mn-cs"/>
                        </a:rPr>
                        <a:t>-</a:t>
                      </a:r>
                      <a:endParaRPr kumimoji="0" lang="en-CA" sz="1400" b="0" i="0" u="none" strike="noStrike" kern="1200" cap="none" spc="0" normalizeH="0" baseline="0" noProof="0" dirty="0">
                        <a:ln>
                          <a:noFill/>
                        </a:ln>
                        <a:solidFill>
                          <a:schemeClr val="accent3"/>
                        </a:solidFill>
                        <a:effectLst/>
                        <a:uLnTx/>
                        <a:uFillTx/>
                        <a:latin typeface="Noto Sans"/>
                        <a:ea typeface="+mn-ea"/>
                        <a:cs typeface="+mn-cs"/>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3"/>
                          </a:solidFill>
                          <a:effectLst/>
                          <a:uLnTx/>
                          <a:uFillTx/>
                          <a:latin typeface="Noto Sans"/>
                          <a:ea typeface="+mn-ea"/>
                          <a:cs typeface="+mn-cs"/>
                        </a:rPr>
                        <a:t>-</a:t>
                      </a:r>
                      <a:endParaRPr kumimoji="0" lang="en-CA" sz="1400" b="0" i="0" u="none" strike="noStrike" kern="1200" cap="none" spc="0" normalizeH="0" baseline="0" noProof="0" dirty="0">
                        <a:ln>
                          <a:noFill/>
                        </a:ln>
                        <a:solidFill>
                          <a:schemeClr val="accent3"/>
                        </a:solidFill>
                        <a:effectLst/>
                        <a:uLnTx/>
                        <a:uFillTx/>
                        <a:latin typeface="Noto Sans"/>
                        <a:ea typeface="+mn-ea"/>
                        <a:cs typeface="+mn-cs"/>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3"/>
                          </a:solidFill>
                          <a:effectLst/>
                          <a:uLnTx/>
                          <a:uFillTx/>
                          <a:latin typeface="Noto Sans"/>
                          <a:ea typeface="+mn-ea"/>
                          <a:cs typeface="+mn-cs"/>
                        </a:rPr>
                        <a:t>-</a:t>
                      </a:r>
                      <a:endParaRPr kumimoji="0" lang="en-CA" sz="1400" b="0" i="0" u="none" strike="noStrike" kern="1200" cap="none" spc="0" normalizeH="0" baseline="0" noProof="0" dirty="0">
                        <a:ln>
                          <a:noFill/>
                        </a:ln>
                        <a:solidFill>
                          <a:schemeClr val="accent3"/>
                        </a:solidFill>
                        <a:effectLst/>
                        <a:uLnTx/>
                        <a:uFillTx/>
                        <a:latin typeface="Noto Sans"/>
                        <a:ea typeface="+mn-ea"/>
                        <a:cs typeface="+mn-cs"/>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3"/>
                          </a:solidFill>
                          <a:effectLst/>
                          <a:uLnTx/>
                          <a:uFillTx/>
                          <a:latin typeface="Noto Sans"/>
                          <a:ea typeface="+mn-ea"/>
                          <a:cs typeface="+mn-cs"/>
                        </a:rPr>
                        <a:t>-</a:t>
                      </a:r>
                      <a:endParaRPr kumimoji="0" lang="en-CA" sz="1400" b="0" i="0" u="none" strike="noStrike" kern="1200" cap="none" spc="0" normalizeH="0" baseline="0" noProof="0" dirty="0">
                        <a:ln>
                          <a:noFill/>
                        </a:ln>
                        <a:solidFill>
                          <a:schemeClr val="accent3"/>
                        </a:solidFill>
                        <a:effectLst/>
                        <a:uLnTx/>
                        <a:uFillTx/>
                        <a:latin typeface="Noto Sans"/>
                        <a:ea typeface="+mn-ea"/>
                        <a:cs typeface="+mn-cs"/>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757981959"/>
                  </a:ext>
                </a:extLst>
              </a:tr>
              <a:tr h="883303">
                <a:tc>
                  <a:txBody>
                    <a:bodyPr/>
                    <a:lstStyle/>
                    <a:p>
                      <a:r>
                        <a:rPr lang="en-US" sz="1400" dirty="0">
                          <a:solidFill>
                            <a:schemeClr val="tx2">
                              <a:lumMod val="60000"/>
                              <a:lumOff val="40000"/>
                            </a:schemeClr>
                          </a:solidFill>
                        </a:rPr>
                        <a:t>CS6W-535MS</a:t>
                      </a:r>
                    </a:p>
                  </a:txBody>
                  <a:tcPr marL="68580" marR="68580" marT="34290" marB="34290"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1400" dirty="0">
                          <a:solidFill>
                            <a:schemeClr val="tx2">
                              <a:lumMod val="60000"/>
                              <a:lumOff val="40000"/>
                            </a:schemeClr>
                          </a:solidFill>
                        </a:rPr>
                        <a:t>-9%</a:t>
                      </a:r>
                      <a:endParaRPr lang="en-CA" sz="1400" dirty="0">
                        <a:solidFill>
                          <a:schemeClr val="tx2">
                            <a:lumMod val="60000"/>
                            <a:lumOff val="40000"/>
                          </a:schemeClr>
                        </a:solidFill>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1400" dirty="0">
                          <a:solidFill>
                            <a:schemeClr val="tx2">
                              <a:lumMod val="60000"/>
                              <a:lumOff val="40000"/>
                            </a:schemeClr>
                          </a:solidFill>
                        </a:rPr>
                        <a:t>-16%</a:t>
                      </a:r>
                      <a:endParaRPr lang="en-CA" sz="1400" dirty="0">
                        <a:solidFill>
                          <a:schemeClr val="tx2">
                            <a:lumMod val="60000"/>
                            <a:lumOff val="40000"/>
                          </a:schemeClr>
                        </a:solidFill>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1400" dirty="0">
                          <a:solidFill>
                            <a:schemeClr val="tx2">
                              <a:lumMod val="60000"/>
                              <a:lumOff val="40000"/>
                            </a:schemeClr>
                          </a:solidFill>
                        </a:rPr>
                        <a:t>-9%</a:t>
                      </a:r>
                      <a:endParaRPr lang="en-CA" sz="1400" dirty="0">
                        <a:solidFill>
                          <a:schemeClr val="tx2">
                            <a:lumMod val="60000"/>
                            <a:lumOff val="40000"/>
                          </a:schemeClr>
                        </a:solidFill>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1400" dirty="0">
                          <a:solidFill>
                            <a:schemeClr val="tx2">
                              <a:lumMod val="60000"/>
                              <a:lumOff val="40000"/>
                            </a:schemeClr>
                          </a:solidFill>
                        </a:rPr>
                        <a:t>-16%</a:t>
                      </a:r>
                      <a:endParaRPr lang="en-CA" sz="1400" dirty="0">
                        <a:solidFill>
                          <a:schemeClr val="tx2">
                            <a:lumMod val="60000"/>
                            <a:lumOff val="40000"/>
                          </a:schemeClr>
                        </a:solidFill>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1400" dirty="0">
                          <a:solidFill>
                            <a:schemeClr val="tx2">
                              <a:lumMod val="60000"/>
                              <a:lumOff val="40000"/>
                            </a:schemeClr>
                          </a:solidFill>
                        </a:rPr>
                        <a:t>-16%</a:t>
                      </a:r>
                      <a:endParaRPr lang="en-CA" sz="1400" dirty="0">
                        <a:solidFill>
                          <a:schemeClr val="tx2">
                            <a:lumMod val="60000"/>
                            <a:lumOff val="40000"/>
                          </a:schemeClr>
                        </a:solidFill>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r>
                        <a:rPr lang="en-US" sz="1400" dirty="0">
                          <a:solidFill>
                            <a:schemeClr val="tx2">
                              <a:lumMod val="60000"/>
                              <a:lumOff val="40000"/>
                            </a:schemeClr>
                          </a:solidFill>
                        </a:rPr>
                        <a:t>-8%</a:t>
                      </a:r>
                      <a:endParaRPr lang="en-CA" sz="1400" dirty="0">
                        <a:solidFill>
                          <a:schemeClr val="tx2">
                            <a:lumMod val="60000"/>
                            <a:lumOff val="40000"/>
                          </a:schemeClr>
                        </a:solidFill>
                      </a:endParaRPr>
                    </a:p>
                  </a:txBody>
                  <a:tcPr anchor="ct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17786253"/>
                  </a:ext>
                </a:extLst>
              </a:tr>
              <a:tr h="883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C00000"/>
                          </a:solidFill>
                        </a:rPr>
                        <a:t>CS7N-650MS</a:t>
                      </a:r>
                      <a:endParaRPr lang="de-DE" sz="1000" dirty="0">
                        <a:solidFill>
                          <a:srgbClr val="C00000"/>
                        </a:solidFill>
                      </a:endParaRPr>
                    </a:p>
                  </a:txBody>
                  <a:tcPr marL="68580" marR="68580" marT="34290" marB="34290" anchor="ctr">
                    <a:lnT w="12700" cap="flat" cmpd="sng" algn="ctr">
                      <a:solidFill>
                        <a:schemeClr val="accent4"/>
                      </a:solidFill>
                      <a:prstDash val="solid"/>
                      <a:round/>
                      <a:headEnd type="none" w="med" len="med"/>
                      <a:tailEnd type="none" w="med" len="med"/>
                    </a:lnT>
                  </a:tcPr>
                </a:tc>
                <a:tc>
                  <a:txBody>
                    <a:bodyPr/>
                    <a:lstStyle/>
                    <a:p>
                      <a:pPr algn="ctr"/>
                      <a:r>
                        <a:rPr lang="en-US" sz="1400" dirty="0">
                          <a:solidFill>
                            <a:srgbClr val="C00000"/>
                          </a:solidFill>
                        </a:rPr>
                        <a:t>-14%</a:t>
                      </a:r>
                      <a:endParaRPr lang="en-CA" sz="1400" dirty="0">
                        <a:solidFill>
                          <a:srgbClr val="C00000"/>
                        </a:solidFill>
                      </a:endParaRPr>
                    </a:p>
                  </a:txBody>
                  <a:tcPr anchor="ctr">
                    <a:lnT w="12700" cap="flat" cmpd="sng" algn="ctr">
                      <a:solidFill>
                        <a:schemeClr val="accent4"/>
                      </a:solidFill>
                      <a:prstDash val="solid"/>
                      <a:round/>
                      <a:headEnd type="none" w="med" len="med"/>
                      <a:tailEnd type="none" w="med" len="med"/>
                    </a:lnT>
                  </a:tcPr>
                </a:tc>
                <a:tc>
                  <a:txBody>
                    <a:bodyPr/>
                    <a:lstStyle/>
                    <a:p>
                      <a:pPr algn="ctr"/>
                      <a:r>
                        <a:rPr lang="en-US" sz="1400" dirty="0">
                          <a:solidFill>
                            <a:srgbClr val="C00000"/>
                          </a:solidFill>
                        </a:rPr>
                        <a:t>-31%</a:t>
                      </a:r>
                      <a:endParaRPr lang="en-CA" sz="1400" dirty="0">
                        <a:solidFill>
                          <a:srgbClr val="C00000"/>
                        </a:solidFill>
                      </a:endParaRPr>
                    </a:p>
                  </a:txBody>
                  <a:tcPr anchor="ctr">
                    <a:lnT w="12700" cap="flat" cmpd="sng" algn="ctr">
                      <a:solidFill>
                        <a:schemeClr val="accent4"/>
                      </a:solidFill>
                      <a:prstDash val="solid"/>
                      <a:round/>
                      <a:headEnd type="none" w="med" len="med"/>
                      <a:tailEnd type="none" w="med" len="med"/>
                    </a:lnT>
                  </a:tcPr>
                </a:tc>
                <a:tc>
                  <a:txBody>
                    <a:bodyPr/>
                    <a:lstStyle/>
                    <a:p>
                      <a:pPr algn="ctr"/>
                      <a:r>
                        <a:rPr lang="en-US" sz="1400" dirty="0">
                          <a:solidFill>
                            <a:srgbClr val="C00000"/>
                          </a:solidFill>
                        </a:rPr>
                        <a:t>-13%</a:t>
                      </a:r>
                      <a:endParaRPr lang="en-CA" sz="1400" dirty="0">
                        <a:solidFill>
                          <a:srgbClr val="C00000"/>
                        </a:solidFill>
                      </a:endParaRPr>
                    </a:p>
                  </a:txBody>
                  <a:tcPr anchor="ctr">
                    <a:lnT w="12700" cap="flat" cmpd="sng" algn="ctr">
                      <a:solidFill>
                        <a:schemeClr val="accent4"/>
                      </a:solidFill>
                      <a:prstDash val="solid"/>
                      <a:round/>
                      <a:headEnd type="none" w="med" len="med"/>
                      <a:tailEnd type="none" w="med" len="med"/>
                    </a:lnT>
                  </a:tcPr>
                </a:tc>
                <a:tc>
                  <a:txBody>
                    <a:bodyPr/>
                    <a:lstStyle/>
                    <a:p>
                      <a:pPr algn="ctr"/>
                      <a:r>
                        <a:rPr lang="en-US" sz="1400" dirty="0">
                          <a:solidFill>
                            <a:srgbClr val="C00000"/>
                          </a:solidFill>
                        </a:rPr>
                        <a:t>-37%</a:t>
                      </a:r>
                      <a:endParaRPr lang="en-CA" sz="1400" dirty="0">
                        <a:solidFill>
                          <a:srgbClr val="C00000"/>
                        </a:solidFill>
                      </a:endParaRPr>
                    </a:p>
                  </a:txBody>
                  <a:tcPr anchor="ctr">
                    <a:lnT w="12700" cap="flat" cmpd="sng" algn="ctr">
                      <a:solidFill>
                        <a:schemeClr val="accent4"/>
                      </a:solidFill>
                      <a:prstDash val="solid"/>
                      <a:round/>
                      <a:headEnd type="none" w="med" len="med"/>
                      <a:tailEnd type="none" w="med" len="med"/>
                    </a:lnT>
                  </a:tcPr>
                </a:tc>
                <a:tc>
                  <a:txBody>
                    <a:bodyPr/>
                    <a:lstStyle/>
                    <a:p>
                      <a:pPr algn="ctr"/>
                      <a:r>
                        <a:rPr lang="en-US" sz="1400" dirty="0">
                          <a:solidFill>
                            <a:srgbClr val="C00000"/>
                          </a:solidFill>
                        </a:rPr>
                        <a:t>-31%</a:t>
                      </a:r>
                      <a:endParaRPr lang="en-CA" sz="1400" dirty="0">
                        <a:solidFill>
                          <a:srgbClr val="C00000"/>
                        </a:solidFill>
                      </a:endParaRPr>
                    </a:p>
                  </a:txBody>
                  <a:tcPr anchor="ctr">
                    <a:lnT w="12700" cap="flat" cmpd="sng" algn="ctr">
                      <a:solidFill>
                        <a:schemeClr val="accent4"/>
                      </a:solidFill>
                      <a:prstDash val="solid"/>
                      <a:round/>
                      <a:headEnd type="none" w="med" len="med"/>
                      <a:tailEnd type="none" w="med" len="med"/>
                    </a:lnT>
                  </a:tcPr>
                </a:tc>
                <a:tc>
                  <a:txBody>
                    <a:bodyPr/>
                    <a:lstStyle/>
                    <a:p>
                      <a:pPr algn="ctr"/>
                      <a:r>
                        <a:rPr lang="en-US" sz="1400" dirty="0">
                          <a:solidFill>
                            <a:srgbClr val="C00000"/>
                          </a:solidFill>
                        </a:rPr>
                        <a:t>-11%</a:t>
                      </a:r>
                      <a:endParaRPr lang="en-CA" sz="1400" dirty="0">
                        <a:solidFill>
                          <a:srgbClr val="C00000"/>
                        </a:solidFill>
                      </a:endParaRPr>
                    </a:p>
                  </a:txBody>
                  <a:tcPr anchor="ctr">
                    <a:lnT w="12700" cap="flat" cmpd="sng" algn="ctr">
                      <a:solidFill>
                        <a:schemeClr val="accent4"/>
                      </a:solidFill>
                      <a:prstDash val="solid"/>
                      <a:round/>
                      <a:headEnd type="none" w="med" len="med"/>
                      <a:tailEnd type="none" w="med" len="med"/>
                    </a:lnT>
                  </a:tcPr>
                </a:tc>
                <a:extLst>
                  <a:ext uri="{0D108BD9-81ED-4DB2-BD59-A6C34878D82A}">
                    <a16:rowId xmlns:a16="http://schemas.microsoft.com/office/drawing/2014/main" val="1423587066"/>
                  </a:ext>
                </a:extLst>
              </a:tr>
            </a:tbl>
          </a:graphicData>
        </a:graphic>
      </p:graphicFrame>
    </p:spTree>
    <p:extLst>
      <p:ext uri="{BB962C8B-B14F-4D97-AF65-F5344CB8AC3E}">
        <p14:creationId xmlns:p14="http://schemas.microsoft.com/office/powerpoint/2010/main" val="1425705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39385889-0EE5-43C1-8208-ACB1D8E7B1F9}"/>
              </a:ext>
            </a:extLst>
          </p:cNvPr>
          <p:cNvGrpSpPr/>
          <p:nvPr/>
        </p:nvGrpSpPr>
        <p:grpSpPr>
          <a:xfrm>
            <a:off x="1046014" y="3879558"/>
            <a:ext cx="7397503" cy="619928"/>
            <a:chOff x="823476" y="1085639"/>
            <a:chExt cx="7397503" cy="619928"/>
          </a:xfrm>
        </p:grpSpPr>
        <p:pic>
          <p:nvPicPr>
            <p:cNvPr id="23" name="图片 22">
              <a:extLst>
                <a:ext uri="{FF2B5EF4-FFF2-40B4-BE49-F238E27FC236}">
                  <a16:creationId xmlns:a16="http://schemas.microsoft.com/office/drawing/2014/main" id="{A0E4419F-0B67-4353-B8B9-739A4967DB1B}"/>
                </a:ext>
              </a:extLst>
            </p:cNvPr>
            <p:cNvPicPr>
              <a:picLocks noChangeAspect="1"/>
            </p:cNvPicPr>
            <p:nvPr/>
          </p:nvPicPr>
          <p:blipFill>
            <a:blip r:embed="rId2"/>
            <a:stretch>
              <a:fillRect/>
            </a:stretch>
          </p:blipFill>
          <p:spPr>
            <a:xfrm>
              <a:off x="823476" y="1304077"/>
              <a:ext cx="1298752" cy="359286"/>
            </a:xfrm>
            <a:prstGeom prst="rect">
              <a:avLst/>
            </a:prstGeom>
          </p:spPr>
        </p:pic>
        <p:pic>
          <p:nvPicPr>
            <p:cNvPr id="24" name="图片 23">
              <a:extLst>
                <a:ext uri="{FF2B5EF4-FFF2-40B4-BE49-F238E27FC236}">
                  <a16:creationId xmlns:a16="http://schemas.microsoft.com/office/drawing/2014/main" id="{D1FEA8F8-0F00-492D-9BBC-39698D23A777}"/>
                </a:ext>
              </a:extLst>
            </p:cNvPr>
            <p:cNvPicPr>
              <a:picLocks noChangeAspect="1"/>
            </p:cNvPicPr>
            <p:nvPr/>
          </p:nvPicPr>
          <p:blipFill>
            <a:blip r:embed="rId3"/>
            <a:stretch>
              <a:fillRect/>
            </a:stretch>
          </p:blipFill>
          <p:spPr>
            <a:xfrm>
              <a:off x="2813691" y="1099699"/>
              <a:ext cx="906539" cy="582774"/>
            </a:xfrm>
            <a:prstGeom prst="rect">
              <a:avLst/>
            </a:prstGeom>
          </p:spPr>
        </p:pic>
        <p:pic>
          <p:nvPicPr>
            <p:cNvPr id="25" name="图片 24">
              <a:extLst>
                <a:ext uri="{FF2B5EF4-FFF2-40B4-BE49-F238E27FC236}">
                  <a16:creationId xmlns:a16="http://schemas.microsoft.com/office/drawing/2014/main" id="{856C0669-32CA-483C-8FCC-3AA189A14418}"/>
                </a:ext>
              </a:extLst>
            </p:cNvPr>
            <p:cNvPicPr>
              <a:picLocks noChangeAspect="1"/>
            </p:cNvPicPr>
            <p:nvPr/>
          </p:nvPicPr>
          <p:blipFill>
            <a:blip r:embed="rId4"/>
            <a:stretch>
              <a:fillRect/>
            </a:stretch>
          </p:blipFill>
          <p:spPr>
            <a:xfrm>
              <a:off x="4112388" y="1161014"/>
              <a:ext cx="1296144" cy="544553"/>
            </a:xfrm>
            <a:prstGeom prst="rect">
              <a:avLst/>
            </a:prstGeom>
          </p:spPr>
        </p:pic>
        <p:pic>
          <p:nvPicPr>
            <p:cNvPr id="12" name="图片 11">
              <a:extLst>
                <a:ext uri="{FF2B5EF4-FFF2-40B4-BE49-F238E27FC236}">
                  <a16:creationId xmlns:a16="http://schemas.microsoft.com/office/drawing/2014/main" id="{F7253F4F-972E-4284-ADD6-A7FFEE480AA1}"/>
                </a:ext>
              </a:extLst>
            </p:cNvPr>
            <p:cNvPicPr>
              <a:picLocks noChangeAspect="1"/>
            </p:cNvPicPr>
            <p:nvPr/>
          </p:nvPicPr>
          <p:blipFill>
            <a:blip r:embed="rId5"/>
            <a:stretch>
              <a:fillRect/>
            </a:stretch>
          </p:blipFill>
          <p:spPr>
            <a:xfrm>
              <a:off x="7164288" y="1085639"/>
              <a:ext cx="1056691" cy="577724"/>
            </a:xfrm>
            <a:prstGeom prst="rect">
              <a:avLst/>
            </a:prstGeom>
          </p:spPr>
        </p:pic>
        <p:pic>
          <p:nvPicPr>
            <p:cNvPr id="14" name="图片 13">
              <a:extLst>
                <a:ext uri="{FF2B5EF4-FFF2-40B4-BE49-F238E27FC236}">
                  <a16:creationId xmlns:a16="http://schemas.microsoft.com/office/drawing/2014/main" id="{06EDE391-F31F-4E67-AF66-A84DCBE51577}"/>
                </a:ext>
              </a:extLst>
            </p:cNvPr>
            <p:cNvPicPr>
              <a:picLocks noChangeAspect="1"/>
            </p:cNvPicPr>
            <p:nvPr/>
          </p:nvPicPr>
          <p:blipFill>
            <a:blip r:embed="rId6"/>
            <a:stretch>
              <a:fillRect/>
            </a:stretch>
          </p:blipFill>
          <p:spPr>
            <a:xfrm>
              <a:off x="5758064" y="1316723"/>
              <a:ext cx="1056691" cy="346640"/>
            </a:xfrm>
            <a:prstGeom prst="rect">
              <a:avLst/>
            </a:prstGeom>
          </p:spPr>
        </p:pic>
      </p:grpSp>
      <p:graphicFrame>
        <p:nvGraphicFramePr>
          <p:cNvPr id="13" name="表格 8">
            <a:extLst>
              <a:ext uri="{FF2B5EF4-FFF2-40B4-BE49-F238E27FC236}">
                <a16:creationId xmlns:a16="http://schemas.microsoft.com/office/drawing/2014/main" id="{22811603-2918-4E10-8A6F-3C6C716F4412}"/>
              </a:ext>
            </a:extLst>
          </p:cNvPr>
          <p:cNvGraphicFramePr>
            <a:graphicFrameLocks noGrp="1"/>
          </p:cNvGraphicFramePr>
          <p:nvPr>
            <p:extLst>
              <p:ext uri="{D42A27DB-BD31-4B8C-83A1-F6EECF244321}">
                <p14:modId xmlns:p14="http://schemas.microsoft.com/office/powerpoint/2010/main" val="2677689385"/>
              </p:ext>
            </p:extLst>
          </p:nvPr>
        </p:nvGraphicFramePr>
        <p:xfrm>
          <a:off x="629967" y="1108817"/>
          <a:ext cx="7884065" cy="2495061"/>
        </p:xfrm>
        <a:graphic>
          <a:graphicData uri="http://schemas.openxmlformats.org/drawingml/2006/table">
            <a:tbl>
              <a:tblPr/>
              <a:tblGrid>
                <a:gridCol w="941552">
                  <a:extLst>
                    <a:ext uri="{9D8B030D-6E8A-4147-A177-3AD203B41FA5}">
                      <a16:colId xmlns:a16="http://schemas.microsoft.com/office/drawing/2014/main" val="2779913938"/>
                    </a:ext>
                  </a:extLst>
                </a:gridCol>
                <a:gridCol w="2107549">
                  <a:extLst>
                    <a:ext uri="{9D8B030D-6E8A-4147-A177-3AD203B41FA5}">
                      <a16:colId xmlns:a16="http://schemas.microsoft.com/office/drawing/2014/main" val="1800790228"/>
                    </a:ext>
                  </a:extLst>
                </a:gridCol>
                <a:gridCol w="1417062">
                  <a:extLst>
                    <a:ext uri="{9D8B030D-6E8A-4147-A177-3AD203B41FA5}">
                      <a16:colId xmlns:a16="http://schemas.microsoft.com/office/drawing/2014/main" val="444905377"/>
                    </a:ext>
                  </a:extLst>
                </a:gridCol>
                <a:gridCol w="1417062">
                  <a:extLst>
                    <a:ext uri="{9D8B030D-6E8A-4147-A177-3AD203B41FA5}">
                      <a16:colId xmlns:a16="http://schemas.microsoft.com/office/drawing/2014/main" val="2371462019"/>
                    </a:ext>
                  </a:extLst>
                </a:gridCol>
                <a:gridCol w="1000420">
                  <a:extLst>
                    <a:ext uri="{9D8B030D-6E8A-4147-A177-3AD203B41FA5}">
                      <a16:colId xmlns:a16="http://schemas.microsoft.com/office/drawing/2014/main" val="1631814868"/>
                    </a:ext>
                  </a:extLst>
                </a:gridCol>
                <a:gridCol w="1000420">
                  <a:extLst>
                    <a:ext uri="{9D8B030D-6E8A-4147-A177-3AD203B41FA5}">
                      <a16:colId xmlns:a16="http://schemas.microsoft.com/office/drawing/2014/main" val="4047052339"/>
                    </a:ext>
                  </a:extLst>
                </a:gridCol>
              </a:tblGrid>
              <a:tr h="277229">
                <a:tc>
                  <a:txBody>
                    <a:bodyPr/>
                    <a:lstStyle/>
                    <a:p>
                      <a:pPr algn="ctr" fontAlgn="ctr"/>
                      <a:r>
                        <a:rPr lang="en-US" sz="1200" b="1" i="0" u="none" strike="noStrike" dirty="0">
                          <a:solidFill>
                            <a:srgbClr val="FFFFFF"/>
                          </a:solidFill>
                          <a:effectLst/>
                          <a:latin typeface="+mj-lt"/>
                          <a:ea typeface="+mn-ea"/>
                        </a:rPr>
                        <a:t>Tipo</a:t>
                      </a:r>
                    </a:p>
                  </a:txBody>
                  <a:tcPr marL="7144" marR="7144" marT="7144"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200" b="1" i="0" u="none" strike="noStrike" dirty="0">
                          <a:solidFill>
                            <a:srgbClr val="FFFFFF"/>
                          </a:solidFill>
                          <a:effectLst/>
                          <a:latin typeface="+mj-lt"/>
                          <a:ea typeface="+mn-ea"/>
                        </a:rPr>
                        <a:t>Marca</a:t>
                      </a:r>
                    </a:p>
                  </a:txBody>
                  <a:tcPr marL="7144" marR="7144" marT="7144" marB="0" anchor="ctr">
                    <a:lnL w="635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200" b="1" i="0" u="none" strike="noStrike" dirty="0">
                          <a:solidFill>
                            <a:srgbClr val="FFFFFF"/>
                          </a:solidFill>
                          <a:effectLst/>
                          <a:latin typeface="+mj-lt"/>
                          <a:ea typeface="+mn-ea"/>
                        </a:rPr>
                        <a:t>CS7L-MS</a:t>
                      </a:r>
                    </a:p>
                  </a:txBody>
                  <a:tcPr marL="7144" marR="7144" marT="7144"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altLang="zh-CN" sz="1200" b="1" i="0" u="none" strike="noStrike" dirty="0">
                          <a:solidFill>
                            <a:srgbClr val="FFFFFF"/>
                          </a:solidFill>
                          <a:effectLst/>
                          <a:latin typeface="+mj-lt"/>
                          <a:ea typeface="+mn-ea"/>
                        </a:rPr>
                        <a:t>CS7L-MB-AG</a:t>
                      </a:r>
                      <a:endParaRPr lang="en-US" sz="1200" b="1" i="0" u="none" strike="noStrike" dirty="0">
                        <a:solidFill>
                          <a:srgbClr val="FFFFFF"/>
                        </a:solidFill>
                        <a:effectLst/>
                        <a:latin typeface="+mj-lt"/>
                        <a:ea typeface="+mn-ea"/>
                      </a:endParaRPr>
                    </a:p>
                  </a:txBody>
                  <a:tcPr marL="7144" marR="7144" marT="7144"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fontAlgn="ctr"/>
                      <a:r>
                        <a:rPr lang="en-US" sz="1200" b="1" i="0" u="none" strike="noStrike" dirty="0">
                          <a:solidFill>
                            <a:srgbClr val="FFFFFF"/>
                          </a:solidFill>
                          <a:effectLst/>
                          <a:latin typeface="+mj-lt"/>
                          <a:ea typeface="+mn-ea"/>
                        </a:rPr>
                        <a:t>CS7N-MS</a:t>
                      </a:r>
                    </a:p>
                  </a:txBody>
                  <a:tcPr marL="7144" marR="7144" marT="714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0" indent="0" algn="ctr" defTabSz="829585" rtl="0" eaLnBrk="1" fontAlgn="ctr" latinLnBrk="0" hangingPunct="1">
                        <a:lnSpc>
                          <a:spcPct val="100000"/>
                        </a:lnSpc>
                        <a:spcBef>
                          <a:spcPts val="0"/>
                        </a:spcBef>
                        <a:spcAft>
                          <a:spcPts val="0"/>
                        </a:spcAft>
                        <a:buClrTx/>
                        <a:buSzTx/>
                        <a:buFontTx/>
                        <a:buNone/>
                        <a:tabLst/>
                        <a:defRPr/>
                      </a:pPr>
                      <a:r>
                        <a:rPr lang="en-US" altLang="zh-CN" sz="1200" b="1" i="0" u="none" strike="noStrike" dirty="0">
                          <a:solidFill>
                            <a:srgbClr val="FFFFFF"/>
                          </a:solidFill>
                          <a:effectLst/>
                          <a:latin typeface="+mj-lt"/>
                          <a:ea typeface="+mn-ea"/>
                        </a:rPr>
                        <a:t>CS7N-MB-AG</a:t>
                      </a:r>
                    </a:p>
                  </a:txBody>
                  <a:tcPr marL="7144" marR="7144" marT="714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573508757"/>
                  </a:ext>
                </a:extLst>
              </a:tr>
              <a:tr h="277229">
                <a:tc rowSpan="4">
                  <a:txBody>
                    <a:bodyPr/>
                    <a:lstStyle/>
                    <a:p>
                      <a:pPr algn="ctr" fontAlgn="ctr"/>
                      <a:r>
                        <a:rPr lang="en-US" sz="1400" b="1" i="0" u="none" strike="noStrike" dirty="0">
                          <a:solidFill>
                            <a:srgbClr val="000000"/>
                          </a:solidFill>
                          <a:effectLst/>
                          <a:latin typeface="+mn-lt"/>
                          <a:ea typeface="+mn-ea"/>
                        </a:rPr>
                        <a:t>1P</a:t>
                      </a:r>
                      <a:endParaRPr lang="en-US" sz="1200" b="1" i="0" u="none" strike="noStrike" dirty="0">
                        <a:solidFill>
                          <a:srgbClr val="000000"/>
                        </a:solidFill>
                        <a:effectLst/>
                        <a:latin typeface="+mn-lt"/>
                        <a:ea typeface="+mn-ea"/>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algn="ctr" fontAlgn="ctr"/>
                      <a:r>
                        <a:rPr lang="en-US" sz="1200" b="0" i="0" u="none" strike="noStrike" dirty="0">
                          <a:solidFill>
                            <a:srgbClr val="000000"/>
                          </a:solidFill>
                          <a:effectLst/>
                          <a:latin typeface="+mn-lt"/>
                          <a:ea typeface="+mn-ea"/>
                        </a:rPr>
                        <a:t>NEXTracker</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1661945980"/>
                  </a:ext>
                </a:extLst>
              </a:tr>
              <a:tr h="277229">
                <a:tc vMerge="1">
                  <a:txBody>
                    <a:bodyPr/>
                    <a:lstStyle/>
                    <a:p>
                      <a:endParaRPr lang="zh-CN" altLang="en-US"/>
                    </a:p>
                  </a:txBody>
                  <a:tcPr/>
                </a:tc>
                <a:tc>
                  <a:txBody>
                    <a:bodyPr/>
                    <a:lstStyle/>
                    <a:p>
                      <a:pPr algn="ctr" fontAlgn="ctr"/>
                      <a:r>
                        <a:rPr lang="en-US" sz="1200" b="0" i="0" u="none" strike="noStrike" dirty="0">
                          <a:solidFill>
                            <a:srgbClr val="000000"/>
                          </a:solidFill>
                          <a:effectLst/>
                          <a:latin typeface="+mn-lt"/>
                          <a:ea typeface="+mn-ea"/>
                        </a:rPr>
                        <a:t>Array Technologies</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425011021"/>
                  </a:ext>
                </a:extLst>
              </a:tr>
              <a:tr h="277229">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mn-lt"/>
                          <a:ea typeface="+mn-ea"/>
                        </a:rPr>
                        <a:t>Arctech</a:t>
                      </a:r>
                      <a:r>
                        <a:rPr lang="en-US" sz="1200" b="0" i="0" u="none" strike="noStrike" dirty="0">
                          <a:solidFill>
                            <a:srgbClr val="000000"/>
                          </a:solidFill>
                          <a:effectLst/>
                          <a:latin typeface="+mn-lt"/>
                          <a:ea typeface="+mn-ea"/>
                        </a:rPr>
                        <a:t> Solar</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1950901944"/>
                  </a:ext>
                </a:extLst>
              </a:tr>
              <a:tr h="277229">
                <a:tc vMerge="1">
                  <a:txBody>
                    <a:bodyPr/>
                    <a:lstStyle/>
                    <a:p>
                      <a:endParaRPr lang="zh-CN" altLang="en-US"/>
                    </a:p>
                  </a:txBody>
                  <a:tcPr>
                    <a:lnT w="12700" cap="flat" cmpd="sng" algn="ctr">
                      <a:solidFill>
                        <a:srgbClr val="A6A6A6"/>
                      </a:solidFill>
                      <a:prstDash val="solid"/>
                      <a:round/>
                      <a:headEnd type="none" w="med" len="med"/>
                      <a:tailEnd type="none" w="med" len="med"/>
                    </a:lnT>
                  </a:tcPr>
                </a:tc>
                <a:tc>
                  <a:txBody>
                    <a:bodyPr/>
                    <a:lstStyle/>
                    <a:p>
                      <a:pPr algn="ctr" fontAlgn="ctr"/>
                      <a:r>
                        <a:rPr lang="en-US" sz="1200" b="0" i="0" u="none" strike="noStrike" dirty="0">
                          <a:solidFill>
                            <a:srgbClr val="000000"/>
                          </a:solidFill>
                          <a:effectLst/>
                          <a:latin typeface="+mn-lt"/>
                          <a:ea typeface="+mn-ea"/>
                        </a:rPr>
                        <a:t>PVH</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gridSpan="4">
                  <a:txBody>
                    <a:bodyPr/>
                    <a:lstStyle/>
                    <a:p>
                      <a:pPr marL="0" marR="0" lvl="0" indent="0" algn="ctr" defTabSz="829585" rtl="0" eaLnBrk="1" fontAlgn="ctr"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2021 Q1</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tc hMerge="1">
                  <a:txBody>
                    <a:bodyPr/>
                    <a:lstStyle/>
                    <a:p>
                      <a:endParaRPr lang="zh-CN" altLang="en-US"/>
                    </a:p>
                  </a:txBody>
                  <a:tcPr/>
                </a:tc>
                <a:tc hMerge="1">
                  <a:txBody>
                    <a:bodyPr/>
                    <a:lstStyle/>
                    <a:p>
                      <a:endParaRPr lang="zh-CN" altLang="en-US"/>
                    </a:p>
                  </a:txBody>
                  <a:tcPr>
                    <a:lnL w="12700" cap="flat" cmpd="sng" algn="ctr">
                      <a:solidFill>
                        <a:srgbClr val="A6A6A6"/>
                      </a:solidFill>
                      <a:prstDash val="solid"/>
                      <a:round/>
                      <a:headEnd type="none" w="med" len="med"/>
                      <a:tailEnd type="none" w="med" len="med"/>
                    </a:lnL>
                    <a:lnT w="6350" cap="flat" cmpd="sng" algn="ctr">
                      <a:solidFill>
                        <a:srgbClr val="A6A6A6"/>
                      </a:solidFill>
                      <a:prstDash val="solid"/>
                      <a:round/>
                      <a:headEnd type="none" w="med" len="med"/>
                      <a:tailEnd type="none" w="med" len="med"/>
                    </a:lnT>
                  </a:tcPr>
                </a:tc>
                <a:tc hMerge="1">
                  <a:txBody>
                    <a:bodyPr/>
                    <a:lstStyle/>
                    <a:p>
                      <a:pPr algn="ctr" fontAlgn="ct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BFBFB"/>
                    </a:solidFill>
                  </a:tcPr>
                </a:tc>
                <a:extLst>
                  <a:ext uri="{0D108BD9-81ED-4DB2-BD59-A6C34878D82A}">
                    <a16:rowId xmlns:a16="http://schemas.microsoft.com/office/drawing/2014/main" val="2762012380"/>
                  </a:ext>
                </a:extLst>
              </a:tr>
              <a:tr h="277229">
                <a:tc rowSpan="4">
                  <a:txBody>
                    <a:bodyPr/>
                    <a:lstStyle/>
                    <a:p>
                      <a:pPr algn="ctr" fontAlgn="ctr"/>
                      <a:r>
                        <a:rPr lang="en-US" sz="1400" b="1" i="0" u="none" strike="noStrike" dirty="0">
                          <a:solidFill>
                            <a:srgbClr val="000000"/>
                          </a:solidFill>
                          <a:effectLst/>
                          <a:latin typeface="+mn-lt"/>
                          <a:ea typeface="+mn-ea"/>
                        </a:rPr>
                        <a:t>2P</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200" b="0" i="0" u="none" strike="noStrike" dirty="0">
                          <a:solidFill>
                            <a:srgbClr val="000000"/>
                          </a:solidFill>
                          <a:effectLst/>
                          <a:latin typeface="+mn-lt"/>
                          <a:ea typeface="+mn-ea"/>
                        </a:rPr>
                        <a:t>NEXTracker</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19657121"/>
                  </a:ext>
                </a:extLst>
              </a:tr>
              <a:tr h="277229">
                <a:tc vMerge="1">
                  <a:txBody>
                    <a:bodyPr/>
                    <a:lstStyle/>
                    <a:p>
                      <a:endParaRPr lang="zh-CN" altLang="en-US"/>
                    </a:p>
                  </a:txBody>
                  <a:tcPr>
                    <a:lnT w="12700" cap="flat" cmpd="sng" algn="ctr">
                      <a:solidFill>
                        <a:srgbClr val="A6A6A6"/>
                      </a:solidFill>
                      <a:prstDash val="solid"/>
                      <a:round/>
                      <a:headEnd type="none" w="med" len="med"/>
                      <a:tailEnd type="none" w="med" len="med"/>
                    </a:lnT>
                  </a:tcPr>
                </a:tc>
                <a:tc>
                  <a:txBody>
                    <a:bodyPr/>
                    <a:lstStyle/>
                    <a:p>
                      <a:pPr algn="ctr" fontAlgn="ctr"/>
                      <a:r>
                        <a:rPr lang="en-US" sz="1200" b="0" i="0" u="none" strike="noStrike" dirty="0" err="1">
                          <a:solidFill>
                            <a:srgbClr val="000000"/>
                          </a:solidFill>
                          <a:effectLst/>
                          <a:latin typeface="+mn-lt"/>
                          <a:ea typeface="+mn-ea"/>
                        </a:rPr>
                        <a:t>Arctech</a:t>
                      </a:r>
                      <a:r>
                        <a:rPr lang="en-US" sz="1200" b="0" i="0" u="none" strike="noStrike" dirty="0">
                          <a:solidFill>
                            <a:srgbClr val="000000"/>
                          </a:solidFill>
                          <a:effectLst/>
                          <a:latin typeface="+mn-lt"/>
                          <a:ea typeface="+mn-ea"/>
                        </a:rPr>
                        <a:t> Solar</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55454008"/>
                  </a:ext>
                </a:extLst>
              </a:tr>
              <a:tr h="277229">
                <a:tc vMerge="1">
                  <a:txBody>
                    <a:bodyPr/>
                    <a:lstStyle/>
                    <a:p>
                      <a:endParaRPr lang="zh-CN" altLang="en-US"/>
                    </a:p>
                  </a:txBody>
                  <a:tcPr/>
                </a:tc>
                <a:tc>
                  <a:txBody>
                    <a:bodyPr/>
                    <a:lstStyle/>
                    <a:p>
                      <a:pPr algn="ctr" fontAlgn="ctr"/>
                      <a:r>
                        <a:rPr lang="en-US" sz="1200" b="0" i="0" u="none" strike="noStrike" dirty="0" err="1">
                          <a:solidFill>
                            <a:srgbClr val="000000"/>
                          </a:solidFill>
                          <a:effectLst/>
                          <a:latin typeface="+mn-lt"/>
                          <a:ea typeface="+mn-ea"/>
                        </a:rPr>
                        <a:t>Soltec</a:t>
                      </a:r>
                      <a:endParaRPr lang="en-US" sz="1200" b="0" i="0" u="none" strike="noStrike" dirty="0">
                        <a:solidFill>
                          <a:srgbClr val="000000"/>
                        </a:solidFill>
                        <a:effectLst/>
                        <a:latin typeface="+mn-lt"/>
                        <a:ea typeface="+mn-ea"/>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mn-lt"/>
                          <a:ea typeface="+mn-ea"/>
                          <a:cs typeface="+mn-cs"/>
                        </a:rPr>
                        <a:t>Ok</a:t>
                      </a: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Ok</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2">
                  <a:txBody>
                    <a:bodyPr/>
                    <a:lstStyle/>
                    <a:p>
                      <a:pPr marL="0" marR="0" lvl="0" indent="0" algn="ctr" defTabSz="829585" rtl="0" eaLnBrk="1" fontAlgn="auto"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mn-lt"/>
                          <a:ea typeface="+mn-ea"/>
                        </a:rPr>
                        <a:t>2021 Q1</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pPr marL="0" marR="0" lvl="0" indent="0" algn="ctr" defTabSz="829585" rtl="0" eaLnBrk="1" fontAlgn="auto" latinLnBrk="0" hangingPunct="1">
                        <a:lnSpc>
                          <a:spcPct val="100000"/>
                        </a:lnSpc>
                        <a:spcBef>
                          <a:spcPts val="0"/>
                        </a:spcBef>
                        <a:spcAft>
                          <a:spcPts val="0"/>
                        </a:spcAft>
                        <a:buClrTx/>
                        <a:buSzTx/>
                        <a:buFontTx/>
                        <a:buNone/>
                        <a:tabLst/>
                        <a:defRPr/>
                      </a:pPr>
                      <a:endParaRPr lang="en-US" alt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915513277"/>
                  </a:ext>
                </a:extLst>
              </a:tr>
              <a:tr h="277229">
                <a:tc vMerge="1">
                  <a:txBody>
                    <a:bodyPr/>
                    <a:lstStyle/>
                    <a:p>
                      <a:endParaRPr lang="zh-CN" altLang="en-US"/>
                    </a:p>
                  </a:txBody>
                  <a:tcPr/>
                </a:tc>
                <a:tc>
                  <a:txBody>
                    <a:bodyPr/>
                    <a:lstStyle/>
                    <a:p>
                      <a:pPr algn="ctr" fontAlgn="ctr"/>
                      <a:r>
                        <a:rPr lang="en-US" sz="1200" b="0" i="0" u="none" strike="noStrike" dirty="0">
                          <a:solidFill>
                            <a:srgbClr val="000000"/>
                          </a:solidFill>
                          <a:effectLst/>
                          <a:latin typeface="+mn-lt"/>
                          <a:ea typeface="+mn-ea"/>
                        </a:rPr>
                        <a:t>PVH</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gridSpan="4">
                  <a:txBody>
                    <a:bodyPr/>
                    <a:lstStyle/>
                    <a:p>
                      <a:pPr algn="ctr" fontAlgn="ctr"/>
                      <a:r>
                        <a:rPr lang="en-US" sz="1200" b="0" i="0" u="none" strike="noStrike" dirty="0">
                          <a:solidFill>
                            <a:srgbClr val="000000"/>
                          </a:solidFill>
                          <a:effectLst/>
                          <a:latin typeface="+mn-lt"/>
                          <a:ea typeface="+mn-ea"/>
                        </a:rPr>
                        <a:t>2021 Q1</a:t>
                      </a:r>
                    </a:p>
                  </a:txBody>
                  <a:tcPr marL="7144" marR="7144" marT="71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tc hMerge="1">
                  <a:txBody>
                    <a:bodyPr/>
                    <a:lstStyle/>
                    <a:p>
                      <a:endParaRPr lang="zh-CN" altLang="en-US"/>
                    </a:p>
                  </a:txBody>
                  <a:tcPr/>
                </a:tc>
                <a:tc hMerge="1">
                  <a:txBody>
                    <a:bodyPr/>
                    <a:lstStyle/>
                    <a:p>
                      <a:endParaRPr lang="zh-CN" altLang="en-US"/>
                    </a:p>
                  </a:txBody>
                  <a:tcPr>
                    <a:lnL w="12700" cap="flat" cmpd="sng" algn="ctr">
                      <a:solidFill>
                        <a:srgbClr val="A6A6A6"/>
                      </a:solidFill>
                      <a:prstDash val="solid"/>
                      <a:round/>
                      <a:headEnd type="none" w="med" len="med"/>
                      <a:tailEnd type="none" w="med" len="med"/>
                    </a:lnL>
                    <a:lnT w="6350" cap="flat" cmpd="sng" algn="ctr">
                      <a:solidFill>
                        <a:srgbClr val="A6A6A6"/>
                      </a:solidFill>
                      <a:prstDash val="solid"/>
                      <a:round/>
                      <a:headEnd type="none" w="med" len="med"/>
                      <a:tailEnd type="none" w="med" len="med"/>
                    </a:lnT>
                  </a:tcPr>
                </a:tc>
                <a:tc hMerge="1">
                  <a:txBody>
                    <a:bodyPr/>
                    <a:lstStyle/>
                    <a:p>
                      <a:pPr algn="ctr" fontAlgn="ctr"/>
                      <a:endParaRPr lang="en-US"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2798461210"/>
                  </a:ext>
                </a:extLst>
              </a:tr>
            </a:tbl>
          </a:graphicData>
        </a:graphic>
      </p:graphicFrame>
      <p:sp>
        <p:nvSpPr>
          <p:cNvPr id="15" name="Título 1">
            <a:extLst>
              <a:ext uri="{FF2B5EF4-FFF2-40B4-BE49-F238E27FC236}">
                <a16:creationId xmlns:a16="http://schemas.microsoft.com/office/drawing/2014/main" id="{22858C2A-1AE8-4687-A278-CE2297E04888}"/>
              </a:ext>
            </a:extLst>
          </p:cNvPr>
          <p:cNvSpPr>
            <a:spLocks noGrp="1"/>
          </p:cNvSpPr>
          <p:nvPr>
            <p:ph type="title"/>
          </p:nvPr>
        </p:nvSpPr>
        <p:spPr>
          <a:xfrm>
            <a:off x="539751" y="303611"/>
            <a:ext cx="5861049" cy="647960"/>
          </a:xfrm>
        </p:spPr>
        <p:txBody>
          <a:bodyPr/>
          <a:lstStyle/>
          <a:p>
            <a:r>
              <a:rPr lang="es-ES" dirty="0"/>
              <a:t>Estructura de Montaje </a:t>
            </a:r>
            <a:br>
              <a:rPr lang="es-ES" dirty="0"/>
            </a:br>
            <a:r>
              <a:rPr lang="es-ES" sz="1400" dirty="0"/>
              <a:t>Compatibilidad</a:t>
            </a:r>
            <a:endParaRPr lang="es-ES" dirty="0"/>
          </a:p>
        </p:txBody>
      </p:sp>
    </p:spTree>
    <p:extLst>
      <p:ext uri="{BB962C8B-B14F-4D97-AF65-F5344CB8AC3E}">
        <p14:creationId xmlns:p14="http://schemas.microsoft.com/office/powerpoint/2010/main" val="160082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0">
            <a:extLst>
              <a:ext uri="{FF2B5EF4-FFF2-40B4-BE49-F238E27FC236}">
                <a16:creationId xmlns:a16="http://schemas.microsoft.com/office/drawing/2014/main" id="{0BFBBF12-F84E-4728-A6DD-DDE972678DFC}"/>
              </a:ext>
            </a:extLst>
          </p:cNvPr>
          <p:cNvGraphicFramePr>
            <a:graphicFrameLocks noGrp="1"/>
          </p:cNvGraphicFramePr>
          <p:nvPr>
            <p:extLst>
              <p:ext uri="{D42A27DB-BD31-4B8C-83A1-F6EECF244321}">
                <p14:modId xmlns:p14="http://schemas.microsoft.com/office/powerpoint/2010/main" val="3082050627"/>
              </p:ext>
            </p:extLst>
          </p:nvPr>
        </p:nvGraphicFramePr>
        <p:xfrm>
          <a:off x="823788" y="949541"/>
          <a:ext cx="7496423" cy="3362679"/>
        </p:xfrm>
        <a:graphic>
          <a:graphicData uri="http://schemas.openxmlformats.org/drawingml/2006/table">
            <a:tbl>
              <a:tblPr/>
              <a:tblGrid>
                <a:gridCol w="780125">
                  <a:extLst>
                    <a:ext uri="{9D8B030D-6E8A-4147-A177-3AD203B41FA5}">
                      <a16:colId xmlns:a16="http://schemas.microsoft.com/office/drawing/2014/main" val="2108063614"/>
                    </a:ext>
                  </a:extLst>
                </a:gridCol>
                <a:gridCol w="1205649">
                  <a:extLst>
                    <a:ext uri="{9D8B030D-6E8A-4147-A177-3AD203B41FA5}">
                      <a16:colId xmlns:a16="http://schemas.microsoft.com/office/drawing/2014/main" val="388054883"/>
                    </a:ext>
                  </a:extLst>
                </a:gridCol>
                <a:gridCol w="2031842">
                  <a:extLst>
                    <a:ext uri="{9D8B030D-6E8A-4147-A177-3AD203B41FA5}">
                      <a16:colId xmlns:a16="http://schemas.microsoft.com/office/drawing/2014/main" val="166905859"/>
                    </a:ext>
                  </a:extLst>
                </a:gridCol>
                <a:gridCol w="685800">
                  <a:extLst>
                    <a:ext uri="{9D8B030D-6E8A-4147-A177-3AD203B41FA5}">
                      <a16:colId xmlns:a16="http://schemas.microsoft.com/office/drawing/2014/main" val="3876981129"/>
                    </a:ext>
                  </a:extLst>
                </a:gridCol>
                <a:gridCol w="762000">
                  <a:extLst>
                    <a:ext uri="{9D8B030D-6E8A-4147-A177-3AD203B41FA5}">
                      <a16:colId xmlns:a16="http://schemas.microsoft.com/office/drawing/2014/main" val="3485688650"/>
                    </a:ext>
                  </a:extLst>
                </a:gridCol>
                <a:gridCol w="990600">
                  <a:extLst>
                    <a:ext uri="{9D8B030D-6E8A-4147-A177-3AD203B41FA5}">
                      <a16:colId xmlns:a16="http://schemas.microsoft.com/office/drawing/2014/main" val="1061315775"/>
                    </a:ext>
                  </a:extLst>
                </a:gridCol>
                <a:gridCol w="1040407">
                  <a:extLst>
                    <a:ext uri="{9D8B030D-6E8A-4147-A177-3AD203B41FA5}">
                      <a16:colId xmlns:a16="http://schemas.microsoft.com/office/drawing/2014/main" val="3300181570"/>
                    </a:ext>
                  </a:extLst>
                </a:gridCol>
              </a:tblGrid>
              <a:tr h="363570">
                <a:tc>
                  <a:txBody>
                    <a:bodyPr/>
                    <a:lstStyle/>
                    <a:p>
                      <a:pPr algn="ctr" rtl="0" fontAlgn="ctr"/>
                      <a:r>
                        <a:rPr lang="es-ES" sz="1200" b="1" i="0" u="none" strike="noStrike" noProof="0">
                          <a:solidFill>
                            <a:srgbClr val="FFFFFF"/>
                          </a:solidFill>
                          <a:effectLst/>
                          <a:latin typeface="+mj-lt"/>
                          <a:ea typeface="+mn-ea"/>
                        </a:rPr>
                        <a:t>Tipo</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ES" sz="1200" b="1" i="0" u="none" strike="noStrike" noProof="0">
                          <a:solidFill>
                            <a:srgbClr val="FFFFFF"/>
                          </a:solidFill>
                          <a:effectLst/>
                          <a:latin typeface="+mj-lt"/>
                          <a:ea typeface="+mn-ea"/>
                        </a:rPr>
                        <a:t>Marca</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rtl="0" fontAlgn="ctr"/>
                      <a:r>
                        <a:rPr lang="es-ES" sz="1200" b="1" i="0" u="none" strike="noStrike" noProof="0">
                          <a:solidFill>
                            <a:srgbClr val="FFFFFF"/>
                          </a:solidFill>
                          <a:effectLst/>
                          <a:latin typeface="+mj-lt"/>
                          <a:ea typeface="+mn-ea"/>
                        </a:rPr>
                        <a:t>Modelo</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fontAlgn="ctr"/>
                      <a:r>
                        <a:rPr lang="es-ES" sz="1200" b="1" i="0" u="none" strike="noStrike" noProof="0">
                          <a:solidFill>
                            <a:srgbClr val="FFFFFF"/>
                          </a:solidFill>
                          <a:effectLst/>
                          <a:latin typeface="+mj-lt"/>
                          <a:ea typeface="+mn-ea"/>
                        </a:rPr>
                        <a:t>CS7L-MS</a:t>
                      </a:r>
                    </a:p>
                  </a:txBody>
                  <a:tcPr marL="7144" marR="7144" marT="7144" marB="0" anchor="ctr">
                    <a:lnL w="12700" cap="flat" cmpd="sng" algn="ctr">
                      <a:solidFill>
                        <a:srgbClr val="FFFFFF"/>
                      </a:solidFill>
                      <a:prstDash val="solid"/>
                      <a:round/>
                      <a:headEnd type="none" w="med" len="med"/>
                      <a:tailEnd type="none" w="med" len="med"/>
                    </a:lnL>
                    <a:lnR>
                      <a:noFill/>
                    </a:lnR>
                    <a:lnT>
                      <a:noFill/>
                    </a:lnT>
                    <a:lnB>
                      <a:noFill/>
                    </a:lnB>
                    <a:solidFill>
                      <a:srgbClr val="C00000"/>
                    </a:solidFill>
                  </a:tcPr>
                </a:tc>
                <a:tc>
                  <a:txBody>
                    <a:bodyPr/>
                    <a:lstStyle/>
                    <a:p>
                      <a:pPr marL="0" marR="0" lvl="0" indent="0" algn="ctr" defTabSz="829585" rtl="0" eaLnBrk="1" fontAlgn="ctr" latinLnBrk="0" hangingPunct="1">
                        <a:lnSpc>
                          <a:spcPct val="100000"/>
                        </a:lnSpc>
                        <a:spcBef>
                          <a:spcPts val="0"/>
                        </a:spcBef>
                        <a:spcAft>
                          <a:spcPts val="0"/>
                        </a:spcAft>
                        <a:buClrTx/>
                        <a:buSzTx/>
                        <a:buFontTx/>
                        <a:buNone/>
                        <a:tabLst/>
                        <a:defRPr/>
                      </a:pPr>
                      <a:r>
                        <a:rPr lang="es-ES" altLang="zh-CN" sz="1200" b="1" i="0" u="none" strike="noStrike" noProof="0">
                          <a:solidFill>
                            <a:srgbClr val="FFFFFF"/>
                          </a:solidFill>
                          <a:effectLst/>
                          <a:latin typeface="+mj-lt"/>
                          <a:ea typeface="+mn-ea"/>
                        </a:rPr>
                        <a:t>CS7N-MS</a:t>
                      </a:r>
                    </a:p>
                  </a:txBody>
                  <a:tcPr marL="7144" marR="7144" marT="7144" marB="0" anchor="ctr">
                    <a:lnL w="12700" cap="flat" cmpd="sng" algn="ctr">
                      <a:noFill/>
                      <a:prstDash val="solid"/>
                      <a:round/>
                      <a:headEnd type="none" w="med" len="med"/>
                      <a:tailEnd type="none" w="med" len="med"/>
                    </a:lnL>
                    <a:lnR>
                      <a:noFill/>
                    </a:lnR>
                    <a:lnT>
                      <a:noFill/>
                    </a:lnT>
                    <a:lnB>
                      <a:noFill/>
                    </a:lnB>
                    <a:solidFill>
                      <a:srgbClr val="C00000"/>
                    </a:solidFill>
                  </a:tcPr>
                </a:tc>
                <a:tc>
                  <a:txBody>
                    <a:bodyPr/>
                    <a:lstStyle/>
                    <a:p>
                      <a:pPr algn="ctr" fontAlgn="ctr"/>
                      <a:r>
                        <a:rPr lang="es-ES" sz="1200" b="1" i="0" u="none" strike="noStrike" noProof="0">
                          <a:solidFill>
                            <a:srgbClr val="FFFFFF"/>
                          </a:solidFill>
                          <a:effectLst/>
                          <a:latin typeface="+mj-lt"/>
                          <a:ea typeface="+mn-ea"/>
                        </a:rPr>
                        <a:t>CS7L-MB-AG</a:t>
                      </a:r>
                    </a:p>
                  </a:txBody>
                  <a:tcPr marL="7144" marR="7144" marT="7144" marB="0" anchor="ctr">
                    <a:lnL>
                      <a:noFill/>
                    </a:lnL>
                    <a:lnR>
                      <a:noFill/>
                    </a:lnR>
                    <a:lnT>
                      <a:noFill/>
                    </a:lnT>
                    <a:lnB>
                      <a:noFill/>
                    </a:lnB>
                    <a:solidFill>
                      <a:srgbClr val="C00000"/>
                    </a:solidFill>
                  </a:tcPr>
                </a:tc>
                <a:tc>
                  <a:txBody>
                    <a:bodyPr/>
                    <a:lstStyle/>
                    <a:p>
                      <a:pPr marL="0" marR="0" lvl="0" indent="0" algn="ctr" defTabSz="829585" rtl="0" eaLnBrk="1" fontAlgn="ctr" latinLnBrk="0" hangingPunct="1">
                        <a:lnSpc>
                          <a:spcPct val="100000"/>
                        </a:lnSpc>
                        <a:spcBef>
                          <a:spcPts val="0"/>
                        </a:spcBef>
                        <a:spcAft>
                          <a:spcPts val="0"/>
                        </a:spcAft>
                        <a:buClrTx/>
                        <a:buSzTx/>
                        <a:buFontTx/>
                        <a:buNone/>
                        <a:tabLst/>
                        <a:defRPr/>
                      </a:pPr>
                      <a:r>
                        <a:rPr lang="es-ES" altLang="zh-CN" sz="1200" b="1" i="0" u="none" strike="noStrike" noProof="0" dirty="0">
                          <a:solidFill>
                            <a:srgbClr val="FFFFFF"/>
                          </a:solidFill>
                          <a:effectLst/>
                          <a:latin typeface="+mj-lt"/>
                          <a:ea typeface="+mn-ea"/>
                        </a:rPr>
                        <a:t>CS7L-MB-AG</a:t>
                      </a:r>
                    </a:p>
                  </a:txBody>
                  <a:tcPr marL="7144" marR="7144" marT="7144" marB="0" anchor="ctr">
                    <a:lnL>
                      <a:noFill/>
                    </a:lnL>
                    <a:lnR>
                      <a:noFill/>
                    </a:lnR>
                    <a:lnT>
                      <a:noFill/>
                    </a:lnT>
                    <a:lnB>
                      <a:noFill/>
                    </a:lnB>
                    <a:solidFill>
                      <a:srgbClr val="C00000"/>
                    </a:solidFill>
                  </a:tcPr>
                </a:tc>
                <a:extLst>
                  <a:ext uri="{0D108BD9-81ED-4DB2-BD59-A6C34878D82A}">
                    <a16:rowId xmlns:a16="http://schemas.microsoft.com/office/drawing/2014/main" val="2015664877"/>
                  </a:ext>
                </a:extLst>
              </a:tr>
              <a:tr h="285821">
                <a:tc rowSpan="4">
                  <a:txBody>
                    <a:bodyPr/>
                    <a:lstStyle/>
                    <a:p>
                      <a:pPr algn="ctr" rtl="0" fontAlgn="ctr"/>
                      <a:r>
                        <a:rPr lang="es-ES" sz="1200" b="1" i="0" u="none" strike="noStrike" noProof="0">
                          <a:solidFill>
                            <a:srgbClr val="000000"/>
                          </a:solidFill>
                          <a:effectLst/>
                          <a:latin typeface="+mn-lt"/>
                          <a:ea typeface="+mn-ea"/>
                        </a:rPr>
                        <a:t>Inversor Central</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Sungrow</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Central inverter SG3150U</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rowSpan="4" gridSpan="4">
                  <a:txBody>
                    <a:bodyPr/>
                    <a:lstStyle/>
                    <a:p>
                      <a:pPr algn="ctr" rtl="0" fontAlgn="ctr"/>
                      <a:endParaRPr lang="es-ES" sz="1200" b="0" i="0" u="none" strike="noStrike" noProof="0">
                        <a:solidFill>
                          <a:srgbClr val="000000"/>
                        </a:solidFill>
                        <a:effectLst/>
                        <a:latin typeface="+mn-lt"/>
                        <a:ea typeface="+mn-ea"/>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FBFB"/>
                    </a:solidFill>
                  </a:tcPr>
                </a:tc>
                <a:tc rowSpan="4" h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FBFB"/>
                    </a:solidFill>
                  </a:tcPr>
                </a:tc>
                <a:tc rowSpan="4" h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FBFB"/>
                    </a:solidFill>
                  </a:tcPr>
                </a:tc>
                <a:tc rowSpan="4" h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FBFBFB"/>
                    </a:solidFill>
                  </a:tcPr>
                </a:tc>
                <a:extLst>
                  <a:ext uri="{0D108BD9-81ED-4DB2-BD59-A6C34878D82A}">
                    <a16:rowId xmlns:a16="http://schemas.microsoft.com/office/drawing/2014/main" val="2647448344"/>
                  </a:ext>
                </a:extLst>
              </a:tr>
              <a:tr h="285821">
                <a:tc vMerge="1">
                  <a:txBody>
                    <a:bodyPr/>
                    <a:lstStyle/>
                    <a:p>
                      <a:endParaRPr lang="zh-CN" altLang="en-US"/>
                    </a:p>
                  </a:txBody>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SMA</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Sunny central 3000-EV</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gridSpan="4"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extLst>
                  <a:ext uri="{0D108BD9-81ED-4DB2-BD59-A6C34878D82A}">
                    <a16:rowId xmlns:a16="http://schemas.microsoft.com/office/drawing/2014/main" val="1879906348"/>
                  </a:ext>
                </a:extLst>
              </a:tr>
              <a:tr h="285821">
                <a:tc vMerge="1">
                  <a:txBody>
                    <a:bodyPr/>
                    <a:lstStyle/>
                    <a:p>
                      <a:endParaRPr lang="zh-CN" altLang="en-US"/>
                    </a:p>
                  </a:txBody>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Power electronics</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Central inverter HEMK series</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gridSpan="4" vMerge="1">
                  <a:txBody>
                    <a:bodyPr/>
                    <a:lstStyle/>
                    <a:p>
                      <a:pPr algn="ctr" rtl="0" fontAlgn="ctr"/>
                      <a:r>
                        <a:rPr lang="en-US" sz="1200" b="0" i="0" u="none" strike="noStrike">
                          <a:solidFill>
                            <a:srgbClr val="000000"/>
                          </a:solidFill>
                          <a:effectLst/>
                          <a:latin typeface="+mn-lt"/>
                          <a:ea typeface="+mn-ea"/>
                        </a:rPr>
                        <a:t>Ok</a:t>
                      </a:r>
                      <a:endParaRPr lang="en-US" sz="1200" b="0" i="0" u="none" strike="noStrike" dirty="0">
                        <a:solidFill>
                          <a:srgbClr val="000000"/>
                        </a:solidFill>
                        <a:effectLst/>
                        <a:latin typeface="+mn-lt"/>
                        <a:ea typeface="+mn-ea"/>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extLst>
                  <a:ext uri="{0D108BD9-81ED-4DB2-BD59-A6C34878D82A}">
                    <a16:rowId xmlns:a16="http://schemas.microsoft.com/office/drawing/2014/main" val="920501680"/>
                  </a:ext>
                </a:extLst>
              </a:tr>
              <a:tr h="285821">
                <a:tc vMerge="1">
                  <a:txBody>
                    <a:bodyPr/>
                    <a:lstStyle/>
                    <a:p>
                      <a:endParaRPr lang="zh-CN" altLang="en-US"/>
                    </a:p>
                  </a:txBody>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Fimer</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PVS980-5MVA</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gridSpan="4" vMerge="1">
                  <a:txBody>
                    <a:bodyPr/>
                    <a:lstStyle/>
                    <a:p>
                      <a:pPr algn="ctr" rtl="0" fontAlgn="ctr"/>
                      <a:r>
                        <a:rPr lang="en-US" sz="1200" b="0" i="0" u="none" strike="noStrike">
                          <a:solidFill>
                            <a:srgbClr val="000000"/>
                          </a:solidFill>
                          <a:effectLst/>
                          <a:latin typeface="+mn-lt"/>
                          <a:ea typeface="+mn-ea"/>
                        </a:rPr>
                        <a:t>Ok</a:t>
                      </a:r>
                      <a:endParaRPr lang="en-US" sz="1200" b="0" i="0" u="none" strike="noStrike" dirty="0">
                        <a:solidFill>
                          <a:srgbClr val="000000"/>
                        </a:solidFill>
                        <a:effectLst/>
                        <a:latin typeface="+mn-lt"/>
                        <a:ea typeface="+mn-ea"/>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FBFB"/>
                    </a:solidFill>
                  </a:tcPr>
                </a:tc>
                <a:extLst>
                  <a:ext uri="{0D108BD9-81ED-4DB2-BD59-A6C34878D82A}">
                    <a16:rowId xmlns:a16="http://schemas.microsoft.com/office/drawing/2014/main" val="2458855039"/>
                  </a:ext>
                </a:extLst>
              </a:tr>
              <a:tr h="285821">
                <a:tc rowSpan="6">
                  <a:txBody>
                    <a:bodyPr/>
                    <a:lstStyle/>
                    <a:p>
                      <a:pPr algn="ctr" rtl="0" fontAlgn="ctr"/>
                      <a:r>
                        <a:rPr lang="es-ES" sz="1200" b="1" i="0" u="none" strike="noStrike" noProof="0">
                          <a:solidFill>
                            <a:srgbClr val="000000"/>
                          </a:solidFill>
                          <a:effectLst/>
                          <a:latin typeface="+mn-lt"/>
                          <a:ea typeface="+mn-ea"/>
                        </a:rPr>
                        <a:t>Inversor de String</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Sungrow</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SG225HX</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rowSpan="6" gridSpan="4">
                  <a:txBody>
                    <a:bodyPr/>
                    <a:lstStyle/>
                    <a:p>
                      <a:pPr algn="ctr" rtl="0" fontAlgn="ctr"/>
                      <a:endParaRPr lang="es-ES" sz="1200" b="0" i="0" u="none" strike="noStrike" noProof="0">
                        <a:solidFill>
                          <a:srgbClr val="000000"/>
                        </a:solidFill>
                        <a:effectLst/>
                        <a:latin typeface="+mn-lt"/>
                        <a:ea typeface="+mn-ea"/>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rowSpan="6" h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rowSpan="6" h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rowSpan="6" h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2996760613"/>
                  </a:ext>
                </a:extLst>
              </a:tr>
              <a:tr h="285821">
                <a:tc vMerge="1">
                  <a:txBody>
                    <a:bodyPr/>
                    <a:lstStyle/>
                    <a:p>
                      <a:endParaRPr lang="zh-CN" altLang="en-US"/>
                    </a:p>
                  </a:txBody>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Solis</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GCI-230K-EHV-5G</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gridSpan="4"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3557948707"/>
                  </a:ext>
                </a:extLst>
              </a:tr>
              <a:tr h="285821">
                <a:tc vMerge="1">
                  <a:txBody>
                    <a:bodyPr/>
                    <a:lstStyle/>
                    <a:p>
                      <a:endParaRPr lang="zh-CN" altLang="en-US"/>
                    </a:p>
                  </a:txBody>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SMA</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Sunny Highpower 150-20</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gridSpan="4"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418104503"/>
                  </a:ext>
                </a:extLst>
              </a:tr>
              <a:tr h="285821">
                <a:tc vMerge="1">
                  <a:txBody>
                    <a:bodyPr/>
                    <a:lstStyle/>
                    <a:p>
                      <a:endParaRPr lang="zh-CN" altLang="en-US"/>
                    </a:p>
                  </a:txBody>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SMA</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0" lvl="1" indent="0" algn="l" rtl="0" fontAlgn="ctr"/>
                      <a:r>
                        <a:rPr lang="es-ES" sz="1100" b="0" i="0" u="none" strike="noStrike" noProof="0">
                          <a:solidFill>
                            <a:srgbClr val="000000"/>
                          </a:solidFill>
                          <a:effectLst/>
                          <a:latin typeface="+mn-lt"/>
                          <a:ea typeface="等线" panose="02010600030101010101" pitchFamily="2" charset="-122"/>
                        </a:rPr>
                        <a:t>Sunny Tripower CORE2</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gridSpan="4"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1322947997"/>
                  </a:ext>
                </a:extLst>
              </a:tr>
              <a:tr h="285821">
                <a:tc vMerge="1">
                  <a:txBody>
                    <a:bodyPr/>
                    <a:lstStyle/>
                    <a:p>
                      <a:pPr algn="ctr" rtl="0" fontAlgn="ctr"/>
                      <a:endParaRPr lang="en-US" sz="1000" b="1" i="0" u="none" strike="noStrike" dirty="0">
                        <a:solidFill>
                          <a:srgbClr val="000000"/>
                        </a:solidFill>
                        <a:effectLst/>
                        <a:latin typeface="+mn-lt"/>
                        <a:ea typeface="+mn-ea"/>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algn="ctr" rtl="0" fontAlgn="ctr"/>
                      <a:r>
                        <a:rPr lang="es-ES" sz="1100" b="0" i="0" u="none" strike="noStrike" noProof="0">
                          <a:solidFill>
                            <a:srgbClr val="000000"/>
                          </a:solidFill>
                          <a:effectLst/>
                          <a:latin typeface="+mn-lt"/>
                          <a:ea typeface="等线" panose="02010600030101010101" pitchFamily="2" charset="-122"/>
                        </a:rPr>
                        <a:t>HUAWEI</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0" lvl="1" indent="0" algn="l" rtl="0" fontAlgn="ctr"/>
                      <a:r>
                        <a:rPr lang="es-ES" sz="1100" b="0" i="0" u="none" strike="noStrike" kern="1200" noProof="0">
                          <a:solidFill>
                            <a:srgbClr val="000000"/>
                          </a:solidFill>
                          <a:effectLst/>
                          <a:latin typeface="+mn-lt"/>
                          <a:ea typeface="等线" panose="02010600030101010101" pitchFamily="2" charset="-122"/>
                          <a:cs typeface="+mn-cs"/>
                        </a:rPr>
                        <a:t>SUN2000-196KTL-H3</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gridSpan="4"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3106582093"/>
                  </a:ext>
                </a:extLst>
              </a:tr>
              <a:tr h="285821">
                <a:tc vMerge="1">
                  <a:txBody>
                    <a:bodyPr/>
                    <a:lstStyle/>
                    <a:p>
                      <a:pPr algn="ctr" rtl="0" fontAlgn="ctr"/>
                      <a:endParaRPr lang="en-US" sz="1000" b="1" i="0" u="none" strike="noStrike" dirty="0">
                        <a:solidFill>
                          <a:srgbClr val="000000"/>
                        </a:solidFill>
                        <a:effectLst/>
                        <a:latin typeface="+mn-lt"/>
                        <a:ea typeface="+mn-ea"/>
                      </a:endParaRP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noProof="0">
                          <a:solidFill>
                            <a:srgbClr val="000000"/>
                          </a:solidFill>
                          <a:effectLst/>
                          <a:latin typeface="+mn-lt"/>
                          <a:ea typeface="等线" panose="02010600030101010101" pitchFamily="2" charset="-122"/>
                        </a:rPr>
                        <a:t>HUAWEI</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a:txBody>
                    <a:bodyPr/>
                    <a:lstStyle/>
                    <a:p>
                      <a:r>
                        <a:rPr lang="es-ES" sz="1100" b="0" i="0" u="none" strike="noStrike" kern="1200" noProof="0" dirty="0">
                          <a:solidFill>
                            <a:srgbClr val="000000"/>
                          </a:solidFill>
                          <a:effectLst/>
                          <a:latin typeface="+mn-lt"/>
                          <a:ea typeface="等线" panose="02010600030101010101" pitchFamily="2" charset="-122"/>
                          <a:cs typeface="+mn-cs"/>
                        </a:rPr>
                        <a:t>SUN2000-215KTL-H3</a:t>
                      </a:r>
                    </a:p>
                  </a:txBody>
                  <a:tcPr marL="45720" marR="4572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gridSpan="4"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tc hMerge="1" vMerge="1">
                  <a:txBody>
                    <a:bodyPr/>
                    <a:lstStyle/>
                    <a:p>
                      <a:pPr algn="ctr" rtl="0" fontAlgn="ctr"/>
                      <a:r>
                        <a:rPr lang="en-US" sz="1200" b="0" i="0" u="none" strike="noStrike" dirty="0">
                          <a:solidFill>
                            <a:srgbClr val="000000"/>
                          </a:solidFill>
                          <a:effectLst/>
                          <a:latin typeface="+mn-lt"/>
                          <a:ea typeface="+mn-ea"/>
                        </a:rPr>
                        <a:t>Ok</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AEA"/>
                    </a:solidFill>
                  </a:tcPr>
                </a:tc>
                <a:extLst>
                  <a:ext uri="{0D108BD9-81ED-4DB2-BD59-A6C34878D82A}">
                    <a16:rowId xmlns:a16="http://schemas.microsoft.com/office/drawing/2014/main" val="3779618531"/>
                  </a:ext>
                </a:extLst>
              </a:tr>
            </a:tbl>
          </a:graphicData>
        </a:graphic>
      </p:graphicFrame>
      <p:grpSp>
        <p:nvGrpSpPr>
          <p:cNvPr id="27" name="Agrupar 26">
            <a:extLst>
              <a:ext uri="{FF2B5EF4-FFF2-40B4-BE49-F238E27FC236}">
                <a16:creationId xmlns:a16="http://schemas.microsoft.com/office/drawing/2014/main" id="{4EFA07EE-E1B5-4E7D-AFC4-24FDA4612CA2}"/>
              </a:ext>
            </a:extLst>
          </p:cNvPr>
          <p:cNvGrpSpPr/>
          <p:nvPr/>
        </p:nvGrpSpPr>
        <p:grpSpPr>
          <a:xfrm>
            <a:off x="539751" y="4349737"/>
            <a:ext cx="8247904" cy="584213"/>
            <a:chOff x="539751" y="4238857"/>
            <a:chExt cx="8247904" cy="584213"/>
          </a:xfrm>
        </p:grpSpPr>
        <p:pic>
          <p:nvPicPr>
            <p:cNvPr id="9" name="图片 2">
              <a:extLst>
                <a:ext uri="{FF2B5EF4-FFF2-40B4-BE49-F238E27FC236}">
                  <a16:creationId xmlns:a16="http://schemas.microsoft.com/office/drawing/2014/main" id="{9B63F35A-D507-4FB6-9B1B-95EA9563AAD0}"/>
                </a:ext>
              </a:extLst>
            </p:cNvPr>
            <p:cNvPicPr>
              <a:picLocks noChangeAspect="1"/>
            </p:cNvPicPr>
            <p:nvPr/>
          </p:nvPicPr>
          <p:blipFill>
            <a:blip r:embed="rId2"/>
            <a:stretch>
              <a:fillRect/>
            </a:stretch>
          </p:blipFill>
          <p:spPr>
            <a:xfrm>
              <a:off x="539751" y="4380324"/>
              <a:ext cx="1382747" cy="346249"/>
            </a:xfrm>
            <a:prstGeom prst="rect">
              <a:avLst/>
            </a:prstGeom>
          </p:spPr>
        </p:pic>
        <p:pic>
          <p:nvPicPr>
            <p:cNvPr id="17" name="图片 5">
              <a:extLst>
                <a:ext uri="{FF2B5EF4-FFF2-40B4-BE49-F238E27FC236}">
                  <a16:creationId xmlns:a16="http://schemas.microsoft.com/office/drawing/2014/main" id="{FD1A0D0E-93F3-4104-954F-6A6578EFFF1A}"/>
                </a:ext>
              </a:extLst>
            </p:cNvPr>
            <p:cNvPicPr>
              <a:picLocks noChangeAspect="1"/>
            </p:cNvPicPr>
            <p:nvPr/>
          </p:nvPicPr>
          <p:blipFill>
            <a:blip r:embed="rId3"/>
            <a:stretch>
              <a:fillRect/>
            </a:stretch>
          </p:blipFill>
          <p:spPr>
            <a:xfrm>
              <a:off x="2179636" y="4238857"/>
              <a:ext cx="864096" cy="584213"/>
            </a:xfrm>
            <a:prstGeom prst="rect">
              <a:avLst/>
            </a:prstGeom>
          </p:spPr>
        </p:pic>
        <p:pic>
          <p:nvPicPr>
            <p:cNvPr id="19" name="图片 13">
              <a:extLst>
                <a:ext uri="{FF2B5EF4-FFF2-40B4-BE49-F238E27FC236}">
                  <a16:creationId xmlns:a16="http://schemas.microsoft.com/office/drawing/2014/main" id="{0E4E1ECC-78D9-49C1-9C86-D1F771C8E537}"/>
                </a:ext>
              </a:extLst>
            </p:cNvPr>
            <p:cNvPicPr>
              <a:picLocks noChangeAspect="1"/>
            </p:cNvPicPr>
            <p:nvPr/>
          </p:nvPicPr>
          <p:blipFill>
            <a:blip r:embed="rId4"/>
            <a:stretch>
              <a:fillRect/>
            </a:stretch>
          </p:blipFill>
          <p:spPr>
            <a:xfrm>
              <a:off x="3089433" y="4258714"/>
              <a:ext cx="1357313" cy="564356"/>
            </a:xfrm>
            <a:prstGeom prst="rect">
              <a:avLst/>
            </a:prstGeom>
          </p:spPr>
        </p:pic>
        <p:pic>
          <p:nvPicPr>
            <p:cNvPr id="21" name="图片 1">
              <a:extLst>
                <a:ext uri="{FF2B5EF4-FFF2-40B4-BE49-F238E27FC236}">
                  <a16:creationId xmlns:a16="http://schemas.microsoft.com/office/drawing/2014/main" id="{98F291B1-5CDF-4BFE-BAEA-4B3905FB677B}"/>
                </a:ext>
              </a:extLst>
            </p:cNvPr>
            <p:cNvPicPr>
              <a:picLocks noChangeAspect="1"/>
            </p:cNvPicPr>
            <p:nvPr/>
          </p:nvPicPr>
          <p:blipFill>
            <a:blip r:embed="rId5"/>
            <a:stretch>
              <a:fillRect/>
            </a:stretch>
          </p:blipFill>
          <p:spPr>
            <a:xfrm>
              <a:off x="4495800" y="4277648"/>
              <a:ext cx="1974079" cy="512568"/>
            </a:xfrm>
            <a:prstGeom prst="rect">
              <a:avLst/>
            </a:prstGeom>
          </p:spPr>
        </p:pic>
        <p:pic>
          <p:nvPicPr>
            <p:cNvPr id="23" name="图片 3">
              <a:extLst>
                <a:ext uri="{FF2B5EF4-FFF2-40B4-BE49-F238E27FC236}">
                  <a16:creationId xmlns:a16="http://schemas.microsoft.com/office/drawing/2014/main" id="{2FCB6BC4-4A90-4406-B7CB-40D64BFB3CB2}"/>
                </a:ext>
              </a:extLst>
            </p:cNvPr>
            <p:cNvPicPr>
              <a:picLocks noChangeAspect="1"/>
            </p:cNvPicPr>
            <p:nvPr/>
          </p:nvPicPr>
          <p:blipFill>
            <a:blip r:embed="rId6"/>
            <a:stretch>
              <a:fillRect/>
            </a:stretch>
          </p:blipFill>
          <p:spPr>
            <a:xfrm>
              <a:off x="6781800" y="4326542"/>
              <a:ext cx="754160" cy="442289"/>
            </a:xfrm>
            <a:prstGeom prst="rect">
              <a:avLst/>
            </a:prstGeom>
          </p:spPr>
        </p:pic>
        <p:pic>
          <p:nvPicPr>
            <p:cNvPr id="25" name="Picture 4" descr="Huawei Incepts a New Trend in String Inverters with 1500V Smart PV Solution">
              <a:extLst>
                <a:ext uri="{FF2B5EF4-FFF2-40B4-BE49-F238E27FC236}">
                  <a16:creationId xmlns:a16="http://schemas.microsoft.com/office/drawing/2014/main" id="{80ACAED2-C0DA-47EB-8A63-F4A0C1C91A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3559" y="4256263"/>
              <a:ext cx="864096" cy="557481"/>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Gráfico 29" descr="Marca de seleção">
            <a:extLst>
              <a:ext uri="{FF2B5EF4-FFF2-40B4-BE49-F238E27FC236}">
                <a16:creationId xmlns:a16="http://schemas.microsoft.com/office/drawing/2014/main" id="{84755445-471C-4683-AF27-94E92EAF63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1504950"/>
            <a:ext cx="914400" cy="914400"/>
          </a:xfrm>
          <a:prstGeom prst="rect">
            <a:avLst/>
          </a:prstGeom>
        </p:spPr>
      </p:pic>
      <p:pic>
        <p:nvPicPr>
          <p:cNvPr id="32" name="Gráfico 31" descr="Marca de seleção">
            <a:extLst>
              <a:ext uri="{FF2B5EF4-FFF2-40B4-BE49-F238E27FC236}">
                <a16:creationId xmlns:a16="http://schemas.microsoft.com/office/drawing/2014/main" id="{7D4D893F-C41F-42B8-A0EF-996D36341B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96000" y="3003221"/>
            <a:ext cx="914400" cy="914400"/>
          </a:xfrm>
          <a:prstGeom prst="rect">
            <a:avLst/>
          </a:prstGeom>
        </p:spPr>
      </p:pic>
      <p:sp>
        <p:nvSpPr>
          <p:cNvPr id="16" name="Título 1">
            <a:extLst>
              <a:ext uri="{FF2B5EF4-FFF2-40B4-BE49-F238E27FC236}">
                <a16:creationId xmlns:a16="http://schemas.microsoft.com/office/drawing/2014/main" id="{DEAFE8AD-C95C-4607-91E4-271033A5DFC0}"/>
              </a:ext>
            </a:extLst>
          </p:cNvPr>
          <p:cNvSpPr>
            <a:spLocks noGrp="1"/>
          </p:cNvSpPr>
          <p:nvPr>
            <p:ph type="title"/>
          </p:nvPr>
        </p:nvSpPr>
        <p:spPr>
          <a:xfrm>
            <a:off x="539751" y="303611"/>
            <a:ext cx="5861049" cy="647960"/>
          </a:xfrm>
        </p:spPr>
        <p:txBody>
          <a:bodyPr/>
          <a:lstStyle/>
          <a:p>
            <a:r>
              <a:rPr lang="es-ES" dirty="0"/>
              <a:t>Inversores Centrales y de </a:t>
            </a:r>
            <a:r>
              <a:rPr lang="es-ES" dirty="0" err="1"/>
              <a:t>String</a:t>
            </a:r>
            <a:br>
              <a:rPr lang="es-ES" dirty="0"/>
            </a:br>
            <a:r>
              <a:rPr lang="es-ES" sz="1400" dirty="0"/>
              <a:t>Compatibilidad</a:t>
            </a:r>
            <a:endParaRPr lang="es-ES" dirty="0"/>
          </a:p>
        </p:txBody>
      </p:sp>
    </p:spTree>
    <p:extLst>
      <p:ext uri="{BB962C8B-B14F-4D97-AF65-F5344CB8AC3E}">
        <p14:creationId xmlns:p14="http://schemas.microsoft.com/office/powerpoint/2010/main" val="16376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B7E1766-91B6-4501-93E5-0913A6608156}"/>
              </a:ext>
            </a:extLst>
          </p:cNvPr>
          <p:cNvGrpSpPr/>
          <p:nvPr/>
        </p:nvGrpSpPr>
        <p:grpSpPr>
          <a:xfrm>
            <a:off x="3456463" y="1758517"/>
            <a:ext cx="2231075" cy="2271395"/>
            <a:chOff x="4608617" y="2859033"/>
            <a:chExt cx="2974767" cy="3028527"/>
          </a:xfrm>
        </p:grpSpPr>
        <p:sp>
          <p:nvSpPr>
            <p:cNvPr id="2" name="任意多边形 1"/>
            <p:cNvSpPr/>
            <p:nvPr/>
          </p:nvSpPr>
          <p:spPr>
            <a:xfrm rot="16200000">
              <a:off x="4399997" y="3931132"/>
              <a:ext cx="1301571" cy="884331"/>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latin typeface="+mn-ea"/>
                <a:cs typeface="Calibri" panose="020F0502020204030204" pitchFamily="34" charset="0"/>
              </a:endParaRPr>
            </a:p>
          </p:txBody>
        </p:sp>
        <p:sp>
          <p:nvSpPr>
            <p:cNvPr id="3" name="任意多边形 2"/>
            <p:cNvSpPr/>
            <p:nvPr/>
          </p:nvSpPr>
          <p:spPr>
            <a:xfrm rot="19285714">
              <a:off x="4814034" y="3071377"/>
              <a:ext cx="1301572" cy="884331"/>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latin typeface="+mn-ea"/>
                <a:cs typeface="Calibri" panose="020F0502020204030204" pitchFamily="34" charset="0"/>
              </a:endParaRPr>
            </a:p>
          </p:txBody>
        </p:sp>
        <p:sp>
          <p:nvSpPr>
            <p:cNvPr id="4" name="任意多边形 3"/>
            <p:cNvSpPr/>
            <p:nvPr/>
          </p:nvSpPr>
          <p:spPr>
            <a:xfrm rot="771428">
              <a:off x="5744366" y="2859033"/>
              <a:ext cx="1301572" cy="884331"/>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latin typeface="+mn-ea"/>
                <a:cs typeface="Calibri" panose="020F0502020204030204" pitchFamily="34" charset="0"/>
              </a:endParaRPr>
            </a:p>
          </p:txBody>
        </p:sp>
        <p:sp>
          <p:nvSpPr>
            <p:cNvPr id="5" name="任意多边形 4"/>
            <p:cNvSpPr/>
            <p:nvPr/>
          </p:nvSpPr>
          <p:spPr>
            <a:xfrm rot="3857142">
              <a:off x="6490433" y="3454004"/>
              <a:ext cx="1301571" cy="884331"/>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latin typeface="+mn-ea"/>
                <a:cs typeface="Calibri" panose="020F0502020204030204" pitchFamily="34" charset="0"/>
              </a:endParaRPr>
            </a:p>
          </p:txBody>
        </p:sp>
        <p:sp>
          <p:nvSpPr>
            <p:cNvPr id="6" name="任意多边形 5"/>
            <p:cNvSpPr/>
            <p:nvPr/>
          </p:nvSpPr>
          <p:spPr>
            <a:xfrm rot="6942857">
              <a:off x="6490433" y="4408260"/>
              <a:ext cx="1301571" cy="884331"/>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latin typeface="+mn-ea"/>
                <a:cs typeface="Calibri" panose="020F0502020204030204" pitchFamily="34" charset="0"/>
              </a:endParaRPr>
            </a:p>
          </p:txBody>
        </p:sp>
        <p:sp>
          <p:nvSpPr>
            <p:cNvPr id="7" name="任意多边形 6"/>
            <p:cNvSpPr/>
            <p:nvPr/>
          </p:nvSpPr>
          <p:spPr>
            <a:xfrm rot="10028571">
              <a:off x="5744366" y="5003229"/>
              <a:ext cx="1301572" cy="884331"/>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latin typeface="+mn-ea"/>
                <a:cs typeface="Calibri" panose="020F0502020204030204" pitchFamily="34" charset="0"/>
              </a:endParaRPr>
            </a:p>
          </p:txBody>
        </p:sp>
        <p:sp>
          <p:nvSpPr>
            <p:cNvPr id="8" name="任意多边形 7"/>
            <p:cNvSpPr/>
            <p:nvPr/>
          </p:nvSpPr>
          <p:spPr>
            <a:xfrm rot="13114285">
              <a:off x="4814034" y="4790887"/>
              <a:ext cx="1301572" cy="884331"/>
            </a:xfrm>
            <a:custGeom>
              <a:avLst/>
              <a:gdLst>
                <a:gd name="connsiteX0" fmla="*/ 153583 w 886874"/>
                <a:gd name="connsiteY0" fmla="*/ 0 h 602571"/>
                <a:gd name="connsiteX1" fmla="*/ 886874 w 886874"/>
                <a:gd name="connsiteY1" fmla="*/ 0 h 602571"/>
                <a:gd name="connsiteX2" fmla="*/ 0 w 886874"/>
                <a:gd name="connsiteY2" fmla="*/ 602571 h 602571"/>
                <a:gd name="connsiteX3" fmla="*/ 0 w 886874"/>
                <a:gd name="connsiteY3" fmla="*/ 153583 h 602571"/>
                <a:gd name="connsiteX4" fmla="*/ 153583 w 886874"/>
                <a:gd name="connsiteY4" fmla="*/ 0 h 602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874" h="602571">
                  <a:moveTo>
                    <a:pt x="153583" y="0"/>
                  </a:moveTo>
                  <a:lnTo>
                    <a:pt x="886874" y="0"/>
                  </a:lnTo>
                  <a:lnTo>
                    <a:pt x="0" y="602571"/>
                  </a:lnTo>
                  <a:lnTo>
                    <a:pt x="0" y="153583"/>
                  </a:lnTo>
                  <a:cubicBezTo>
                    <a:pt x="0" y="68761"/>
                    <a:pt x="68761" y="0"/>
                    <a:pt x="15358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latin typeface="+mn-ea"/>
                <a:cs typeface="Calibri" panose="020F0502020204030204" pitchFamily="34" charset="0"/>
              </a:endParaRPr>
            </a:p>
          </p:txBody>
        </p:sp>
        <p:sp>
          <p:nvSpPr>
            <p:cNvPr id="9" name="Freeform 13"/>
            <p:cNvSpPr>
              <a:spLocks noEditPoints="1"/>
            </p:cNvSpPr>
            <p:nvPr/>
          </p:nvSpPr>
          <p:spPr bwMode="auto">
            <a:xfrm>
              <a:off x="4775201" y="4474823"/>
              <a:ext cx="276225" cy="395288"/>
            </a:xfrm>
            <a:custGeom>
              <a:avLst/>
              <a:gdLst>
                <a:gd name="T0" fmla="*/ 863943910 w 88"/>
                <a:gd name="T1" fmla="*/ 724149087 h 128"/>
                <a:gd name="T2" fmla="*/ 785404982 w 88"/>
                <a:gd name="T3" fmla="*/ 724149087 h 128"/>
                <a:gd name="T4" fmla="*/ 431971955 w 88"/>
                <a:gd name="T5" fmla="*/ 990940693 h 128"/>
                <a:gd name="T6" fmla="*/ 78538929 w 88"/>
                <a:gd name="T7" fmla="*/ 724149087 h 128"/>
                <a:gd name="T8" fmla="*/ 0 w 88"/>
                <a:gd name="T9" fmla="*/ 724149087 h 128"/>
                <a:gd name="T10" fmla="*/ 392700921 w 88"/>
                <a:gd name="T11" fmla="*/ 1067166425 h 128"/>
                <a:gd name="T12" fmla="*/ 392700921 w 88"/>
                <a:gd name="T13" fmla="*/ 1143392157 h 128"/>
                <a:gd name="T14" fmla="*/ 353433026 w 88"/>
                <a:gd name="T15" fmla="*/ 1143392157 h 128"/>
                <a:gd name="T16" fmla="*/ 314161993 w 88"/>
                <a:gd name="T17" fmla="*/ 1181503479 h 128"/>
                <a:gd name="T18" fmla="*/ 353433026 w 88"/>
                <a:gd name="T19" fmla="*/ 1219617889 h 128"/>
                <a:gd name="T20" fmla="*/ 510510884 w 88"/>
                <a:gd name="T21" fmla="*/ 1219617889 h 128"/>
                <a:gd name="T22" fmla="*/ 549781918 w 88"/>
                <a:gd name="T23" fmla="*/ 1181503479 h 128"/>
                <a:gd name="T24" fmla="*/ 510510884 w 88"/>
                <a:gd name="T25" fmla="*/ 1143392157 h 128"/>
                <a:gd name="T26" fmla="*/ 471242989 w 88"/>
                <a:gd name="T27" fmla="*/ 1143392157 h 128"/>
                <a:gd name="T28" fmla="*/ 471242989 w 88"/>
                <a:gd name="T29" fmla="*/ 1067166425 h 128"/>
                <a:gd name="T30" fmla="*/ 863943910 w 88"/>
                <a:gd name="T31" fmla="*/ 724149087 h 128"/>
                <a:gd name="T32" fmla="*/ 431971955 w 88"/>
                <a:gd name="T33" fmla="*/ 914714961 h 128"/>
                <a:gd name="T34" fmla="*/ 706862914 w 88"/>
                <a:gd name="T35" fmla="*/ 647923355 h 128"/>
                <a:gd name="T36" fmla="*/ 706862914 w 88"/>
                <a:gd name="T37" fmla="*/ 266791606 h 128"/>
                <a:gd name="T38" fmla="*/ 431971955 w 88"/>
                <a:gd name="T39" fmla="*/ 0 h 128"/>
                <a:gd name="T40" fmla="*/ 157080996 w 88"/>
                <a:gd name="T41" fmla="*/ 266791606 h 128"/>
                <a:gd name="T42" fmla="*/ 157080996 w 88"/>
                <a:gd name="T43" fmla="*/ 647923355 h 128"/>
                <a:gd name="T44" fmla="*/ 431971955 w 88"/>
                <a:gd name="T45" fmla="*/ 914714961 h 128"/>
                <a:gd name="T46" fmla="*/ 235619925 w 88"/>
                <a:gd name="T47" fmla="*/ 266791606 h 128"/>
                <a:gd name="T48" fmla="*/ 431971955 w 88"/>
                <a:gd name="T49" fmla="*/ 76225732 h 128"/>
                <a:gd name="T50" fmla="*/ 628323985 w 88"/>
                <a:gd name="T51" fmla="*/ 266791606 h 128"/>
                <a:gd name="T52" fmla="*/ 628323985 w 88"/>
                <a:gd name="T53" fmla="*/ 647923355 h 128"/>
                <a:gd name="T54" fmla="*/ 431971955 w 88"/>
                <a:gd name="T55" fmla="*/ 838486141 h 128"/>
                <a:gd name="T56" fmla="*/ 235619925 w 88"/>
                <a:gd name="T57" fmla="*/ 647923355 h 128"/>
                <a:gd name="T58" fmla="*/ 235619925 w 88"/>
                <a:gd name="T59" fmla="*/ 266791606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latin typeface="+mn-ea"/>
                <a:cs typeface="Calibri" panose="020F0502020204030204" pitchFamily="34" charset="0"/>
              </a:endParaRPr>
            </a:p>
          </p:txBody>
        </p:sp>
        <p:sp>
          <p:nvSpPr>
            <p:cNvPr id="10" name="Freeform 9"/>
            <p:cNvSpPr>
              <a:spLocks noEditPoints="1"/>
            </p:cNvSpPr>
            <p:nvPr/>
          </p:nvSpPr>
          <p:spPr bwMode="auto">
            <a:xfrm>
              <a:off x="5046664" y="3423898"/>
              <a:ext cx="244475" cy="382588"/>
            </a:xfrm>
            <a:custGeom>
              <a:avLst/>
              <a:gdLst>
                <a:gd name="T0" fmla="*/ 372011496 w 80"/>
                <a:gd name="T1" fmla="*/ 0 h 128"/>
                <a:gd name="T2" fmla="*/ 0 w 80"/>
                <a:gd name="T3" fmla="*/ 785943355 h 128"/>
                <a:gd name="T4" fmla="*/ 372011496 w 80"/>
                <a:gd name="T5" fmla="*/ 1143190878 h 128"/>
                <a:gd name="T6" fmla="*/ 744022991 w 80"/>
                <a:gd name="T7" fmla="*/ 785943355 h 128"/>
                <a:gd name="T8" fmla="*/ 372011496 w 80"/>
                <a:gd name="T9" fmla="*/ 0 h 128"/>
                <a:gd name="T10" fmla="*/ 372011496 w 80"/>
                <a:gd name="T11" fmla="*/ 1071742569 h 128"/>
                <a:gd name="T12" fmla="*/ 74402910 w 80"/>
                <a:gd name="T13" fmla="*/ 794874394 h 128"/>
                <a:gd name="T14" fmla="*/ 372011496 w 80"/>
                <a:gd name="T15" fmla="*/ 142899607 h 128"/>
                <a:gd name="T16" fmla="*/ 669620081 w 80"/>
                <a:gd name="T17" fmla="*/ 794874394 h 128"/>
                <a:gd name="T18" fmla="*/ 372011496 w 80"/>
                <a:gd name="T19" fmla="*/ 1071742569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28">
                  <a:moveTo>
                    <a:pt x="40" y="0"/>
                  </a:moveTo>
                  <a:cubicBezTo>
                    <a:pt x="28" y="15"/>
                    <a:pt x="0" y="66"/>
                    <a:pt x="0" y="88"/>
                  </a:cubicBezTo>
                  <a:cubicBezTo>
                    <a:pt x="0" y="110"/>
                    <a:pt x="18" y="128"/>
                    <a:pt x="40" y="128"/>
                  </a:cubicBezTo>
                  <a:cubicBezTo>
                    <a:pt x="62" y="128"/>
                    <a:pt x="80" y="110"/>
                    <a:pt x="80" y="88"/>
                  </a:cubicBezTo>
                  <a:cubicBezTo>
                    <a:pt x="80" y="66"/>
                    <a:pt x="52" y="15"/>
                    <a:pt x="40" y="0"/>
                  </a:cubicBezTo>
                  <a:close/>
                  <a:moveTo>
                    <a:pt x="40" y="120"/>
                  </a:moveTo>
                  <a:cubicBezTo>
                    <a:pt x="22" y="120"/>
                    <a:pt x="8" y="106"/>
                    <a:pt x="8" y="89"/>
                  </a:cubicBezTo>
                  <a:cubicBezTo>
                    <a:pt x="8" y="71"/>
                    <a:pt x="30" y="28"/>
                    <a:pt x="40" y="16"/>
                  </a:cubicBezTo>
                  <a:cubicBezTo>
                    <a:pt x="50" y="27"/>
                    <a:pt x="72" y="71"/>
                    <a:pt x="72" y="89"/>
                  </a:cubicBezTo>
                  <a:cubicBezTo>
                    <a:pt x="72" y="106"/>
                    <a:pt x="58" y="120"/>
                    <a:pt x="40" y="1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latin typeface="+mn-ea"/>
                <a:cs typeface="Calibri" panose="020F0502020204030204" pitchFamily="34" charset="0"/>
              </a:endParaRPr>
            </a:p>
          </p:txBody>
        </p:sp>
        <p:sp>
          <p:nvSpPr>
            <p:cNvPr id="11" name="Freeform 21"/>
            <p:cNvSpPr>
              <a:spLocks noEditPoints="1"/>
            </p:cNvSpPr>
            <p:nvPr/>
          </p:nvSpPr>
          <p:spPr bwMode="auto">
            <a:xfrm>
              <a:off x="5957888" y="2906373"/>
              <a:ext cx="376237" cy="371475"/>
            </a:xfrm>
            <a:custGeom>
              <a:avLst/>
              <a:gdLst>
                <a:gd name="T0" fmla="*/ 1077392273 w 125"/>
                <a:gd name="T1" fmla="*/ 215386597 h 124"/>
                <a:gd name="T2" fmla="*/ 977800834 w 125"/>
                <a:gd name="T3" fmla="*/ 305130763 h 124"/>
                <a:gd name="T4" fmla="*/ 823889802 w 125"/>
                <a:gd name="T5" fmla="*/ 305130763 h 124"/>
                <a:gd name="T6" fmla="*/ 823889802 w 125"/>
                <a:gd name="T7" fmla="*/ 152565382 h 124"/>
                <a:gd name="T8" fmla="*/ 914424464 w 125"/>
                <a:gd name="T9" fmla="*/ 53845900 h 124"/>
                <a:gd name="T10" fmla="*/ 534169253 w 125"/>
                <a:gd name="T11" fmla="*/ 125642431 h 124"/>
                <a:gd name="T12" fmla="*/ 452685349 w 125"/>
                <a:gd name="T13" fmla="*/ 466671460 h 124"/>
                <a:gd name="T14" fmla="*/ 63376370 w 125"/>
                <a:gd name="T15" fmla="*/ 852571074 h 124"/>
                <a:gd name="T16" fmla="*/ 63376370 w 125"/>
                <a:gd name="T17" fmla="*/ 1058985352 h 124"/>
                <a:gd name="T18" fmla="*/ 271613015 w 125"/>
                <a:gd name="T19" fmla="*/ 1058985352 h 124"/>
                <a:gd name="T20" fmla="*/ 660921993 w 125"/>
                <a:gd name="T21" fmla="*/ 673082742 h 124"/>
                <a:gd name="T22" fmla="*/ 1004962136 w 125"/>
                <a:gd name="T23" fmla="*/ 592313892 h 124"/>
                <a:gd name="T24" fmla="*/ 1077392273 w 125"/>
                <a:gd name="T25" fmla="*/ 215386597 h 124"/>
                <a:gd name="T26" fmla="*/ 959693300 w 125"/>
                <a:gd name="T27" fmla="*/ 538467991 h 124"/>
                <a:gd name="T28" fmla="*/ 651868226 w 125"/>
                <a:gd name="T29" fmla="*/ 583338576 h 124"/>
                <a:gd name="T30" fmla="*/ 217290412 w 125"/>
                <a:gd name="T31" fmla="*/ 1005136456 h 124"/>
                <a:gd name="T32" fmla="*/ 117698973 w 125"/>
                <a:gd name="T33" fmla="*/ 1005136456 h 124"/>
                <a:gd name="T34" fmla="*/ 117698973 w 125"/>
                <a:gd name="T35" fmla="*/ 906419970 h 124"/>
                <a:gd name="T36" fmla="*/ 543223020 w 125"/>
                <a:gd name="T37" fmla="*/ 475646776 h 124"/>
                <a:gd name="T38" fmla="*/ 588491856 w 125"/>
                <a:gd name="T39" fmla="*/ 179488332 h 124"/>
                <a:gd name="T40" fmla="*/ 769567199 w 125"/>
                <a:gd name="T41" fmla="*/ 98719481 h 124"/>
                <a:gd name="T42" fmla="*/ 769567199 w 125"/>
                <a:gd name="T43" fmla="*/ 358976664 h 124"/>
                <a:gd name="T44" fmla="*/ 1032123437 w 125"/>
                <a:gd name="T45" fmla="*/ 358976664 h 124"/>
                <a:gd name="T46" fmla="*/ 959693300 w 125"/>
                <a:gd name="T47" fmla="*/ 538467991 h 1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moveTo>
                    <a:pt x="106" y="60"/>
                  </a:moveTo>
                  <a:cubicBezTo>
                    <a:pt x="96" y="69"/>
                    <a:pt x="83" y="71"/>
                    <a:pt x="72" y="65"/>
                  </a:cubicBezTo>
                  <a:cubicBezTo>
                    <a:pt x="24" y="112"/>
                    <a:pt x="24" y="112"/>
                    <a:pt x="24" y="112"/>
                  </a:cubicBezTo>
                  <a:cubicBezTo>
                    <a:pt x="21" y="115"/>
                    <a:pt x="16" y="115"/>
                    <a:pt x="13" y="112"/>
                  </a:cubicBezTo>
                  <a:cubicBezTo>
                    <a:pt x="9" y="109"/>
                    <a:pt x="9" y="104"/>
                    <a:pt x="13" y="101"/>
                  </a:cubicBezTo>
                  <a:cubicBezTo>
                    <a:pt x="60" y="53"/>
                    <a:pt x="60" y="53"/>
                    <a:pt x="60" y="53"/>
                  </a:cubicBezTo>
                  <a:cubicBezTo>
                    <a:pt x="54" y="43"/>
                    <a:pt x="56" y="29"/>
                    <a:pt x="65" y="20"/>
                  </a:cubicBezTo>
                  <a:cubicBezTo>
                    <a:pt x="70" y="14"/>
                    <a:pt x="78" y="11"/>
                    <a:pt x="85" y="11"/>
                  </a:cubicBezTo>
                  <a:cubicBezTo>
                    <a:pt x="77" y="19"/>
                    <a:pt x="77" y="32"/>
                    <a:pt x="85" y="40"/>
                  </a:cubicBezTo>
                  <a:cubicBezTo>
                    <a:pt x="93" y="48"/>
                    <a:pt x="106" y="48"/>
                    <a:pt x="114" y="40"/>
                  </a:cubicBezTo>
                  <a:cubicBezTo>
                    <a:pt x="114" y="47"/>
                    <a:pt x="111" y="55"/>
                    <a:pt x="106" y="6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latin typeface="+mn-ea"/>
                <a:cs typeface="Calibri" panose="020F0502020204030204" pitchFamily="34" charset="0"/>
              </a:endParaRPr>
            </a:p>
          </p:txBody>
        </p:sp>
        <p:sp>
          <p:nvSpPr>
            <p:cNvPr id="12" name="Freeform 33"/>
            <p:cNvSpPr>
              <a:spLocks noEditPoints="1"/>
            </p:cNvSpPr>
            <p:nvPr/>
          </p:nvSpPr>
          <p:spPr bwMode="auto">
            <a:xfrm>
              <a:off x="6892926" y="3358812"/>
              <a:ext cx="417513" cy="414337"/>
            </a:xfrm>
            <a:custGeom>
              <a:avLst/>
              <a:gdLst>
                <a:gd name="T0" fmla="*/ 1298798793 w 129"/>
                <a:gd name="T1" fmla="*/ 10345577 h 129"/>
                <a:gd name="T2" fmla="*/ 0 w 129"/>
                <a:gd name="T3" fmla="*/ 631096277 h 129"/>
                <a:gd name="T4" fmla="*/ 418966204 w 129"/>
                <a:gd name="T5" fmla="*/ 879396557 h 129"/>
                <a:gd name="T6" fmla="*/ 670347869 w 129"/>
                <a:gd name="T7" fmla="*/ 1334614808 h 129"/>
                <a:gd name="T8" fmla="*/ 1340695737 w 129"/>
                <a:gd name="T9" fmla="*/ 51727887 h 129"/>
                <a:gd name="T10" fmla="*/ 1298798793 w 129"/>
                <a:gd name="T11" fmla="*/ 10345577 h 129"/>
                <a:gd name="T12" fmla="*/ 167587776 w 129"/>
                <a:gd name="T13" fmla="*/ 631096277 h 129"/>
                <a:gd name="T14" fmla="*/ 1131211017 w 129"/>
                <a:gd name="T15" fmla="*/ 175878027 h 129"/>
                <a:gd name="T16" fmla="*/ 460863148 w 129"/>
                <a:gd name="T17" fmla="*/ 796631939 h 129"/>
                <a:gd name="T18" fmla="*/ 167587776 w 129"/>
                <a:gd name="T19" fmla="*/ 631096277 h 129"/>
                <a:gd name="T20" fmla="*/ 670347869 w 129"/>
                <a:gd name="T21" fmla="*/ 1169082359 h 129"/>
                <a:gd name="T22" fmla="*/ 502760092 w 129"/>
                <a:gd name="T23" fmla="*/ 838014248 h 129"/>
                <a:gd name="T24" fmla="*/ 1173107961 w 129"/>
                <a:gd name="T25" fmla="*/ 206917971 h 129"/>
                <a:gd name="T26" fmla="*/ 670347869 w 129"/>
                <a:gd name="T27" fmla="*/ 1169082359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9" h="129">
                  <a:moveTo>
                    <a:pt x="124" y="1"/>
                  </a:moveTo>
                  <a:cubicBezTo>
                    <a:pt x="119" y="3"/>
                    <a:pt x="0" y="61"/>
                    <a:pt x="0" y="61"/>
                  </a:cubicBezTo>
                  <a:cubicBezTo>
                    <a:pt x="0" y="61"/>
                    <a:pt x="40" y="85"/>
                    <a:pt x="40" y="85"/>
                  </a:cubicBezTo>
                  <a:cubicBezTo>
                    <a:pt x="40" y="85"/>
                    <a:pt x="64" y="129"/>
                    <a:pt x="64" y="129"/>
                  </a:cubicBezTo>
                  <a:cubicBezTo>
                    <a:pt x="64" y="129"/>
                    <a:pt x="127" y="7"/>
                    <a:pt x="128" y="5"/>
                  </a:cubicBezTo>
                  <a:cubicBezTo>
                    <a:pt x="129" y="2"/>
                    <a:pt x="127" y="0"/>
                    <a:pt x="124" y="1"/>
                  </a:cubicBezTo>
                  <a:close/>
                  <a:moveTo>
                    <a:pt x="16" y="61"/>
                  </a:moveTo>
                  <a:cubicBezTo>
                    <a:pt x="108" y="17"/>
                    <a:pt x="108" y="17"/>
                    <a:pt x="108" y="17"/>
                  </a:cubicBezTo>
                  <a:cubicBezTo>
                    <a:pt x="44" y="77"/>
                    <a:pt x="44" y="77"/>
                    <a:pt x="44" y="77"/>
                  </a:cubicBezTo>
                  <a:cubicBezTo>
                    <a:pt x="44" y="77"/>
                    <a:pt x="16" y="61"/>
                    <a:pt x="16" y="61"/>
                  </a:cubicBezTo>
                  <a:close/>
                  <a:moveTo>
                    <a:pt x="64" y="113"/>
                  </a:moveTo>
                  <a:cubicBezTo>
                    <a:pt x="64" y="113"/>
                    <a:pt x="51" y="89"/>
                    <a:pt x="48" y="81"/>
                  </a:cubicBezTo>
                  <a:cubicBezTo>
                    <a:pt x="112" y="20"/>
                    <a:pt x="112" y="20"/>
                    <a:pt x="112" y="20"/>
                  </a:cubicBezTo>
                  <a:lnTo>
                    <a:pt x="64" y="1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latin typeface="+mn-ea"/>
                <a:cs typeface="Calibri" panose="020F0502020204030204" pitchFamily="34" charset="0"/>
              </a:endParaRPr>
            </a:p>
          </p:txBody>
        </p:sp>
        <p:sp>
          <p:nvSpPr>
            <p:cNvPr id="13" name="Freeform 37"/>
            <p:cNvSpPr>
              <a:spLocks noEditPoints="1"/>
            </p:cNvSpPr>
            <p:nvPr/>
          </p:nvSpPr>
          <p:spPr bwMode="auto">
            <a:xfrm>
              <a:off x="7254876" y="4474823"/>
              <a:ext cx="233363" cy="331788"/>
            </a:xfrm>
            <a:custGeom>
              <a:avLst/>
              <a:gdLst>
                <a:gd name="T0" fmla="*/ 587122745 w 88"/>
                <a:gd name="T1" fmla="*/ 806760667 h 128"/>
                <a:gd name="T2" fmla="*/ 531205788 w 88"/>
                <a:gd name="T3" fmla="*/ 806760667 h 128"/>
                <a:gd name="T4" fmla="*/ 531205788 w 88"/>
                <a:gd name="T5" fmla="*/ 618515042 h 128"/>
                <a:gd name="T6" fmla="*/ 335499090 w 88"/>
                <a:gd name="T7" fmla="*/ 430272010 h 128"/>
                <a:gd name="T8" fmla="*/ 531205788 w 88"/>
                <a:gd name="T9" fmla="*/ 242028978 h 128"/>
                <a:gd name="T10" fmla="*/ 531205788 w 88"/>
                <a:gd name="T11" fmla="*/ 53783353 h 128"/>
                <a:gd name="T12" fmla="*/ 587122745 w 88"/>
                <a:gd name="T13" fmla="*/ 53783353 h 128"/>
                <a:gd name="T14" fmla="*/ 615081224 w 88"/>
                <a:gd name="T15" fmla="*/ 26892973 h 128"/>
                <a:gd name="T16" fmla="*/ 587122745 w 88"/>
                <a:gd name="T17" fmla="*/ 0 h 128"/>
                <a:gd name="T18" fmla="*/ 27958479 w 88"/>
                <a:gd name="T19" fmla="*/ 0 h 128"/>
                <a:gd name="T20" fmla="*/ 0 w 88"/>
                <a:gd name="T21" fmla="*/ 26892973 h 128"/>
                <a:gd name="T22" fmla="*/ 27958479 w 88"/>
                <a:gd name="T23" fmla="*/ 53783353 h 128"/>
                <a:gd name="T24" fmla="*/ 83875436 w 88"/>
                <a:gd name="T25" fmla="*/ 53783353 h 128"/>
                <a:gd name="T26" fmla="*/ 83875436 w 88"/>
                <a:gd name="T27" fmla="*/ 242028978 h 128"/>
                <a:gd name="T28" fmla="*/ 279582133 w 88"/>
                <a:gd name="T29" fmla="*/ 430272010 h 128"/>
                <a:gd name="T30" fmla="*/ 83875436 w 88"/>
                <a:gd name="T31" fmla="*/ 618515042 h 128"/>
                <a:gd name="T32" fmla="*/ 83875436 w 88"/>
                <a:gd name="T33" fmla="*/ 806760667 h 128"/>
                <a:gd name="T34" fmla="*/ 27958479 w 88"/>
                <a:gd name="T35" fmla="*/ 806760667 h 128"/>
                <a:gd name="T36" fmla="*/ 0 w 88"/>
                <a:gd name="T37" fmla="*/ 833651047 h 128"/>
                <a:gd name="T38" fmla="*/ 27958479 w 88"/>
                <a:gd name="T39" fmla="*/ 860544020 h 128"/>
                <a:gd name="T40" fmla="*/ 587122745 w 88"/>
                <a:gd name="T41" fmla="*/ 860544020 h 128"/>
                <a:gd name="T42" fmla="*/ 615081224 w 88"/>
                <a:gd name="T43" fmla="*/ 833651047 h 128"/>
                <a:gd name="T44" fmla="*/ 587122745 w 88"/>
                <a:gd name="T45" fmla="*/ 806760667 h 128"/>
                <a:gd name="T46" fmla="*/ 139792393 w 88"/>
                <a:gd name="T47" fmla="*/ 242028978 h 128"/>
                <a:gd name="T48" fmla="*/ 139792393 w 88"/>
                <a:gd name="T49" fmla="*/ 53783353 h 128"/>
                <a:gd name="T50" fmla="*/ 475288831 w 88"/>
                <a:gd name="T51" fmla="*/ 53783353 h 128"/>
                <a:gd name="T52" fmla="*/ 475288831 w 88"/>
                <a:gd name="T53" fmla="*/ 242028978 h 128"/>
                <a:gd name="T54" fmla="*/ 328508808 w 88"/>
                <a:gd name="T55" fmla="*/ 376488657 h 128"/>
                <a:gd name="T56" fmla="*/ 286572416 w 88"/>
                <a:gd name="T57" fmla="*/ 376488657 h 128"/>
                <a:gd name="T58" fmla="*/ 139792393 w 88"/>
                <a:gd name="T59" fmla="*/ 242028978 h 128"/>
                <a:gd name="T60" fmla="*/ 475288831 w 88"/>
                <a:gd name="T61" fmla="*/ 806760667 h 128"/>
                <a:gd name="T62" fmla="*/ 139792393 w 88"/>
                <a:gd name="T63" fmla="*/ 806760667 h 128"/>
                <a:gd name="T64" fmla="*/ 139792393 w 88"/>
                <a:gd name="T65" fmla="*/ 618515042 h 128"/>
                <a:gd name="T66" fmla="*/ 286572416 w 88"/>
                <a:gd name="T67" fmla="*/ 484055363 h 128"/>
                <a:gd name="T68" fmla="*/ 328508808 w 88"/>
                <a:gd name="T69" fmla="*/ 484055363 h 128"/>
                <a:gd name="T70" fmla="*/ 475288831 w 88"/>
                <a:gd name="T71" fmla="*/ 618515042 h 128"/>
                <a:gd name="T72" fmla="*/ 475288831 w 88"/>
                <a:gd name="T73" fmla="*/ 806760667 h 1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8" h="128">
                  <a:moveTo>
                    <a:pt x="84" y="120"/>
                  </a:moveTo>
                  <a:cubicBezTo>
                    <a:pt x="76" y="120"/>
                    <a:pt x="76" y="120"/>
                    <a:pt x="76" y="120"/>
                  </a:cubicBezTo>
                  <a:cubicBezTo>
                    <a:pt x="76" y="92"/>
                    <a:pt x="76" y="92"/>
                    <a:pt x="76" y="92"/>
                  </a:cubicBezTo>
                  <a:cubicBezTo>
                    <a:pt x="76" y="77"/>
                    <a:pt x="63" y="64"/>
                    <a:pt x="48" y="64"/>
                  </a:cubicBezTo>
                  <a:cubicBezTo>
                    <a:pt x="63" y="64"/>
                    <a:pt x="76" y="51"/>
                    <a:pt x="76" y="36"/>
                  </a:cubicBezTo>
                  <a:cubicBezTo>
                    <a:pt x="76" y="8"/>
                    <a:pt x="76" y="8"/>
                    <a:pt x="76" y="8"/>
                  </a:cubicBezTo>
                  <a:cubicBezTo>
                    <a:pt x="84" y="8"/>
                    <a:pt x="84" y="8"/>
                    <a:pt x="84" y="8"/>
                  </a:cubicBezTo>
                  <a:cubicBezTo>
                    <a:pt x="86" y="8"/>
                    <a:pt x="88" y="6"/>
                    <a:pt x="88" y="4"/>
                  </a:cubicBezTo>
                  <a:cubicBezTo>
                    <a:pt x="88" y="2"/>
                    <a:pt x="86" y="0"/>
                    <a:pt x="84" y="0"/>
                  </a:cubicBezTo>
                  <a:cubicBezTo>
                    <a:pt x="4" y="0"/>
                    <a:pt x="4" y="0"/>
                    <a:pt x="4" y="0"/>
                  </a:cubicBezTo>
                  <a:cubicBezTo>
                    <a:pt x="2" y="0"/>
                    <a:pt x="0" y="2"/>
                    <a:pt x="0" y="4"/>
                  </a:cubicBezTo>
                  <a:cubicBezTo>
                    <a:pt x="0" y="6"/>
                    <a:pt x="2" y="8"/>
                    <a:pt x="4" y="8"/>
                  </a:cubicBezTo>
                  <a:cubicBezTo>
                    <a:pt x="12" y="8"/>
                    <a:pt x="12" y="8"/>
                    <a:pt x="12" y="8"/>
                  </a:cubicBezTo>
                  <a:cubicBezTo>
                    <a:pt x="12" y="36"/>
                    <a:pt x="12" y="36"/>
                    <a:pt x="12" y="36"/>
                  </a:cubicBezTo>
                  <a:cubicBezTo>
                    <a:pt x="12" y="51"/>
                    <a:pt x="25" y="64"/>
                    <a:pt x="40" y="64"/>
                  </a:cubicBezTo>
                  <a:cubicBezTo>
                    <a:pt x="25" y="64"/>
                    <a:pt x="12" y="77"/>
                    <a:pt x="12" y="92"/>
                  </a:cubicBezTo>
                  <a:cubicBezTo>
                    <a:pt x="12" y="120"/>
                    <a:pt x="12" y="120"/>
                    <a:pt x="12" y="120"/>
                  </a:cubicBezTo>
                  <a:cubicBezTo>
                    <a:pt x="4" y="120"/>
                    <a:pt x="4" y="120"/>
                    <a:pt x="4" y="120"/>
                  </a:cubicBezTo>
                  <a:cubicBezTo>
                    <a:pt x="2" y="120"/>
                    <a:pt x="0" y="122"/>
                    <a:pt x="0" y="124"/>
                  </a:cubicBezTo>
                  <a:cubicBezTo>
                    <a:pt x="0" y="126"/>
                    <a:pt x="2" y="128"/>
                    <a:pt x="4" y="128"/>
                  </a:cubicBezTo>
                  <a:cubicBezTo>
                    <a:pt x="84" y="128"/>
                    <a:pt x="84" y="128"/>
                    <a:pt x="84" y="128"/>
                  </a:cubicBezTo>
                  <a:cubicBezTo>
                    <a:pt x="86" y="128"/>
                    <a:pt x="88" y="126"/>
                    <a:pt x="88" y="124"/>
                  </a:cubicBezTo>
                  <a:cubicBezTo>
                    <a:pt x="88" y="122"/>
                    <a:pt x="86" y="120"/>
                    <a:pt x="84" y="120"/>
                  </a:cubicBezTo>
                  <a:close/>
                  <a:moveTo>
                    <a:pt x="20" y="36"/>
                  </a:moveTo>
                  <a:cubicBezTo>
                    <a:pt x="20" y="29"/>
                    <a:pt x="20" y="8"/>
                    <a:pt x="20" y="8"/>
                  </a:cubicBezTo>
                  <a:cubicBezTo>
                    <a:pt x="68" y="8"/>
                    <a:pt x="68" y="8"/>
                    <a:pt x="68" y="8"/>
                  </a:cubicBezTo>
                  <a:cubicBezTo>
                    <a:pt x="68" y="8"/>
                    <a:pt x="68" y="30"/>
                    <a:pt x="68" y="36"/>
                  </a:cubicBezTo>
                  <a:cubicBezTo>
                    <a:pt x="68" y="47"/>
                    <a:pt x="59" y="56"/>
                    <a:pt x="47" y="56"/>
                  </a:cubicBezTo>
                  <a:cubicBezTo>
                    <a:pt x="41" y="56"/>
                    <a:pt x="41" y="56"/>
                    <a:pt x="41" y="56"/>
                  </a:cubicBezTo>
                  <a:cubicBezTo>
                    <a:pt x="29" y="56"/>
                    <a:pt x="20" y="47"/>
                    <a:pt x="20" y="36"/>
                  </a:cubicBezTo>
                  <a:close/>
                  <a:moveTo>
                    <a:pt x="68" y="120"/>
                  </a:moveTo>
                  <a:cubicBezTo>
                    <a:pt x="20" y="120"/>
                    <a:pt x="20" y="120"/>
                    <a:pt x="20" y="120"/>
                  </a:cubicBezTo>
                  <a:cubicBezTo>
                    <a:pt x="20" y="120"/>
                    <a:pt x="20" y="99"/>
                    <a:pt x="20" y="92"/>
                  </a:cubicBezTo>
                  <a:cubicBezTo>
                    <a:pt x="20" y="81"/>
                    <a:pt x="29" y="72"/>
                    <a:pt x="41" y="72"/>
                  </a:cubicBezTo>
                  <a:cubicBezTo>
                    <a:pt x="47" y="72"/>
                    <a:pt x="47" y="72"/>
                    <a:pt x="47" y="72"/>
                  </a:cubicBezTo>
                  <a:cubicBezTo>
                    <a:pt x="59" y="72"/>
                    <a:pt x="68" y="81"/>
                    <a:pt x="68" y="92"/>
                  </a:cubicBezTo>
                  <a:cubicBezTo>
                    <a:pt x="68" y="98"/>
                    <a:pt x="68" y="120"/>
                    <a:pt x="68" y="1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latin typeface="+mn-ea"/>
                <a:cs typeface="Calibri" panose="020F0502020204030204" pitchFamily="34" charset="0"/>
              </a:endParaRPr>
            </a:p>
          </p:txBody>
        </p:sp>
        <p:sp>
          <p:nvSpPr>
            <p:cNvPr id="14" name="Freeform 41"/>
            <p:cNvSpPr>
              <a:spLocks noEditPoints="1"/>
            </p:cNvSpPr>
            <p:nvPr/>
          </p:nvSpPr>
          <p:spPr bwMode="auto">
            <a:xfrm>
              <a:off x="6537325" y="5352710"/>
              <a:ext cx="330200" cy="322263"/>
            </a:xfrm>
            <a:custGeom>
              <a:avLst/>
              <a:gdLst>
                <a:gd name="T0" fmla="*/ 300057070 w 122"/>
                <a:gd name="T1" fmla="*/ 433466560 h 120"/>
                <a:gd name="T2" fmla="*/ 592798316 w 122"/>
                <a:gd name="T3" fmla="*/ 433466560 h 120"/>
                <a:gd name="T4" fmla="*/ 446427693 w 122"/>
                <a:gd name="T5" fmla="*/ 520160409 h 120"/>
                <a:gd name="T6" fmla="*/ 446427693 w 122"/>
                <a:gd name="T7" fmla="*/ 346772711 h 120"/>
                <a:gd name="T8" fmla="*/ 446427693 w 122"/>
                <a:gd name="T9" fmla="*/ 520160409 h 120"/>
                <a:gd name="T10" fmla="*/ 790395951 w 122"/>
                <a:gd name="T11" fmla="*/ 498485604 h 120"/>
                <a:gd name="T12" fmla="*/ 790395951 w 122"/>
                <a:gd name="T13" fmla="*/ 368447516 h 120"/>
                <a:gd name="T14" fmla="*/ 878218325 w 122"/>
                <a:gd name="T15" fmla="*/ 252854822 h 120"/>
                <a:gd name="T16" fmla="*/ 739166233 w 122"/>
                <a:gd name="T17" fmla="*/ 130040774 h 120"/>
                <a:gd name="T18" fmla="*/ 563524192 w 122"/>
                <a:gd name="T19" fmla="*/ 108365969 h 120"/>
                <a:gd name="T20" fmla="*/ 504975943 w 122"/>
                <a:gd name="T21" fmla="*/ 0 h 120"/>
                <a:gd name="T22" fmla="*/ 329331195 w 122"/>
                <a:gd name="T23" fmla="*/ 57795004 h 120"/>
                <a:gd name="T24" fmla="*/ 219555934 w 122"/>
                <a:gd name="T25" fmla="*/ 173387698 h 120"/>
                <a:gd name="T26" fmla="*/ 73185311 w 122"/>
                <a:gd name="T27" fmla="*/ 151712893 h 120"/>
                <a:gd name="T28" fmla="*/ 36592656 w 122"/>
                <a:gd name="T29" fmla="*/ 332324631 h 120"/>
                <a:gd name="T30" fmla="*/ 95140905 w 122"/>
                <a:gd name="T31" fmla="*/ 433466560 h 120"/>
                <a:gd name="T32" fmla="*/ 36592656 w 122"/>
                <a:gd name="T33" fmla="*/ 534608488 h 120"/>
                <a:gd name="T34" fmla="*/ 73185311 w 122"/>
                <a:gd name="T35" fmla="*/ 715220226 h 120"/>
                <a:gd name="T36" fmla="*/ 219555934 w 122"/>
                <a:gd name="T37" fmla="*/ 693545421 h 120"/>
                <a:gd name="T38" fmla="*/ 329331195 w 122"/>
                <a:gd name="T39" fmla="*/ 809138115 h 120"/>
                <a:gd name="T40" fmla="*/ 504975943 w 122"/>
                <a:gd name="T41" fmla="*/ 866933119 h 120"/>
                <a:gd name="T42" fmla="*/ 563524192 w 122"/>
                <a:gd name="T43" fmla="*/ 758567151 h 120"/>
                <a:gd name="T44" fmla="*/ 739166233 w 122"/>
                <a:gd name="T45" fmla="*/ 736892346 h 120"/>
                <a:gd name="T46" fmla="*/ 878218325 w 122"/>
                <a:gd name="T47" fmla="*/ 614078298 h 120"/>
                <a:gd name="T48" fmla="*/ 812351544 w 122"/>
                <a:gd name="T49" fmla="*/ 614078298 h 120"/>
                <a:gd name="T50" fmla="*/ 746484764 w 122"/>
                <a:gd name="T51" fmla="*/ 671873302 h 120"/>
                <a:gd name="T52" fmla="*/ 504975943 w 122"/>
                <a:gd name="T53" fmla="*/ 715220226 h 120"/>
                <a:gd name="T54" fmla="*/ 475701818 w 122"/>
                <a:gd name="T55" fmla="*/ 809138115 h 120"/>
                <a:gd name="T56" fmla="*/ 387879444 w 122"/>
                <a:gd name="T57" fmla="*/ 780239270 h 120"/>
                <a:gd name="T58" fmla="*/ 226871759 w 122"/>
                <a:gd name="T59" fmla="*/ 628526377 h 120"/>
                <a:gd name="T60" fmla="*/ 109777967 w 122"/>
                <a:gd name="T61" fmla="*/ 657425222 h 120"/>
                <a:gd name="T62" fmla="*/ 87822374 w 122"/>
                <a:gd name="T63" fmla="*/ 570731373 h 120"/>
                <a:gd name="T64" fmla="*/ 153689154 w 122"/>
                <a:gd name="T65" fmla="*/ 433466560 h 120"/>
                <a:gd name="T66" fmla="*/ 87822374 w 122"/>
                <a:gd name="T67" fmla="*/ 296201746 h 120"/>
                <a:gd name="T68" fmla="*/ 109777967 w 122"/>
                <a:gd name="T69" fmla="*/ 209507897 h 120"/>
                <a:gd name="T70" fmla="*/ 226871759 w 122"/>
                <a:gd name="T71" fmla="*/ 238406742 h 120"/>
                <a:gd name="T72" fmla="*/ 387879444 w 122"/>
                <a:gd name="T73" fmla="*/ 86693849 h 120"/>
                <a:gd name="T74" fmla="*/ 475701818 w 122"/>
                <a:gd name="T75" fmla="*/ 57795004 h 120"/>
                <a:gd name="T76" fmla="*/ 504975943 w 122"/>
                <a:gd name="T77" fmla="*/ 151712893 h 120"/>
                <a:gd name="T78" fmla="*/ 746484764 w 122"/>
                <a:gd name="T79" fmla="*/ 195059818 h 120"/>
                <a:gd name="T80" fmla="*/ 812351544 w 122"/>
                <a:gd name="T81" fmla="*/ 252854822 h 120"/>
                <a:gd name="T82" fmla="*/ 724529170 w 122"/>
                <a:gd name="T83" fmla="*/ 339548671 h 120"/>
                <a:gd name="T84" fmla="*/ 724529170 w 122"/>
                <a:gd name="T85" fmla="*/ 527384449 h 120"/>
                <a:gd name="T86" fmla="*/ 812351544 w 122"/>
                <a:gd name="T87" fmla="*/ 614078298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22" h="120">
                  <a:moveTo>
                    <a:pt x="61" y="40"/>
                  </a:moveTo>
                  <a:cubicBezTo>
                    <a:pt x="50" y="40"/>
                    <a:pt x="41" y="49"/>
                    <a:pt x="41" y="60"/>
                  </a:cubicBezTo>
                  <a:cubicBezTo>
                    <a:pt x="41" y="71"/>
                    <a:pt x="50" y="80"/>
                    <a:pt x="61" y="80"/>
                  </a:cubicBezTo>
                  <a:cubicBezTo>
                    <a:pt x="72" y="80"/>
                    <a:pt x="81" y="71"/>
                    <a:pt x="81" y="60"/>
                  </a:cubicBezTo>
                  <a:cubicBezTo>
                    <a:pt x="81" y="49"/>
                    <a:pt x="72" y="40"/>
                    <a:pt x="61" y="40"/>
                  </a:cubicBezTo>
                  <a:close/>
                  <a:moveTo>
                    <a:pt x="61" y="72"/>
                  </a:moveTo>
                  <a:cubicBezTo>
                    <a:pt x="54" y="72"/>
                    <a:pt x="49" y="67"/>
                    <a:pt x="49" y="60"/>
                  </a:cubicBezTo>
                  <a:cubicBezTo>
                    <a:pt x="49" y="53"/>
                    <a:pt x="54" y="48"/>
                    <a:pt x="61" y="48"/>
                  </a:cubicBezTo>
                  <a:cubicBezTo>
                    <a:pt x="68" y="48"/>
                    <a:pt x="73" y="53"/>
                    <a:pt x="73" y="60"/>
                  </a:cubicBezTo>
                  <a:cubicBezTo>
                    <a:pt x="73" y="67"/>
                    <a:pt x="68" y="72"/>
                    <a:pt x="61" y="72"/>
                  </a:cubicBezTo>
                  <a:close/>
                  <a:moveTo>
                    <a:pt x="117" y="74"/>
                  </a:moveTo>
                  <a:cubicBezTo>
                    <a:pt x="108" y="69"/>
                    <a:pt x="108" y="69"/>
                    <a:pt x="108" y="69"/>
                  </a:cubicBezTo>
                  <a:cubicBezTo>
                    <a:pt x="108" y="66"/>
                    <a:pt x="109" y="63"/>
                    <a:pt x="109" y="60"/>
                  </a:cubicBezTo>
                  <a:cubicBezTo>
                    <a:pt x="109" y="57"/>
                    <a:pt x="108" y="54"/>
                    <a:pt x="108" y="51"/>
                  </a:cubicBezTo>
                  <a:cubicBezTo>
                    <a:pt x="117" y="46"/>
                    <a:pt x="117" y="46"/>
                    <a:pt x="117" y="46"/>
                  </a:cubicBezTo>
                  <a:cubicBezTo>
                    <a:pt x="121" y="44"/>
                    <a:pt x="122" y="39"/>
                    <a:pt x="120" y="35"/>
                  </a:cubicBezTo>
                  <a:cubicBezTo>
                    <a:pt x="112" y="21"/>
                    <a:pt x="112" y="21"/>
                    <a:pt x="112" y="21"/>
                  </a:cubicBezTo>
                  <a:cubicBezTo>
                    <a:pt x="110" y="17"/>
                    <a:pt x="105" y="16"/>
                    <a:pt x="101" y="18"/>
                  </a:cubicBezTo>
                  <a:cubicBezTo>
                    <a:pt x="92" y="24"/>
                    <a:pt x="92" y="24"/>
                    <a:pt x="92" y="24"/>
                  </a:cubicBezTo>
                  <a:cubicBezTo>
                    <a:pt x="87" y="20"/>
                    <a:pt x="82" y="17"/>
                    <a:pt x="77" y="15"/>
                  </a:cubicBezTo>
                  <a:cubicBezTo>
                    <a:pt x="77" y="8"/>
                    <a:pt x="77" y="8"/>
                    <a:pt x="77" y="8"/>
                  </a:cubicBezTo>
                  <a:cubicBezTo>
                    <a:pt x="77" y="4"/>
                    <a:pt x="73" y="0"/>
                    <a:pt x="69" y="0"/>
                  </a:cubicBezTo>
                  <a:cubicBezTo>
                    <a:pt x="53" y="0"/>
                    <a:pt x="53" y="0"/>
                    <a:pt x="53" y="0"/>
                  </a:cubicBezTo>
                  <a:cubicBezTo>
                    <a:pt x="49" y="0"/>
                    <a:pt x="45" y="4"/>
                    <a:pt x="45" y="8"/>
                  </a:cubicBezTo>
                  <a:cubicBezTo>
                    <a:pt x="45" y="15"/>
                    <a:pt x="45" y="15"/>
                    <a:pt x="45" y="15"/>
                  </a:cubicBezTo>
                  <a:cubicBezTo>
                    <a:pt x="40" y="17"/>
                    <a:pt x="35" y="20"/>
                    <a:pt x="30" y="24"/>
                  </a:cubicBezTo>
                  <a:cubicBezTo>
                    <a:pt x="21" y="18"/>
                    <a:pt x="21" y="18"/>
                    <a:pt x="21" y="18"/>
                  </a:cubicBezTo>
                  <a:cubicBezTo>
                    <a:pt x="17" y="16"/>
                    <a:pt x="12" y="17"/>
                    <a:pt x="10" y="21"/>
                  </a:cubicBezTo>
                  <a:cubicBezTo>
                    <a:pt x="2" y="35"/>
                    <a:pt x="2" y="35"/>
                    <a:pt x="2" y="35"/>
                  </a:cubicBezTo>
                  <a:cubicBezTo>
                    <a:pt x="0" y="39"/>
                    <a:pt x="1" y="44"/>
                    <a:pt x="5" y="46"/>
                  </a:cubicBezTo>
                  <a:cubicBezTo>
                    <a:pt x="14" y="51"/>
                    <a:pt x="14" y="51"/>
                    <a:pt x="14" y="51"/>
                  </a:cubicBezTo>
                  <a:cubicBezTo>
                    <a:pt x="14" y="54"/>
                    <a:pt x="13" y="57"/>
                    <a:pt x="13" y="60"/>
                  </a:cubicBezTo>
                  <a:cubicBezTo>
                    <a:pt x="13" y="63"/>
                    <a:pt x="14" y="66"/>
                    <a:pt x="14" y="69"/>
                  </a:cubicBezTo>
                  <a:cubicBezTo>
                    <a:pt x="5" y="74"/>
                    <a:pt x="5" y="74"/>
                    <a:pt x="5" y="74"/>
                  </a:cubicBezTo>
                  <a:cubicBezTo>
                    <a:pt x="1" y="76"/>
                    <a:pt x="0" y="81"/>
                    <a:pt x="2" y="85"/>
                  </a:cubicBezTo>
                  <a:cubicBezTo>
                    <a:pt x="10" y="99"/>
                    <a:pt x="10" y="99"/>
                    <a:pt x="10" y="99"/>
                  </a:cubicBezTo>
                  <a:cubicBezTo>
                    <a:pt x="12" y="103"/>
                    <a:pt x="17" y="104"/>
                    <a:pt x="21" y="102"/>
                  </a:cubicBezTo>
                  <a:cubicBezTo>
                    <a:pt x="30" y="96"/>
                    <a:pt x="30" y="96"/>
                    <a:pt x="30" y="96"/>
                  </a:cubicBezTo>
                  <a:cubicBezTo>
                    <a:pt x="35" y="100"/>
                    <a:pt x="40" y="103"/>
                    <a:pt x="45" y="105"/>
                  </a:cubicBezTo>
                  <a:cubicBezTo>
                    <a:pt x="45" y="112"/>
                    <a:pt x="45" y="112"/>
                    <a:pt x="45" y="112"/>
                  </a:cubicBezTo>
                  <a:cubicBezTo>
                    <a:pt x="45" y="116"/>
                    <a:pt x="49" y="120"/>
                    <a:pt x="53" y="120"/>
                  </a:cubicBezTo>
                  <a:cubicBezTo>
                    <a:pt x="69" y="120"/>
                    <a:pt x="69" y="120"/>
                    <a:pt x="69" y="120"/>
                  </a:cubicBezTo>
                  <a:cubicBezTo>
                    <a:pt x="73" y="120"/>
                    <a:pt x="77" y="116"/>
                    <a:pt x="77" y="112"/>
                  </a:cubicBezTo>
                  <a:cubicBezTo>
                    <a:pt x="77" y="105"/>
                    <a:pt x="77" y="105"/>
                    <a:pt x="77" y="105"/>
                  </a:cubicBezTo>
                  <a:cubicBezTo>
                    <a:pt x="82" y="103"/>
                    <a:pt x="87" y="100"/>
                    <a:pt x="92" y="96"/>
                  </a:cubicBezTo>
                  <a:cubicBezTo>
                    <a:pt x="101" y="102"/>
                    <a:pt x="101" y="102"/>
                    <a:pt x="101" y="102"/>
                  </a:cubicBezTo>
                  <a:cubicBezTo>
                    <a:pt x="105" y="104"/>
                    <a:pt x="110" y="103"/>
                    <a:pt x="112" y="99"/>
                  </a:cubicBezTo>
                  <a:cubicBezTo>
                    <a:pt x="120" y="85"/>
                    <a:pt x="120" y="85"/>
                    <a:pt x="120" y="85"/>
                  </a:cubicBezTo>
                  <a:cubicBezTo>
                    <a:pt x="122" y="81"/>
                    <a:pt x="121" y="76"/>
                    <a:pt x="117" y="74"/>
                  </a:cubicBezTo>
                  <a:close/>
                  <a:moveTo>
                    <a:pt x="111" y="85"/>
                  </a:moveTo>
                  <a:cubicBezTo>
                    <a:pt x="107" y="91"/>
                    <a:pt x="107" y="91"/>
                    <a:pt x="107" y="91"/>
                  </a:cubicBezTo>
                  <a:cubicBezTo>
                    <a:pt x="106" y="93"/>
                    <a:pt x="104" y="94"/>
                    <a:pt x="102" y="93"/>
                  </a:cubicBezTo>
                  <a:cubicBezTo>
                    <a:pt x="91" y="87"/>
                    <a:pt x="91" y="87"/>
                    <a:pt x="91" y="87"/>
                  </a:cubicBezTo>
                  <a:cubicBezTo>
                    <a:pt x="85" y="93"/>
                    <a:pt x="78" y="97"/>
                    <a:pt x="69" y="99"/>
                  </a:cubicBezTo>
                  <a:cubicBezTo>
                    <a:pt x="69" y="108"/>
                    <a:pt x="69" y="108"/>
                    <a:pt x="69" y="108"/>
                  </a:cubicBezTo>
                  <a:cubicBezTo>
                    <a:pt x="69" y="110"/>
                    <a:pt x="67" y="112"/>
                    <a:pt x="65" y="112"/>
                  </a:cubicBezTo>
                  <a:cubicBezTo>
                    <a:pt x="57" y="112"/>
                    <a:pt x="57" y="112"/>
                    <a:pt x="57" y="112"/>
                  </a:cubicBezTo>
                  <a:cubicBezTo>
                    <a:pt x="55" y="112"/>
                    <a:pt x="53" y="110"/>
                    <a:pt x="53" y="108"/>
                  </a:cubicBezTo>
                  <a:cubicBezTo>
                    <a:pt x="53" y="99"/>
                    <a:pt x="53" y="99"/>
                    <a:pt x="53" y="99"/>
                  </a:cubicBezTo>
                  <a:cubicBezTo>
                    <a:pt x="44" y="97"/>
                    <a:pt x="37" y="93"/>
                    <a:pt x="31" y="87"/>
                  </a:cubicBezTo>
                  <a:cubicBezTo>
                    <a:pt x="20" y="93"/>
                    <a:pt x="20" y="93"/>
                    <a:pt x="20" y="93"/>
                  </a:cubicBezTo>
                  <a:cubicBezTo>
                    <a:pt x="18" y="94"/>
                    <a:pt x="16" y="93"/>
                    <a:pt x="15" y="91"/>
                  </a:cubicBezTo>
                  <a:cubicBezTo>
                    <a:pt x="11" y="85"/>
                    <a:pt x="11" y="85"/>
                    <a:pt x="11" y="85"/>
                  </a:cubicBezTo>
                  <a:cubicBezTo>
                    <a:pt x="10" y="83"/>
                    <a:pt x="10" y="80"/>
                    <a:pt x="12" y="79"/>
                  </a:cubicBezTo>
                  <a:cubicBezTo>
                    <a:pt x="23" y="73"/>
                    <a:pt x="23" y="73"/>
                    <a:pt x="23" y="73"/>
                  </a:cubicBezTo>
                  <a:cubicBezTo>
                    <a:pt x="22" y="69"/>
                    <a:pt x="21" y="64"/>
                    <a:pt x="21" y="60"/>
                  </a:cubicBezTo>
                  <a:cubicBezTo>
                    <a:pt x="21" y="56"/>
                    <a:pt x="22" y="51"/>
                    <a:pt x="23" y="47"/>
                  </a:cubicBezTo>
                  <a:cubicBezTo>
                    <a:pt x="12" y="41"/>
                    <a:pt x="12" y="41"/>
                    <a:pt x="12" y="41"/>
                  </a:cubicBezTo>
                  <a:cubicBezTo>
                    <a:pt x="10" y="40"/>
                    <a:pt x="10" y="37"/>
                    <a:pt x="11" y="35"/>
                  </a:cubicBezTo>
                  <a:cubicBezTo>
                    <a:pt x="15" y="29"/>
                    <a:pt x="15" y="29"/>
                    <a:pt x="15" y="29"/>
                  </a:cubicBezTo>
                  <a:cubicBezTo>
                    <a:pt x="16" y="27"/>
                    <a:pt x="18" y="26"/>
                    <a:pt x="20" y="27"/>
                  </a:cubicBezTo>
                  <a:cubicBezTo>
                    <a:pt x="31" y="33"/>
                    <a:pt x="31" y="33"/>
                    <a:pt x="31" y="33"/>
                  </a:cubicBezTo>
                  <a:cubicBezTo>
                    <a:pt x="37" y="27"/>
                    <a:pt x="44" y="23"/>
                    <a:pt x="53" y="21"/>
                  </a:cubicBezTo>
                  <a:cubicBezTo>
                    <a:pt x="53" y="12"/>
                    <a:pt x="53" y="12"/>
                    <a:pt x="53" y="12"/>
                  </a:cubicBezTo>
                  <a:cubicBezTo>
                    <a:pt x="53" y="10"/>
                    <a:pt x="55" y="8"/>
                    <a:pt x="57" y="8"/>
                  </a:cubicBezTo>
                  <a:cubicBezTo>
                    <a:pt x="65" y="8"/>
                    <a:pt x="65" y="8"/>
                    <a:pt x="65" y="8"/>
                  </a:cubicBezTo>
                  <a:cubicBezTo>
                    <a:pt x="67" y="8"/>
                    <a:pt x="69" y="10"/>
                    <a:pt x="69" y="12"/>
                  </a:cubicBezTo>
                  <a:cubicBezTo>
                    <a:pt x="69" y="21"/>
                    <a:pt x="69" y="21"/>
                    <a:pt x="69" y="21"/>
                  </a:cubicBezTo>
                  <a:cubicBezTo>
                    <a:pt x="78" y="23"/>
                    <a:pt x="85" y="27"/>
                    <a:pt x="91" y="33"/>
                  </a:cubicBezTo>
                  <a:cubicBezTo>
                    <a:pt x="102" y="27"/>
                    <a:pt x="102" y="27"/>
                    <a:pt x="102" y="27"/>
                  </a:cubicBezTo>
                  <a:cubicBezTo>
                    <a:pt x="104" y="26"/>
                    <a:pt x="106" y="27"/>
                    <a:pt x="107" y="29"/>
                  </a:cubicBezTo>
                  <a:cubicBezTo>
                    <a:pt x="111" y="35"/>
                    <a:pt x="111" y="35"/>
                    <a:pt x="111" y="35"/>
                  </a:cubicBezTo>
                  <a:cubicBezTo>
                    <a:pt x="112" y="37"/>
                    <a:pt x="112" y="40"/>
                    <a:pt x="110" y="41"/>
                  </a:cubicBezTo>
                  <a:cubicBezTo>
                    <a:pt x="99" y="47"/>
                    <a:pt x="99" y="47"/>
                    <a:pt x="99" y="47"/>
                  </a:cubicBezTo>
                  <a:cubicBezTo>
                    <a:pt x="100" y="51"/>
                    <a:pt x="101" y="56"/>
                    <a:pt x="101" y="60"/>
                  </a:cubicBezTo>
                  <a:cubicBezTo>
                    <a:pt x="101" y="64"/>
                    <a:pt x="100" y="69"/>
                    <a:pt x="99" y="73"/>
                  </a:cubicBezTo>
                  <a:cubicBezTo>
                    <a:pt x="110" y="79"/>
                    <a:pt x="110" y="79"/>
                    <a:pt x="110" y="79"/>
                  </a:cubicBezTo>
                  <a:cubicBezTo>
                    <a:pt x="112" y="80"/>
                    <a:pt x="112" y="83"/>
                    <a:pt x="111" y="8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latin typeface="+mn-ea"/>
                <a:cs typeface="Calibri" panose="020F0502020204030204" pitchFamily="34" charset="0"/>
              </a:endParaRPr>
            </a:p>
          </p:txBody>
        </p:sp>
        <p:sp>
          <p:nvSpPr>
            <p:cNvPr id="15" name="Freeform 34"/>
            <p:cNvSpPr>
              <a:spLocks noEditPoints="1"/>
            </p:cNvSpPr>
            <p:nvPr/>
          </p:nvSpPr>
          <p:spPr bwMode="auto">
            <a:xfrm>
              <a:off x="5451475" y="5395572"/>
              <a:ext cx="273051" cy="273051"/>
            </a:xfrm>
            <a:custGeom>
              <a:avLst/>
              <a:gdLst>
                <a:gd name="T0" fmla="*/ 18226088 w 128"/>
                <a:gd name="T1" fmla="*/ 217885367 h 128"/>
                <a:gd name="T2" fmla="*/ 200476296 w 128"/>
                <a:gd name="T3" fmla="*/ 217885367 h 128"/>
                <a:gd name="T4" fmla="*/ 218702384 w 128"/>
                <a:gd name="T5" fmla="*/ 199727542 h 128"/>
                <a:gd name="T6" fmla="*/ 200476296 w 128"/>
                <a:gd name="T7" fmla="*/ 181569717 h 128"/>
                <a:gd name="T8" fmla="*/ 59232651 w 128"/>
                <a:gd name="T9" fmla="*/ 181569717 h 128"/>
                <a:gd name="T10" fmla="*/ 291602468 w 128"/>
                <a:gd name="T11" fmla="*/ 36313517 h 128"/>
                <a:gd name="T12" fmla="*/ 542198371 w 128"/>
                <a:gd name="T13" fmla="*/ 254198884 h 128"/>
                <a:gd name="T14" fmla="*/ 578648413 w 128"/>
                <a:gd name="T15" fmla="*/ 254198884 h 128"/>
                <a:gd name="T16" fmla="*/ 291602468 w 128"/>
                <a:gd name="T17" fmla="*/ 0 h 128"/>
                <a:gd name="T18" fmla="*/ 36450042 w 128"/>
                <a:gd name="T19" fmla="*/ 149795657 h 128"/>
                <a:gd name="T20" fmla="*/ 36450042 w 128"/>
                <a:gd name="T21" fmla="*/ 18157825 h 128"/>
                <a:gd name="T22" fmla="*/ 18226088 w 128"/>
                <a:gd name="T23" fmla="*/ 0 h 128"/>
                <a:gd name="T24" fmla="*/ 0 w 128"/>
                <a:gd name="T25" fmla="*/ 18157825 h 128"/>
                <a:gd name="T26" fmla="*/ 0 w 128"/>
                <a:gd name="T27" fmla="*/ 199727542 h 128"/>
                <a:gd name="T28" fmla="*/ 18226088 w 128"/>
                <a:gd name="T29" fmla="*/ 217885367 h 128"/>
                <a:gd name="T30" fmla="*/ 564978848 w 128"/>
                <a:gd name="T31" fmla="*/ 363141568 h 128"/>
                <a:gd name="T32" fmla="*/ 382728639 w 128"/>
                <a:gd name="T33" fmla="*/ 363141568 h 128"/>
                <a:gd name="T34" fmla="*/ 364502551 w 128"/>
                <a:gd name="T35" fmla="*/ 381297259 h 128"/>
                <a:gd name="T36" fmla="*/ 382728639 w 128"/>
                <a:gd name="T37" fmla="*/ 399455084 h 128"/>
                <a:gd name="T38" fmla="*/ 523972284 w 128"/>
                <a:gd name="T39" fmla="*/ 399455084 h 128"/>
                <a:gd name="T40" fmla="*/ 291602468 w 128"/>
                <a:gd name="T41" fmla="*/ 544711285 h 128"/>
                <a:gd name="T42" fmla="*/ 41006564 w 128"/>
                <a:gd name="T43" fmla="*/ 326825918 h 128"/>
                <a:gd name="T44" fmla="*/ 4556522 w 128"/>
                <a:gd name="T45" fmla="*/ 326825918 h 128"/>
                <a:gd name="T46" fmla="*/ 291602468 w 128"/>
                <a:gd name="T47" fmla="*/ 581024802 h 128"/>
                <a:gd name="T48" fmla="*/ 546754893 w 128"/>
                <a:gd name="T49" fmla="*/ 431229145 h 128"/>
                <a:gd name="T50" fmla="*/ 546754893 w 128"/>
                <a:gd name="T51" fmla="*/ 562866977 h 128"/>
                <a:gd name="T52" fmla="*/ 564978848 w 128"/>
                <a:gd name="T53" fmla="*/ 581024802 h 128"/>
                <a:gd name="T54" fmla="*/ 583204935 w 128"/>
                <a:gd name="T55" fmla="*/ 562866977 h 128"/>
                <a:gd name="T56" fmla="*/ 583204935 w 128"/>
                <a:gd name="T57" fmla="*/ 381297259 h 128"/>
                <a:gd name="T58" fmla="*/ 564978848 w 128"/>
                <a:gd name="T59" fmla="*/ 363141568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8" h="128">
                  <a:moveTo>
                    <a:pt x="4" y="48"/>
                  </a:moveTo>
                  <a:cubicBezTo>
                    <a:pt x="44" y="48"/>
                    <a:pt x="44" y="48"/>
                    <a:pt x="44" y="48"/>
                  </a:cubicBezTo>
                  <a:cubicBezTo>
                    <a:pt x="46" y="48"/>
                    <a:pt x="48" y="46"/>
                    <a:pt x="48" y="44"/>
                  </a:cubicBezTo>
                  <a:cubicBezTo>
                    <a:pt x="48" y="42"/>
                    <a:pt x="46" y="40"/>
                    <a:pt x="44" y="40"/>
                  </a:cubicBezTo>
                  <a:cubicBezTo>
                    <a:pt x="13" y="40"/>
                    <a:pt x="13" y="40"/>
                    <a:pt x="13" y="40"/>
                  </a:cubicBezTo>
                  <a:cubicBezTo>
                    <a:pt x="22" y="21"/>
                    <a:pt x="42" y="8"/>
                    <a:pt x="64" y="8"/>
                  </a:cubicBezTo>
                  <a:cubicBezTo>
                    <a:pt x="92" y="8"/>
                    <a:pt x="115" y="29"/>
                    <a:pt x="119" y="56"/>
                  </a:cubicBezTo>
                  <a:cubicBezTo>
                    <a:pt x="127" y="56"/>
                    <a:pt x="127" y="56"/>
                    <a:pt x="127" y="56"/>
                  </a:cubicBezTo>
                  <a:cubicBezTo>
                    <a:pt x="124" y="24"/>
                    <a:pt x="97" y="0"/>
                    <a:pt x="64" y="0"/>
                  </a:cubicBezTo>
                  <a:cubicBezTo>
                    <a:pt x="40" y="0"/>
                    <a:pt x="19" y="13"/>
                    <a:pt x="8" y="33"/>
                  </a:cubicBezTo>
                  <a:cubicBezTo>
                    <a:pt x="8" y="4"/>
                    <a:pt x="8" y="4"/>
                    <a:pt x="8" y="4"/>
                  </a:cubicBezTo>
                  <a:cubicBezTo>
                    <a:pt x="8" y="2"/>
                    <a:pt x="6" y="0"/>
                    <a:pt x="4" y="0"/>
                  </a:cubicBezTo>
                  <a:cubicBezTo>
                    <a:pt x="2" y="0"/>
                    <a:pt x="0" y="2"/>
                    <a:pt x="0" y="4"/>
                  </a:cubicBezTo>
                  <a:cubicBezTo>
                    <a:pt x="0" y="44"/>
                    <a:pt x="0" y="44"/>
                    <a:pt x="0" y="44"/>
                  </a:cubicBezTo>
                  <a:cubicBezTo>
                    <a:pt x="0" y="48"/>
                    <a:pt x="4" y="48"/>
                    <a:pt x="4" y="48"/>
                  </a:cubicBezTo>
                  <a:close/>
                  <a:moveTo>
                    <a:pt x="124" y="80"/>
                  </a:moveTo>
                  <a:cubicBezTo>
                    <a:pt x="84" y="80"/>
                    <a:pt x="84" y="80"/>
                    <a:pt x="84" y="80"/>
                  </a:cubicBezTo>
                  <a:cubicBezTo>
                    <a:pt x="82" y="80"/>
                    <a:pt x="80" y="82"/>
                    <a:pt x="80" y="84"/>
                  </a:cubicBezTo>
                  <a:cubicBezTo>
                    <a:pt x="80" y="86"/>
                    <a:pt x="82" y="88"/>
                    <a:pt x="84" y="88"/>
                  </a:cubicBezTo>
                  <a:cubicBezTo>
                    <a:pt x="115" y="88"/>
                    <a:pt x="115" y="88"/>
                    <a:pt x="115" y="88"/>
                  </a:cubicBezTo>
                  <a:cubicBezTo>
                    <a:pt x="106" y="107"/>
                    <a:pt x="86" y="120"/>
                    <a:pt x="64" y="120"/>
                  </a:cubicBezTo>
                  <a:cubicBezTo>
                    <a:pt x="36" y="120"/>
                    <a:pt x="13" y="99"/>
                    <a:pt x="9" y="72"/>
                  </a:cubicBezTo>
                  <a:cubicBezTo>
                    <a:pt x="1" y="72"/>
                    <a:pt x="1" y="72"/>
                    <a:pt x="1" y="72"/>
                  </a:cubicBezTo>
                  <a:cubicBezTo>
                    <a:pt x="4" y="104"/>
                    <a:pt x="31" y="128"/>
                    <a:pt x="64" y="128"/>
                  </a:cubicBezTo>
                  <a:cubicBezTo>
                    <a:pt x="88" y="128"/>
                    <a:pt x="109" y="115"/>
                    <a:pt x="120" y="95"/>
                  </a:cubicBezTo>
                  <a:cubicBezTo>
                    <a:pt x="120" y="124"/>
                    <a:pt x="120" y="124"/>
                    <a:pt x="120" y="124"/>
                  </a:cubicBezTo>
                  <a:cubicBezTo>
                    <a:pt x="120" y="126"/>
                    <a:pt x="122" y="128"/>
                    <a:pt x="124" y="128"/>
                  </a:cubicBezTo>
                  <a:cubicBezTo>
                    <a:pt x="126" y="128"/>
                    <a:pt x="128" y="126"/>
                    <a:pt x="128" y="124"/>
                  </a:cubicBezTo>
                  <a:cubicBezTo>
                    <a:pt x="128" y="84"/>
                    <a:pt x="128" y="84"/>
                    <a:pt x="128" y="84"/>
                  </a:cubicBezTo>
                  <a:cubicBezTo>
                    <a:pt x="128" y="80"/>
                    <a:pt x="124" y="80"/>
                    <a:pt x="124" y="8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latin typeface="+mn-ea"/>
                <a:cs typeface="Calibri" panose="020F0502020204030204" pitchFamily="34" charset="0"/>
              </a:endParaRPr>
            </a:p>
          </p:txBody>
        </p:sp>
        <p:pic>
          <p:nvPicPr>
            <p:cNvPr id="3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34" r="29597"/>
            <a:stretch/>
          </p:blipFill>
          <p:spPr bwMode="auto">
            <a:xfrm>
              <a:off x="5662347" y="3805336"/>
              <a:ext cx="968140" cy="95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3" name="组合 27">
            <a:extLst>
              <a:ext uri="{FF2B5EF4-FFF2-40B4-BE49-F238E27FC236}">
                <a16:creationId xmlns:a16="http://schemas.microsoft.com/office/drawing/2014/main" id="{05BAF375-05EA-4E0B-BF15-F85B7FF441A1}"/>
              </a:ext>
            </a:extLst>
          </p:cNvPr>
          <p:cNvGrpSpPr/>
          <p:nvPr/>
        </p:nvGrpSpPr>
        <p:grpSpPr>
          <a:xfrm>
            <a:off x="6150534" y="3814656"/>
            <a:ext cx="2491495" cy="778461"/>
            <a:chOff x="8102600" y="3010765"/>
            <a:chExt cx="3321993" cy="1037949"/>
          </a:xfrm>
        </p:grpSpPr>
        <p:grpSp>
          <p:nvGrpSpPr>
            <p:cNvPr id="64" name="组合 20">
              <a:extLst>
                <a:ext uri="{FF2B5EF4-FFF2-40B4-BE49-F238E27FC236}">
                  <a16:creationId xmlns:a16="http://schemas.microsoft.com/office/drawing/2014/main" id="{FD119451-AE18-489E-8A00-9F718801FBF3}"/>
                </a:ext>
              </a:extLst>
            </p:cNvPr>
            <p:cNvGrpSpPr>
              <a:grpSpLocks/>
            </p:cNvGrpSpPr>
            <p:nvPr/>
          </p:nvGrpSpPr>
          <p:grpSpPr bwMode="auto">
            <a:xfrm>
              <a:off x="8102600" y="3090468"/>
              <a:ext cx="3321993" cy="958246"/>
              <a:chOff x="2656785" y="1362556"/>
              <a:chExt cx="3323348" cy="957015"/>
            </a:xfrm>
          </p:grpSpPr>
          <p:sp>
            <p:nvSpPr>
              <p:cNvPr id="66" name="文本框 30">
                <a:extLst>
                  <a:ext uri="{FF2B5EF4-FFF2-40B4-BE49-F238E27FC236}">
                    <a16:creationId xmlns:a16="http://schemas.microsoft.com/office/drawing/2014/main" id="{471B9DA0-0324-4D39-B059-0B1F976AF830}"/>
                  </a:ext>
                </a:extLst>
              </p:cNvPr>
              <p:cNvSpPr txBox="1"/>
              <p:nvPr/>
            </p:nvSpPr>
            <p:spPr>
              <a:xfrm>
                <a:off x="2656785" y="1590479"/>
                <a:ext cx="2628945" cy="729092"/>
              </a:xfrm>
              <a:prstGeom prst="rect">
                <a:avLst/>
              </a:prstGeom>
              <a:noFill/>
              <a:ln>
                <a:noFill/>
              </a:ln>
            </p:spPr>
            <p:txBody>
              <a:bodyPr wrap="square">
                <a:spAutoFit/>
              </a:bodyPr>
              <a:lstStyle>
                <a:defPPr>
                  <a:defRPr lang="zh-CN"/>
                </a:defPPr>
                <a:lvl1pPr>
                  <a:lnSpc>
                    <a:spcPct val="130000"/>
                  </a:lnSpc>
                  <a:defRPr sz="1600">
                    <a:latin typeface="+mn-ea"/>
                  </a:defRPr>
                </a:lvl1pPr>
              </a:lstStyle>
              <a:p>
                <a:pPr>
                  <a:defRPr/>
                </a:pPr>
                <a:r>
                  <a:rPr lang="es-ES" altLang="zh-CN" sz="1200" dirty="0">
                    <a:solidFill>
                      <a:schemeClr val="bg1">
                        <a:lumMod val="50000"/>
                      </a:schemeClr>
                    </a:solidFill>
                    <a:cs typeface="Calibri" panose="020F0502020204030204" pitchFamily="34" charset="0"/>
                  </a:rPr>
                  <a:t>Coste </a:t>
                </a:r>
                <a:r>
                  <a:rPr lang="es-ES" altLang="zh-CN" sz="1200" b="1" dirty="0">
                    <a:solidFill>
                      <a:srgbClr val="FFC000"/>
                    </a:solidFill>
                    <a:cs typeface="Calibri" panose="020F0502020204030204" pitchFamily="34" charset="0"/>
                  </a:rPr>
                  <a:t>igual </a:t>
                </a:r>
                <a:r>
                  <a:rPr lang="es-ES" altLang="zh-CN" sz="1200" dirty="0">
                    <a:solidFill>
                      <a:schemeClr val="bg1">
                        <a:lumMod val="50000"/>
                      </a:schemeClr>
                    </a:solidFill>
                    <a:cs typeface="Calibri" panose="020F0502020204030204" pitchFamily="34" charset="0"/>
                  </a:rPr>
                  <a:t>con inversores centrales</a:t>
                </a:r>
              </a:p>
            </p:txBody>
          </p:sp>
          <p:sp>
            <p:nvSpPr>
              <p:cNvPr id="67" name="文本框 22">
                <a:extLst>
                  <a:ext uri="{FF2B5EF4-FFF2-40B4-BE49-F238E27FC236}">
                    <a16:creationId xmlns:a16="http://schemas.microsoft.com/office/drawing/2014/main" id="{F9CA14D2-8F4B-4FFE-81F1-CFE20387EEC5}"/>
                  </a:ext>
                </a:extLst>
              </p:cNvPr>
              <p:cNvSpPr txBox="1">
                <a:spLocks noChangeArrowheads="1"/>
              </p:cNvSpPr>
              <p:nvPr/>
            </p:nvSpPr>
            <p:spPr bwMode="auto">
              <a:xfrm>
                <a:off x="2671079" y="1362556"/>
                <a:ext cx="3309054" cy="36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eaLnBrk="1" hangingPunct="1">
                  <a:defRPr/>
                </a:pPr>
                <a:r>
                  <a:rPr lang="es-ES" altLang="zh-CN" sz="1200" b="1" dirty="0" err="1">
                    <a:solidFill>
                      <a:schemeClr val="tx1">
                        <a:lumMod val="50000"/>
                        <a:lumOff val="50000"/>
                      </a:schemeClr>
                    </a:solidFill>
                    <a:latin typeface="Noto Sans" panose="020B0502040504020204" pitchFamily="34" charset="0"/>
                    <a:ea typeface="+mn-ea"/>
                    <a:cs typeface="Calibri" panose="020F0502020204030204" pitchFamily="34" charset="0"/>
                  </a:rPr>
                  <a:t>BoS</a:t>
                </a:r>
                <a:r>
                  <a:rPr lang="es-ES" altLang="zh-CN" sz="1200" b="1" dirty="0">
                    <a:solidFill>
                      <a:schemeClr val="tx1">
                        <a:lumMod val="50000"/>
                        <a:lumOff val="50000"/>
                      </a:schemeClr>
                    </a:solidFill>
                    <a:latin typeface="Noto Sans" panose="020B0502040504020204" pitchFamily="34" charset="0"/>
                    <a:ea typeface="+mn-ea"/>
                    <a:cs typeface="Calibri" panose="020F0502020204030204" pitchFamily="34" charset="0"/>
                  </a:rPr>
                  <a:t> CA</a:t>
                </a:r>
              </a:p>
            </p:txBody>
          </p:sp>
          <p:cxnSp>
            <p:nvCxnSpPr>
              <p:cNvPr id="68" name="直接连接符 32">
                <a:extLst>
                  <a:ext uri="{FF2B5EF4-FFF2-40B4-BE49-F238E27FC236}">
                    <a16:creationId xmlns:a16="http://schemas.microsoft.com/office/drawing/2014/main" id="{86044778-7583-4FE1-B8AE-56B7FD391C00}"/>
                  </a:ext>
                </a:extLst>
              </p:cNvPr>
              <p:cNvCxnSpPr/>
              <p:nvPr/>
            </p:nvCxnSpPr>
            <p:spPr>
              <a:xfrm>
                <a:off x="2753663" y="1646759"/>
                <a:ext cx="28811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5" name="下箭头 29">
              <a:extLst>
                <a:ext uri="{FF2B5EF4-FFF2-40B4-BE49-F238E27FC236}">
                  <a16:creationId xmlns:a16="http://schemas.microsoft.com/office/drawing/2014/main" id="{A2FCC725-841F-4F8F-A94B-F7C468B448D5}"/>
                </a:ext>
              </a:extLst>
            </p:cNvPr>
            <p:cNvSpPr/>
            <p:nvPr/>
          </p:nvSpPr>
          <p:spPr>
            <a:xfrm rot="16200000">
              <a:off x="10317009" y="2876117"/>
              <a:ext cx="293157" cy="562454"/>
            </a:xfrm>
            <a:prstGeom prst="downArrow">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es-ES" altLang="zh-CN" sz="1200" dirty="0">
                <a:solidFill>
                  <a:schemeClr val="tx1"/>
                </a:solidFill>
                <a:latin typeface="+mn-ea"/>
                <a:cs typeface="Calibri" panose="020F0502020204030204" pitchFamily="34" charset="0"/>
              </a:endParaRPr>
            </a:p>
          </p:txBody>
        </p:sp>
      </p:grpSp>
      <p:grpSp>
        <p:nvGrpSpPr>
          <p:cNvPr id="69" name="组合 57">
            <a:extLst>
              <a:ext uri="{FF2B5EF4-FFF2-40B4-BE49-F238E27FC236}">
                <a16:creationId xmlns:a16="http://schemas.microsoft.com/office/drawing/2014/main" id="{BAE602CA-465B-4455-BCCB-259969A43055}"/>
              </a:ext>
            </a:extLst>
          </p:cNvPr>
          <p:cNvGrpSpPr/>
          <p:nvPr/>
        </p:nvGrpSpPr>
        <p:grpSpPr>
          <a:xfrm>
            <a:off x="154308" y="3782203"/>
            <a:ext cx="2882504" cy="842444"/>
            <a:chOff x="160769" y="3822818"/>
            <a:chExt cx="2882503" cy="842444"/>
          </a:xfrm>
        </p:grpSpPr>
        <p:grpSp>
          <p:nvGrpSpPr>
            <p:cNvPr id="70" name="组合 79">
              <a:extLst>
                <a:ext uri="{FF2B5EF4-FFF2-40B4-BE49-F238E27FC236}">
                  <a16:creationId xmlns:a16="http://schemas.microsoft.com/office/drawing/2014/main" id="{EDDEBB95-F1A1-453D-9085-640EF6A36649}"/>
                </a:ext>
              </a:extLst>
            </p:cNvPr>
            <p:cNvGrpSpPr>
              <a:grpSpLocks/>
            </p:cNvGrpSpPr>
            <p:nvPr/>
          </p:nvGrpSpPr>
          <p:grpSpPr bwMode="auto">
            <a:xfrm>
              <a:off x="160769" y="3922652"/>
              <a:ext cx="2882503" cy="742610"/>
              <a:chOff x="1477283" y="1371204"/>
              <a:chExt cx="3842826" cy="990267"/>
            </a:xfrm>
          </p:grpSpPr>
          <p:sp>
            <p:nvSpPr>
              <p:cNvPr id="72" name="文本框 24">
                <a:extLst>
                  <a:ext uri="{FF2B5EF4-FFF2-40B4-BE49-F238E27FC236}">
                    <a16:creationId xmlns:a16="http://schemas.microsoft.com/office/drawing/2014/main" id="{EC4AC4CE-DA4C-4562-A0A3-9BCF5853A466}"/>
                  </a:ext>
                </a:extLst>
              </p:cNvPr>
              <p:cNvSpPr txBox="1"/>
              <p:nvPr/>
            </p:nvSpPr>
            <p:spPr>
              <a:xfrm>
                <a:off x="1477283" y="1631353"/>
                <a:ext cx="3842826" cy="730118"/>
              </a:xfrm>
              <a:prstGeom prst="rect">
                <a:avLst/>
              </a:prstGeom>
              <a:noFill/>
            </p:spPr>
            <p:txBody>
              <a:bodyPr>
                <a:spAutoFit/>
              </a:bodyPr>
              <a:lstStyle>
                <a:defPPr>
                  <a:defRPr lang="zh-CN"/>
                </a:defPPr>
                <a:lvl1pPr>
                  <a:lnSpc>
                    <a:spcPct val="130000"/>
                  </a:lnSpc>
                  <a:defRPr sz="1600">
                    <a:latin typeface="+mn-ea"/>
                  </a:defRPr>
                </a:lvl1pPr>
              </a:lstStyle>
              <a:p>
                <a:pPr algn="r">
                  <a:defRPr/>
                </a:pPr>
                <a:r>
                  <a:rPr lang="es-ES" altLang="zh-CN" sz="1200" b="1" dirty="0">
                    <a:solidFill>
                      <a:srgbClr val="C00000"/>
                    </a:solidFill>
                    <a:cs typeface="Calibri" panose="020F0502020204030204" pitchFamily="34" charset="0"/>
                  </a:rPr>
                  <a:t>+6%</a:t>
                </a:r>
                <a:r>
                  <a:rPr lang="es-ES" altLang="zh-CN" sz="1200" dirty="0">
                    <a:solidFill>
                      <a:srgbClr val="C00000"/>
                    </a:solidFill>
                    <a:cs typeface="Calibri" panose="020F0502020204030204" pitchFamily="34" charset="0"/>
                  </a:rPr>
                  <a:t> </a:t>
                </a:r>
                <a:r>
                  <a:rPr lang="es-ES" altLang="zh-CN" sz="1200" dirty="0">
                    <a:solidFill>
                      <a:schemeClr val="bg1">
                        <a:lumMod val="50000"/>
                      </a:schemeClr>
                    </a:solidFill>
                    <a:cs typeface="Calibri" panose="020F0502020204030204" pitchFamily="34" charset="0"/>
                  </a:rPr>
                  <a:t>Coste de Material</a:t>
                </a:r>
              </a:p>
              <a:p>
                <a:pPr algn="r">
                  <a:defRPr/>
                </a:pPr>
                <a:r>
                  <a:rPr lang="es-ES" altLang="zh-CN" sz="1200" b="1" dirty="0">
                    <a:solidFill>
                      <a:srgbClr val="00B050"/>
                    </a:solidFill>
                    <a:cs typeface="Calibri" panose="020F0502020204030204" pitchFamily="34" charset="0"/>
                  </a:rPr>
                  <a:t>-4% </a:t>
                </a:r>
                <a:r>
                  <a:rPr lang="es-ES" altLang="zh-CN" sz="1200" dirty="0">
                    <a:solidFill>
                      <a:schemeClr val="bg1">
                        <a:lumMod val="50000"/>
                      </a:schemeClr>
                    </a:solidFill>
                    <a:cs typeface="Calibri" panose="020F0502020204030204" pitchFamily="34" charset="0"/>
                  </a:rPr>
                  <a:t>Costo de mano de obra</a:t>
                </a:r>
              </a:p>
            </p:txBody>
          </p:sp>
          <p:sp>
            <p:nvSpPr>
              <p:cNvPr id="73" name="文本框 81">
                <a:extLst>
                  <a:ext uri="{FF2B5EF4-FFF2-40B4-BE49-F238E27FC236}">
                    <a16:creationId xmlns:a16="http://schemas.microsoft.com/office/drawing/2014/main" id="{159F4E43-968D-4921-9BF7-3D1212DFDA34}"/>
                  </a:ext>
                </a:extLst>
              </p:cNvPr>
              <p:cNvSpPr txBox="1">
                <a:spLocks noChangeArrowheads="1"/>
              </p:cNvSpPr>
              <p:nvPr/>
            </p:nvSpPr>
            <p:spPr bwMode="auto">
              <a:xfrm>
                <a:off x="2569784" y="1371204"/>
                <a:ext cx="2742387" cy="3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es-ES" altLang="zh-CN" sz="1200" b="1" dirty="0">
                    <a:solidFill>
                      <a:schemeClr val="tx1">
                        <a:lumMod val="50000"/>
                        <a:lumOff val="50000"/>
                      </a:schemeClr>
                    </a:solidFill>
                    <a:latin typeface="Noto Sans" panose="020B0502040504020204" pitchFamily="34" charset="0"/>
                    <a:ea typeface="+mn-ea"/>
                    <a:cs typeface="Calibri" panose="020F0502020204030204" pitchFamily="34" charset="0"/>
                  </a:rPr>
                  <a:t>Cimentación</a:t>
                </a:r>
              </a:p>
            </p:txBody>
          </p:sp>
          <p:cxnSp>
            <p:nvCxnSpPr>
              <p:cNvPr id="74" name="直接连接符 26">
                <a:extLst>
                  <a:ext uri="{FF2B5EF4-FFF2-40B4-BE49-F238E27FC236}">
                    <a16:creationId xmlns:a16="http://schemas.microsoft.com/office/drawing/2014/main" id="{70ECFC31-4C6D-4D1D-BF0E-65FC962A1477}"/>
                  </a:ext>
                </a:extLst>
              </p:cNvPr>
              <p:cNvCxnSpPr/>
              <p:nvPr/>
            </p:nvCxnSpPr>
            <p:spPr>
              <a:xfrm>
                <a:off x="2361621" y="1647315"/>
                <a:ext cx="28796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箭头: 虚尾 30">
              <a:extLst>
                <a:ext uri="{FF2B5EF4-FFF2-40B4-BE49-F238E27FC236}">
                  <a16:creationId xmlns:a16="http://schemas.microsoft.com/office/drawing/2014/main" id="{C033E49F-C586-43C7-874F-1A4F490431E6}"/>
                </a:ext>
              </a:extLst>
            </p:cNvPr>
            <p:cNvSpPr/>
            <p:nvPr/>
          </p:nvSpPr>
          <p:spPr>
            <a:xfrm rot="16200000">
              <a:off x="1150085" y="3869060"/>
              <a:ext cx="260327" cy="167844"/>
            </a:xfrm>
            <a:prstGeom prst="stripedRightArrow">
              <a:avLst/>
            </a:prstGeom>
            <a:solidFill>
              <a:srgbClr val="C00000"/>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es-ES" altLang="zh-CN" sz="1200" dirty="0">
                <a:solidFill>
                  <a:schemeClr val="tx1"/>
                </a:solidFill>
                <a:latin typeface="+mn-ea"/>
                <a:cs typeface="Calibri" panose="020F0502020204030204" pitchFamily="34" charset="0"/>
              </a:endParaRPr>
            </a:p>
          </p:txBody>
        </p:sp>
      </p:grpSp>
      <p:grpSp>
        <p:nvGrpSpPr>
          <p:cNvPr id="75" name="组合 55">
            <a:extLst>
              <a:ext uri="{FF2B5EF4-FFF2-40B4-BE49-F238E27FC236}">
                <a16:creationId xmlns:a16="http://schemas.microsoft.com/office/drawing/2014/main" id="{73B78CCE-3536-40A6-8C4F-CF6B9DF728A0}"/>
              </a:ext>
            </a:extLst>
          </p:cNvPr>
          <p:cNvGrpSpPr/>
          <p:nvPr/>
        </p:nvGrpSpPr>
        <p:grpSpPr>
          <a:xfrm>
            <a:off x="176394" y="1121415"/>
            <a:ext cx="2882504" cy="594141"/>
            <a:chOff x="154816" y="1063213"/>
            <a:chExt cx="2882503" cy="594141"/>
          </a:xfrm>
        </p:grpSpPr>
        <p:grpSp>
          <p:nvGrpSpPr>
            <p:cNvPr id="76" name="组合 79">
              <a:extLst>
                <a:ext uri="{FF2B5EF4-FFF2-40B4-BE49-F238E27FC236}">
                  <a16:creationId xmlns:a16="http://schemas.microsoft.com/office/drawing/2014/main" id="{A6B4E6AD-77CC-4DB3-BD35-BB7389026A53}"/>
                </a:ext>
              </a:extLst>
            </p:cNvPr>
            <p:cNvGrpSpPr>
              <a:grpSpLocks/>
            </p:cNvGrpSpPr>
            <p:nvPr/>
          </p:nvGrpSpPr>
          <p:grpSpPr bwMode="auto">
            <a:xfrm>
              <a:off x="154816" y="1145496"/>
              <a:ext cx="2882503" cy="511858"/>
              <a:chOff x="1477283" y="1336978"/>
              <a:chExt cx="3842826" cy="681603"/>
            </a:xfrm>
          </p:grpSpPr>
          <p:sp>
            <p:nvSpPr>
              <p:cNvPr id="78" name="文本框 16">
                <a:extLst>
                  <a:ext uri="{FF2B5EF4-FFF2-40B4-BE49-F238E27FC236}">
                    <a16:creationId xmlns:a16="http://schemas.microsoft.com/office/drawing/2014/main" id="{FFE96566-7866-47F2-A163-C5316DCB3459}"/>
                  </a:ext>
                </a:extLst>
              </p:cNvPr>
              <p:cNvSpPr txBox="1"/>
              <p:nvPr/>
            </p:nvSpPr>
            <p:spPr>
              <a:xfrm>
                <a:off x="1477283" y="1609165"/>
                <a:ext cx="3842826" cy="409416"/>
              </a:xfrm>
              <a:prstGeom prst="rect">
                <a:avLst/>
              </a:prstGeom>
              <a:noFill/>
            </p:spPr>
            <p:txBody>
              <a:bodyPr>
                <a:spAutoFit/>
              </a:bodyPr>
              <a:lstStyle>
                <a:defPPr>
                  <a:defRPr lang="zh-CN"/>
                </a:defPPr>
                <a:lvl1pPr>
                  <a:lnSpc>
                    <a:spcPct val="130000"/>
                  </a:lnSpc>
                  <a:defRPr sz="1600">
                    <a:latin typeface="+mn-ea"/>
                  </a:defRPr>
                </a:lvl1pPr>
              </a:lstStyle>
              <a:p>
                <a:pPr lvl="0" algn="r">
                  <a:defRPr/>
                </a:pPr>
                <a:r>
                  <a:rPr lang="es-ES" altLang="zh-CN" sz="1200" b="1" dirty="0">
                    <a:solidFill>
                      <a:srgbClr val="00B050"/>
                    </a:solidFill>
                    <a:cs typeface="Calibri" panose="020F0502020204030204" pitchFamily="34" charset="0"/>
                  </a:rPr>
                  <a:t>-28%</a:t>
                </a:r>
                <a:r>
                  <a:rPr lang="es-ES" altLang="zh-CN" sz="1200" b="1" dirty="0">
                    <a:solidFill>
                      <a:schemeClr val="accent5"/>
                    </a:solidFill>
                    <a:cs typeface="Calibri" panose="020F0502020204030204" pitchFamily="34" charset="0"/>
                  </a:rPr>
                  <a:t> </a:t>
                </a:r>
                <a:r>
                  <a:rPr lang="es-ES" altLang="zh-CN" sz="1200" dirty="0">
                    <a:solidFill>
                      <a:schemeClr val="bg1">
                        <a:lumMod val="50000"/>
                      </a:schemeClr>
                    </a:solidFill>
                    <a:cs typeface="Calibri" panose="020F0502020204030204" pitchFamily="34" charset="0"/>
                  </a:rPr>
                  <a:t>Costo de mano de obra</a:t>
                </a:r>
              </a:p>
            </p:txBody>
          </p:sp>
          <p:sp>
            <p:nvSpPr>
              <p:cNvPr id="79" name="文本框 81">
                <a:extLst>
                  <a:ext uri="{FF2B5EF4-FFF2-40B4-BE49-F238E27FC236}">
                    <a16:creationId xmlns:a16="http://schemas.microsoft.com/office/drawing/2014/main" id="{FB9AA383-B098-45BD-985F-3B0E1A8A13AA}"/>
                  </a:ext>
                </a:extLst>
              </p:cNvPr>
              <p:cNvSpPr txBox="1">
                <a:spLocks noChangeArrowheads="1"/>
              </p:cNvSpPr>
              <p:nvPr/>
            </p:nvSpPr>
            <p:spPr bwMode="auto">
              <a:xfrm>
                <a:off x="3237585" y="1336978"/>
                <a:ext cx="2074586" cy="3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eaLnBrk="1" hangingPunct="1">
                  <a:defRPr/>
                </a:pPr>
                <a:r>
                  <a:rPr lang="es-ES" altLang="zh-CN" sz="1200" b="1" dirty="0">
                    <a:solidFill>
                      <a:schemeClr val="tx1">
                        <a:lumMod val="50000"/>
                        <a:lumOff val="50000"/>
                      </a:schemeClr>
                    </a:solidFill>
                    <a:latin typeface="Noto Sans" panose="020B0502040504020204" pitchFamily="34" charset="0"/>
                    <a:ea typeface="+mn-ea"/>
                    <a:cs typeface="Calibri" panose="020F0502020204030204" pitchFamily="34" charset="0"/>
                  </a:rPr>
                  <a:t>Módulo </a:t>
                </a:r>
              </a:p>
            </p:txBody>
          </p:sp>
          <p:cxnSp>
            <p:nvCxnSpPr>
              <p:cNvPr id="80" name="直接连接符 18">
                <a:extLst>
                  <a:ext uri="{FF2B5EF4-FFF2-40B4-BE49-F238E27FC236}">
                    <a16:creationId xmlns:a16="http://schemas.microsoft.com/office/drawing/2014/main" id="{D6E4FC41-6040-4ED0-AFDB-CE1912E0C581}"/>
                  </a:ext>
                </a:extLst>
              </p:cNvPr>
              <p:cNvCxnSpPr/>
              <p:nvPr/>
            </p:nvCxnSpPr>
            <p:spPr>
              <a:xfrm>
                <a:off x="2332176" y="1646758"/>
                <a:ext cx="28796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7" name="箭头: 虚尾 30">
              <a:extLst>
                <a:ext uri="{FF2B5EF4-FFF2-40B4-BE49-F238E27FC236}">
                  <a16:creationId xmlns:a16="http://schemas.microsoft.com/office/drawing/2014/main" id="{737278F8-D543-423D-829E-AC12270508F2}"/>
                </a:ext>
              </a:extLst>
            </p:cNvPr>
            <p:cNvSpPr/>
            <p:nvPr/>
          </p:nvSpPr>
          <p:spPr>
            <a:xfrm rot="5400000">
              <a:off x="1125481" y="1109455"/>
              <a:ext cx="260327" cy="167844"/>
            </a:xfrm>
            <a:prstGeom prst="striped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es-ES" altLang="zh-CN" sz="1200" dirty="0">
                <a:solidFill>
                  <a:srgbClr val="00B050"/>
                </a:solidFill>
                <a:latin typeface="+mn-ea"/>
                <a:cs typeface="Calibri" panose="020F0502020204030204" pitchFamily="34" charset="0"/>
              </a:endParaRPr>
            </a:p>
          </p:txBody>
        </p:sp>
      </p:grpSp>
      <p:grpSp>
        <p:nvGrpSpPr>
          <p:cNvPr id="81" name="组合 56">
            <a:extLst>
              <a:ext uri="{FF2B5EF4-FFF2-40B4-BE49-F238E27FC236}">
                <a16:creationId xmlns:a16="http://schemas.microsoft.com/office/drawing/2014/main" id="{AAEE596D-57D8-4845-AE54-E57E162A8CFA}"/>
              </a:ext>
            </a:extLst>
          </p:cNvPr>
          <p:cNvGrpSpPr/>
          <p:nvPr/>
        </p:nvGrpSpPr>
        <p:grpSpPr>
          <a:xfrm>
            <a:off x="62499" y="2470808"/>
            <a:ext cx="2981120" cy="833921"/>
            <a:chOff x="102198" y="2264416"/>
            <a:chExt cx="2981119" cy="833922"/>
          </a:xfrm>
        </p:grpSpPr>
        <p:grpSp>
          <p:nvGrpSpPr>
            <p:cNvPr id="82" name="组合 79">
              <a:extLst>
                <a:ext uri="{FF2B5EF4-FFF2-40B4-BE49-F238E27FC236}">
                  <a16:creationId xmlns:a16="http://schemas.microsoft.com/office/drawing/2014/main" id="{BB1012F1-9E0A-49A5-BE9D-A3A3060AEE40}"/>
                </a:ext>
              </a:extLst>
            </p:cNvPr>
            <p:cNvGrpSpPr>
              <a:grpSpLocks/>
            </p:cNvGrpSpPr>
            <p:nvPr/>
          </p:nvGrpSpPr>
          <p:grpSpPr bwMode="auto">
            <a:xfrm>
              <a:off x="102198" y="2355728"/>
              <a:ext cx="2981119" cy="742610"/>
              <a:chOff x="1345812" y="1374902"/>
              <a:chExt cx="3974297" cy="988875"/>
            </a:xfrm>
          </p:grpSpPr>
          <p:sp>
            <p:nvSpPr>
              <p:cNvPr id="84" name="文本框 20">
                <a:extLst>
                  <a:ext uri="{FF2B5EF4-FFF2-40B4-BE49-F238E27FC236}">
                    <a16:creationId xmlns:a16="http://schemas.microsoft.com/office/drawing/2014/main" id="{EBCF0EBB-7A8D-4B67-BED1-216342304352}"/>
                  </a:ext>
                </a:extLst>
              </p:cNvPr>
              <p:cNvSpPr txBox="1"/>
              <p:nvPr/>
            </p:nvSpPr>
            <p:spPr>
              <a:xfrm>
                <a:off x="1345812" y="1634684"/>
                <a:ext cx="3974297" cy="729093"/>
              </a:xfrm>
              <a:prstGeom prst="rect">
                <a:avLst/>
              </a:prstGeom>
              <a:noFill/>
            </p:spPr>
            <p:txBody>
              <a:bodyPr wrap="square">
                <a:spAutoFit/>
              </a:bodyPr>
              <a:lstStyle>
                <a:defPPr>
                  <a:defRPr lang="zh-CN"/>
                </a:defPPr>
                <a:lvl1pPr>
                  <a:lnSpc>
                    <a:spcPct val="130000"/>
                  </a:lnSpc>
                  <a:defRPr sz="1600">
                    <a:latin typeface="+mn-ea"/>
                  </a:defRPr>
                </a:lvl1pPr>
              </a:lstStyle>
              <a:p>
                <a:pPr algn="r">
                  <a:defRPr/>
                </a:pPr>
                <a:r>
                  <a:rPr lang="es-ES" altLang="zh-CN" sz="1200" b="1" dirty="0">
                    <a:solidFill>
                      <a:srgbClr val="00B050"/>
                    </a:solidFill>
                    <a:cs typeface="Calibri" panose="020F0502020204030204" pitchFamily="34" charset="0"/>
                  </a:rPr>
                  <a:t>-14% </a:t>
                </a:r>
                <a:r>
                  <a:rPr lang="es-ES" altLang="zh-CN" sz="1200" dirty="0">
                    <a:solidFill>
                      <a:schemeClr val="bg1">
                        <a:lumMod val="50000"/>
                      </a:schemeClr>
                    </a:solidFill>
                    <a:cs typeface="Calibri" panose="020F0502020204030204" pitchFamily="34" charset="0"/>
                  </a:rPr>
                  <a:t>Coste de Material</a:t>
                </a:r>
              </a:p>
              <a:p>
                <a:pPr algn="r">
                  <a:defRPr/>
                </a:pPr>
                <a:r>
                  <a:rPr lang="es-ES" altLang="zh-CN" sz="1200" b="1" dirty="0">
                    <a:solidFill>
                      <a:srgbClr val="00B050"/>
                    </a:solidFill>
                    <a:cs typeface="Calibri" panose="020F0502020204030204" pitchFamily="34" charset="0"/>
                  </a:rPr>
                  <a:t>-35% </a:t>
                </a:r>
                <a:r>
                  <a:rPr lang="es-ES" altLang="zh-CN" sz="1200" dirty="0">
                    <a:solidFill>
                      <a:schemeClr val="bg1">
                        <a:lumMod val="50000"/>
                      </a:schemeClr>
                    </a:solidFill>
                    <a:cs typeface="Calibri" panose="020F0502020204030204" pitchFamily="34" charset="0"/>
                  </a:rPr>
                  <a:t>Costo de mano de obra</a:t>
                </a:r>
              </a:p>
            </p:txBody>
          </p:sp>
          <p:sp>
            <p:nvSpPr>
              <p:cNvPr id="85" name="文本框 81">
                <a:extLst>
                  <a:ext uri="{FF2B5EF4-FFF2-40B4-BE49-F238E27FC236}">
                    <a16:creationId xmlns:a16="http://schemas.microsoft.com/office/drawing/2014/main" id="{FC115EDE-311D-4CC2-81D6-92FD994871DA}"/>
                  </a:ext>
                </a:extLst>
              </p:cNvPr>
              <p:cNvSpPr txBox="1">
                <a:spLocks noChangeArrowheads="1"/>
              </p:cNvSpPr>
              <p:nvPr/>
            </p:nvSpPr>
            <p:spPr bwMode="auto">
              <a:xfrm>
                <a:off x="2796320" y="1374902"/>
                <a:ext cx="2515851" cy="36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lgn="r">
                  <a:defRPr/>
                </a:pPr>
                <a:r>
                  <a:rPr lang="es-ES" altLang="zh-CN" sz="1200" b="1" dirty="0">
                    <a:solidFill>
                      <a:schemeClr val="tx1">
                        <a:lumMod val="50000"/>
                        <a:lumOff val="50000"/>
                      </a:schemeClr>
                    </a:solidFill>
                    <a:latin typeface="Noto Sans" panose="020B0502040504020204" pitchFamily="34" charset="0"/>
                    <a:ea typeface="+mn-ea"/>
                    <a:cs typeface="Calibri" panose="020F0502020204030204" pitchFamily="34" charset="0"/>
                  </a:rPr>
                  <a:t>Estructura</a:t>
                </a:r>
              </a:p>
            </p:txBody>
          </p:sp>
          <p:cxnSp>
            <p:nvCxnSpPr>
              <p:cNvPr id="86" name="直接连接符 22">
                <a:extLst>
                  <a:ext uri="{FF2B5EF4-FFF2-40B4-BE49-F238E27FC236}">
                    <a16:creationId xmlns:a16="http://schemas.microsoft.com/office/drawing/2014/main" id="{AA6A3A8B-2D6E-4C5A-B59B-6DFC3BFF78A2}"/>
                  </a:ext>
                </a:extLst>
              </p:cNvPr>
              <p:cNvCxnSpPr/>
              <p:nvPr/>
            </p:nvCxnSpPr>
            <p:spPr>
              <a:xfrm>
                <a:off x="2352867" y="1646759"/>
                <a:ext cx="28796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3" name="箭头: 虚尾 30">
              <a:extLst>
                <a:ext uri="{FF2B5EF4-FFF2-40B4-BE49-F238E27FC236}">
                  <a16:creationId xmlns:a16="http://schemas.microsoft.com/office/drawing/2014/main" id="{D811239F-E3F0-4916-B1DA-B8C488194257}"/>
                </a:ext>
              </a:extLst>
            </p:cNvPr>
            <p:cNvSpPr/>
            <p:nvPr/>
          </p:nvSpPr>
          <p:spPr>
            <a:xfrm rot="5400000">
              <a:off x="1183323" y="2310658"/>
              <a:ext cx="260327" cy="167844"/>
            </a:xfrm>
            <a:prstGeom prst="striped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es-ES" altLang="zh-CN" sz="1200" dirty="0">
                <a:solidFill>
                  <a:schemeClr val="tx1"/>
                </a:solidFill>
                <a:latin typeface="+mn-ea"/>
                <a:cs typeface="Calibri" panose="020F0502020204030204" pitchFamily="34" charset="0"/>
              </a:endParaRPr>
            </a:p>
          </p:txBody>
        </p:sp>
      </p:grpSp>
      <p:grpSp>
        <p:nvGrpSpPr>
          <p:cNvPr id="87" name="Group 86">
            <a:extLst>
              <a:ext uri="{FF2B5EF4-FFF2-40B4-BE49-F238E27FC236}">
                <a16:creationId xmlns:a16="http://schemas.microsoft.com/office/drawing/2014/main" id="{7306E05F-065C-4F5F-8043-F0EFE46EB619}"/>
              </a:ext>
            </a:extLst>
          </p:cNvPr>
          <p:cNvGrpSpPr/>
          <p:nvPr/>
        </p:nvGrpSpPr>
        <p:grpSpPr>
          <a:xfrm>
            <a:off x="6150534" y="2469392"/>
            <a:ext cx="2444745" cy="829206"/>
            <a:chOff x="7896201" y="3044957"/>
            <a:chExt cx="4051149" cy="1105608"/>
          </a:xfrm>
        </p:grpSpPr>
        <p:sp>
          <p:nvSpPr>
            <p:cNvPr id="88" name="箭头: 虚尾 30">
              <a:extLst>
                <a:ext uri="{FF2B5EF4-FFF2-40B4-BE49-F238E27FC236}">
                  <a16:creationId xmlns:a16="http://schemas.microsoft.com/office/drawing/2014/main" id="{FEA74938-3D92-4C06-BD43-7114DDE93800}"/>
                </a:ext>
              </a:extLst>
            </p:cNvPr>
            <p:cNvSpPr/>
            <p:nvPr/>
          </p:nvSpPr>
          <p:spPr>
            <a:xfrm rot="5400000">
              <a:off x="10066794" y="3106613"/>
              <a:ext cx="347103" cy="223792"/>
            </a:xfrm>
            <a:prstGeom prst="striped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es-ES" altLang="zh-CN" sz="1200" dirty="0">
                <a:solidFill>
                  <a:schemeClr val="tx1"/>
                </a:solidFill>
                <a:latin typeface="+mn-ea"/>
                <a:cs typeface="Calibri" panose="020F0502020204030204" pitchFamily="34" charset="0"/>
              </a:endParaRPr>
            </a:p>
          </p:txBody>
        </p:sp>
        <p:grpSp>
          <p:nvGrpSpPr>
            <p:cNvPr id="89" name="组合 20">
              <a:extLst>
                <a:ext uri="{FF2B5EF4-FFF2-40B4-BE49-F238E27FC236}">
                  <a16:creationId xmlns:a16="http://schemas.microsoft.com/office/drawing/2014/main" id="{848812BE-D64D-4534-97CA-F3E5686A70DD}"/>
                </a:ext>
              </a:extLst>
            </p:cNvPr>
            <p:cNvGrpSpPr>
              <a:grpSpLocks/>
            </p:cNvGrpSpPr>
            <p:nvPr/>
          </p:nvGrpSpPr>
          <p:grpSpPr bwMode="auto">
            <a:xfrm>
              <a:off x="7896201" y="3155678"/>
              <a:ext cx="4051149" cy="994887"/>
              <a:chOff x="2656785" y="1348119"/>
              <a:chExt cx="4192710" cy="993612"/>
            </a:xfrm>
          </p:grpSpPr>
          <p:sp>
            <p:nvSpPr>
              <p:cNvPr id="90" name="文本框 48">
                <a:extLst>
                  <a:ext uri="{FF2B5EF4-FFF2-40B4-BE49-F238E27FC236}">
                    <a16:creationId xmlns:a16="http://schemas.microsoft.com/office/drawing/2014/main" id="{0564645D-0699-4BE6-B0E9-B5115DF482ED}"/>
                  </a:ext>
                </a:extLst>
              </p:cNvPr>
              <p:cNvSpPr txBox="1"/>
              <p:nvPr/>
            </p:nvSpPr>
            <p:spPr>
              <a:xfrm>
                <a:off x="2656785" y="1612637"/>
                <a:ext cx="4192710" cy="729094"/>
              </a:xfrm>
              <a:prstGeom prst="rect">
                <a:avLst/>
              </a:prstGeom>
              <a:noFill/>
              <a:ln>
                <a:noFill/>
              </a:ln>
            </p:spPr>
            <p:txBody>
              <a:bodyPr>
                <a:spAutoFit/>
              </a:bodyPr>
              <a:lstStyle>
                <a:defPPr>
                  <a:defRPr lang="zh-CN"/>
                </a:defPPr>
                <a:lvl1pPr>
                  <a:lnSpc>
                    <a:spcPct val="130000"/>
                  </a:lnSpc>
                  <a:defRPr sz="1600">
                    <a:latin typeface="+mn-ea"/>
                  </a:defRPr>
                </a:lvl1pPr>
              </a:lstStyle>
              <a:p>
                <a:pPr>
                  <a:defRPr/>
                </a:pPr>
                <a:r>
                  <a:rPr lang="es-ES" altLang="zh-CN" sz="1200" b="1" dirty="0">
                    <a:solidFill>
                      <a:srgbClr val="00B050"/>
                    </a:solidFill>
                    <a:cs typeface="Calibri" panose="020F0502020204030204" pitchFamily="34" charset="0"/>
                  </a:rPr>
                  <a:t>-8% </a:t>
                </a:r>
                <a:r>
                  <a:rPr lang="es-ES" altLang="zh-CN" sz="1200" dirty="0">
                    <a:solidFill>
                      <a:schemeClr val="bg1">
                        <a:lumMod val="50000"/>
                      </a:schemeClr>
                    </a:solidFill>
                    <a:cs typeface="Calibri" panose="020F0502020204030204" pitchFamily="34" charset="0"/>
                  </a:rPr>
                  <a:t>Costo de Material</a:t>
                </a:r>
              </a:p>
              <a:p>
                <a:pPr>
                  <a:defRPr/>
                </a:pPr>
                <a:r>
                  <a:rPr lang="es-ES" altLang="zh-CN" sz="1200" b="1" dirty="0">
                    <a:solidFill>
                      <a:srgbClr val="00B050"/>
                    </a:solidFill>
                    <a:cs typeface="Calibri" panose="020F0502020204030204" pitchFamily="34" charset="0"/>
                  </a:rPr>
                  <a:t>-39% </a:t>
                </a:r>
                <a:r>
                  <a:rPr lang="es-ES" altLang="zh-CN" sz="1200" dirty="0">
                    <a:solidFill>
                      <a:schemeClr val="bg1">
                        <a:lumMod val="50000"/>
                      </a:schemeClr>
                    </a:solidFill>
                    <a:cs typeface="Calibri" panose="020F0502020204030204" pitchFamily="34" charset="0"/>
                  </a:rPr>
                  <a:t>Costo de mano de obra</a:t>
                </a:r>
              </a:p>
            </p:txBody>
          </p:sp>
          <p:sp>
            <p:nvSpPr>
              <p:cNvPr id="91" name="文本框 22">
                <a:extLst>
                  <a:ext uri="{FF2B5EF4-FFF2-40B4-BE49-F238E27FC236}">
                    <a16:creationId xmlns:a16="http://schemas.microsoft.com/office/drawing/2014/main" id="{867F289A-BFC9-4A7B-9300-25F874979F19}"/>
                  </a:ext>
                </a:extLst>
              </p:cNvPr>
              <p:cNvSpPr txBox="1">
                <a:spLocks noChangeArrowheads="1"/>
              </p:cNvSpPr>
              <p:nvPr/>
            </p:nvSpPr>
            <p:spPr bwMode="auto">
              <a:xfrm>
                <a:off x="2671080" y="1348119"/>
                <a:ext cx="3381091" cy="3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defRPr/>
                </a:pPr>
                <a:r>
                  <a:rPr lang="es-ES" altLang="zh-CN" sz="1200" b="1" dirty="0" err="1">
                    <a:solidFill>
                      <a:schemeClr val="tx1">
                        <a:lumMod val="50000"/>
                        <a:lumOff val="50000"/>
                      </a:schemeClr>
                    </a:solidFill>
                    <a:latin typeface="Noto Sans" panose="020B0502040504020204" pitchFamily="34" charset="0"/>
                    <a:ea typeface="+mn-ea"/>
                    <a:cs typeface="Calibri" panose="020F0502020204030204" pitchFamily="34" charset="0"/>
                  </a:rPr>
                  <a:t>BoS</a:t>
                </a:r>
                <a:r>
                  <a:rPr lang="es-ES" altLang="zh-CN" sz="1200" b="1" dirty="0">
                    <a:solidFill>
                      <a:schemeClr val="tx1">
                        <a:lumMod val="50000"/>
                        <a:lumOff val="50000"/>
                      </a:schemeClr>
                    </a:solidFill>
                    <a:latin typeface="Noto Sans" panose="020B0502040504020204" pitchFamily="34" charset="0"/>
                    <a:ea typeface="+mn-ea"/>
                    <a:cs typeface="Calibri" panose="020F0502020204030204" pitchFamily="34" charset="0"/>
                  </a:rPr>
                  <a:t> CC</a:t>
                </a:r>
              </a:p>
            </p:txBody>
          </p:sp>
          <p:cxnSp>
            <p:nvCxnSpPr>
              <p:cNvPr id="92" name="直接连接符 50">
                <a:extLst>
                  <a:ext uri="{FF2B5EF4-FFF2-40B4-BE49-F238E27FC236}">
                    <a16:creationId xmlns:a16="http://schemas.microsoft.com/office/drawing/2014/main" id="{14E0AA34-C032-48EC-857C-A63EB65963B0}"/>
                  </a:ext>
                </a:extLst>
              </p:cNvPr>
              <p:cNvCxnSpPr/>
              <p:nvPr/>
            </p:nvCxnSpPr>
            <p:spPr>
              <a:xfrm>
                <a:off x="2753663" y="1627328"/>
                <a:ext cx="298063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93" name="Group 92">
            <a:extLst>
              <a:ext uri="{FF2B5EF4-FFF2-40B4-BE49-F238E27FC236}">
                <a16:creationId xmlns:a16="http://schemas.microsoft.com/office/drawing/2014/main" id="{F81B8BBF-80D7-4536-82E4-5373E6E074CF}"/>
              </a:ext>
            </a:extLst>
          </p:cNvPr>
          <p:cNvGrpSpPr/>
          <p:nvPr/>
        </p:nvGrpSpPr>
        <p:grpSpPr>
          <a:xfrm>
            <a:off x="6144581" y="1120658"/>
            <a:ext cx="2444745" cy="587596"/>
            <a:chOff x="7888263" y="1604797"/>
            <a:chExt cx="4059911" cy="783461"/>
          </a:xfrm>
        </p:grpSpPr>
        <p:sp>
          <p:nvSpPr>
            <p:cNvPr id="94" name="箭头: 虚尾 30">
              <a:extLst>
                <a:ext uri="{FF2B5EF4-FFF2-40B4-BE49-F238E27FC236}">
                  <a16:creationId xmlns:a16="http://schemas.microsoft.com/office/drawing/2014/main" id="{E80C5682-A526-4B1E-B2CB-6872678BD292}"/>
                </a:ext>
              </a:extLst>
            </p:cNvPr>
            <p:cNvSpPr/>
            <p:nvPr/>
          </p:nvSpPr>
          <p:spPr>
            <a:xfrm rot="5400000">
              <a:off x="10066794" y="1666453"/>
              <a:ext cx="347103" cy="223792"/>
            </a:xfrm>
            <a:prstGeom prst="striped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es-ES" altLang="zh-CN" sz="1200" dirty="0">
                <a:solidFill>
                  <a:schemeClr val="tx1"/>
                </a:solidFill>
                <a:latin typeface="+mn-ea"/>
                <a:cs typeface="Calibri" panose="020F0502020204030204" pitchFamily="34" charset="0"/>
              </a:endParaRPr>
            </a:p>
          </p:txBody>
        </p:sp>
        <p:grpSp>
          <p:nvGrpSpPr>
            <p:cNvPr id="95" name="组合 20">
              <a:extLst>
                <a:ext uri="{FF2B5EF4-FFF2-40B4-BE49-F238E27FC236}">
                  <a16:creationId xmlns:a16="http://schemas.microsoft.com/office/drawing/2014/main" id="{87B8BCEF-D4FB-4287-AE79-207E13E83B15}"/>
                </a:ext>
              </a:extLst>
            </p:cNvPr>
            <p:cNvGrpSpPr>
              <a:grpSpLocks/>
            </p:cNvGrpSpPr>
            <p:nvPr/>
          </p:nvGrpSpPr>
          <p:grpSpPr bwMode="auto">
            <a:xfrm>
              <a:off x="7888263" y="1770928"/>
              <a:ext cx="4059911" cy="617330"/>
              <a:chOff x="2648571" y="1368553"/>
              <a:chExt cx="4200924" cy="616541"/>
            </a:xfrm>
          </p:grpSpPr>
          <p:sp>
            <p:nvSpPr>
              <p:cNvPr id="96" name="文本框 52">
                <a:extLst>
                  <a:ext uri="{FF2B5EF4-FFF2-40B4-BE49-F238E27FC236}">
                    <a16:creationId xmlns:a16="http://schemas.microsoft.com/office/drawing/2014/main" id="{1AA50538-3D21-4BCF-93D2-0B7A5D336F05}"/>
                  </a:ext>
                </a:extLst>
              </p:cNvPr>
              <p:cNvSpPr txBox="1"/>
              <p:nvPr/>
            </p:nvSpPr>
            <p:spPr>
              <a:xfrm>
                <a:off x="2656785" y="1575677"/>
                <a:ext cx="4192710" cy="409417"/>
              </a:xfrm>
              <a:prstGeom prst="rect">
                <a:avLst/>
              </a:prstGeom>
              <a:noFill/>
              <a:ln>
                <a:noFill/>
              </a:ln>
            </p:spPr>
            <p:txBody>
              <a:bodyPr>
                <a:spAutoFit/>
              </a:bodyPr>
              <a:lstStyle>
                <a:defPPr>
                  <a:defRPr lang="zh-CN"/>
                </a:defPPr>
                <a:lvl1pPr>
                  <a:lnSpc>
                    <a:spcPct val="130000"/>
                  </a:lnSpc>
                  <a:defRPr sz="1600">
                    <a:latin typeface="+mn-ea"/>
                  </a:defRPr>
                </a:lvl1pPr>
              </a:lstStyle>
              <a:p>
                <a:pPr>
                  <a:defRPr/>
                </a:pPr>
                <a:r>
                  <a:rPr lang="es-ES" altLang="zh-CN" sz="1200" b="1" dirty="0">
                    <a:solidFill>
                      <a:srgbClr val="00B050"/>
                    </a:solidFill>
                    <a:cs typeface="Calibri" panose="020F0502020204030204" pitchFamily="34" charset="0"/>
                  </a:rPr>
                  <a:t>-4% </a:t>
                </a:r>
                <a:r>
                  <a:rPr lang="es-ES" altLang="zh-CN" sz="1200" dirty="0">
                    <a:solidFill>
                      <a:schemeClr val="bg1">
                        <a:lumMod val="50000"/>
                      </a:schemeClr>
                    </a:solidFill>
                    <a:cs typeface="Calibri" panose="020F0502020204030204" pitchFamily="34" charset="0"/>
                  </a:rPr>
                  <a:t>EPC OH, civil, etc. </a:t>
                </a:r>
              </a:p>
            </p:txBody>
          </p:sp>
          <p:sp>
            <p:nvSpPr>
              <p:cNvPr id="97" name="文本框 22">
                <a:extLst>
                  <a:ext uri="{FF2B5EF4-FFF2-40B4-BE49-F238E27FC236}">
                    <a16:creationId xmlns:a16="http://schemas.microsoft.com/office/drawing/2014/main" id="{30879155-00A6-4883-B0EE-A44CD1BD9C7D}"/>
                  </a:ext>
                </a:extLst>
              </p:cNvPr>
              <p:cNvSpPr txBox="1">
                <a:spLocks noChangeArrowheads="1"/>
              </p:cNvSpPr>
              <p:nvPr/>
            </p:nvSpPr>
            <p:spPr bwMode="auto">
              <a:xfrm>
                <a:off x="2648571" y="1368553"/>
                <a:ext cx="3381090" cy="3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exa Light" panose="02000000000000000000" pitchFamily="50" charset="0"/>
                    <a:ea typeface="方正兰亭黑简体" panose="02000000000000000000" pitchFamily="2" charset="-122"/>
                  </a:defRPr>
                </a:lvl1pPr>
                <a:lvl2pPr marL="742950" indent="-285750">
                  <a:defRPr>
                    <a:solidFill>
                      <a:schemeClr val="tx1"/>
                    </a:solidFill>
                    <a:latin typeface="Nexa Light" panose="02000000000000000000" pitchFamily="50" charset="0"/>
                    <a:ea typeface="方正兰亭黑简体" panose="02000000000000000000" pitchFamily="2" charset="-122"/>
                  </a:defRPr>
                </a:lvl2pPr>
                <a:lvl3pPr marL="1143000" indent="-228600">
                  <a:defRPr>
                    <a:solidFill>
                      <a:schemeClr val="tx1"/>
                    </a:solidFill>
                    <a:latin typeface="Nexa Light" panose="02000000000000000000" pitchFamily="50" charset="0"/>
                    <a:ea typeface="方正兰亭黑简体" panose="02000000000000000000" pitchFamily="2" charset="-122"/>
                  </a:defRPr>
                </a:lvl3pPr>
                <a:lvl4pPr marL="1600200" indent="-228600">
                  <a:defRPr>
                    <a:solidFill>
                      <a:schemeClr val="tx1"/>
                    </a:solidFill>
                    <a:latin typeface="Nexa Light" panose="02000000000000000000" pitchFamily="50" charset="0"/>
                    <a:ea typeface="方正兰亭黑简体" panose="02000000000000000000" pitchFamily="2" charset="-122"/>
                  </a:defRPr>
                </a:lvl4pPr>
                <a:lvl5pPr marL="2057400" indent="-228600">
                  <a:defRPr>
                    <a:solidFill>
                      <a:schemeClr val="tx1"/>
                    </a:solidFill>
                    <a:latin typeface="Nexa Light" panose="02000000000000000000" pitchFamily="50" charset="0"/>
                    <a:ea typeface="方正兰亭黑简体" panose="02000000000000000000" pitchFamily="2" charset="-122"/>
                  </a:defRPr>
                </a:lvl5pPr>
                <a:lvl6pPr marL="25146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6pPr>
                <a:lvl7pPr marL="29718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7pPr>
                <a:lvl8pPr marL="34290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8pPr>
                <a:lvl9pPr marL="3886200" indent="-228600" fontAlgn="base">
                  <a:spcBef>
                    <a:spcPct val="0"/>
                  </a:spcBef>
                  <a:spcAft>
                    <a:spcPct val="0"/>
                  </a:spcAft>
                  <a:defRPr>
                    <a:solidFill>
                      <a:schemeClr val="tx1"/>
                    </a:solidFill>
                    <a:latin typeface="Nexa Light" panose="02000000000000000000" pitchFamily="50" charset="0"/>
                    <a:ea typeface="方正兰亭黑简体" panose="02000000000000000000" pitchFamily="2" charset="-122"/>
                  </a:defRPr>
                </a:lvl9pPr>
              </a:lstStyle>
              <a:p>
                <a:pPr>
                  <a:defRPr/>
                </a:pPr>
                <a:r>
                  <a:rPr lang="es-ES" altLang="zh-CN" sz="1200" b="1" dirty="0">
                    <a:solidFill>
                      <a:schemeClr val="tx1">
                        <a:lumMod val="50000"/>
                        <a:lumOff val="50000"/>
                      </a:schemeClr>
                    </a:solidFill>
                    <a:latin typeface="Noto Sans" panose="020B0502040504020204" pitchFamily="34" charset="0"/>
                    <a:ea typeface="+mn-ea"/>
                    <a:cs typeface="Calibri" panose="020F0502020204030204" pitchFamily="34" charset="0"/>
                  </a:rPr>
                  <a:t>Otros Costes</a:t>
                </a:r>
              </a:p>
            </p:txBody>
          </p:sp>
          <p:cxnSp>
            <p:nvCxnSpPr>
              <p:cNvPr id="98" name="直接连接符 54">
                <a:extLst>
                  <a:ext uri="{FF2B5EF4-FFF2-40B4-BE49-F238E27FC236}">
                    <a16:creationId xmlns:a16="http://schemas.microsoft.com/office/drawing/2014/main" id="{F94FD7F2-13EF-4D11-8716-C840B4353C54}"/>
                  </a:ext>
                </a:extLst>
              </p:cNvPr>
              <p:cNvCxnSpPr/>
              <p:nvPr/>
            </p:nvCxnSpPr>
            <p:spPr>
              <a:xfrm>
                <a:off x="2753663" y="1617613"/>
                <a:ext cx="298003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99" name="矩形 58">
            <a:extLst>
              <a:ext uri="{FF2B5EF4-FFF2-40B4-BE49-F238E27FC236}">
                <a16:creationId xmlns:a16="http://schemas.microsoft.com/office/drawing/2014/main" id="{2100382C-FE5D-4F26-A04D-0CE6C58D4513}"/>
              </a:ext>
            </a:extLst>
          </p:cNvPr>
          <p:cNvSpPr/>
          <p:nvPr/>
        </p:nvSpPr>
        <p:spPr>
          <a:xfrm>
            <a:off x="2037852" y="4744782"/>
            <a:ext cx="5298263" cy="230832"/>
          </a:xfrm>
          <a:prstGeom prst="rect">
            <a:avLst/>
          </a:prstGeom>
        </p:spPr>
        <p:txBody>
          <a:bodyPr wrap="square">
            <a:spAutoFit/>
          </a:bodyPr>
          <a:lstStyle/>
          <a:p>
            <a:pPr lvl="0" algn="ctr">
              <a:defRPr/>
            </a:pPr>
            <a:r>
              <a:rPr lang="es-ES" altLang="zh-CN" sz="900" dirty="0">
                <a:solidFill>
                  <a:prstClr val="black">
                    <a:lumMod val="50000"/>
                    <a:lumOff val="50000"/>
                  </a:prstClr>
                </a:solidFill>
                <a:latin typeface="+mn-ea"/>
                <a:cs typeface="Arial" panose="020B0604020202020204" pitchFamily="34" charset="0"/>
              </a:rPr>
              <a:t>Nota: B</a:t>
            </a:r>
            <a:r>
              <a:rPr lang="es-ES" altLang="zh-CN" sz="900" dirty="0">
                <a:solidFill>
                  <a:prstClr val="black">
                    <a:lumMod val="50000"/>
                    <a:lumOff val="50000"/>
                  </a:prstClr>
                </a:solidFill>
                <a:latin typeface="+mn-ea"/>
              </a:rPr>
              <a:t>asado no en un proyecto de 27.3MW (1P </a:t>
            </a:r>
            <a:r>
              <a:rPr lang="es-ES" altLang="zh-CN" sz="900" dirty="0" err="1">
                <a:solidFill>
                  <a:prstClr val="black">
                    <a:lumMod val="50000"/>
                    <a:lumOff val="50000"/>
                  </a:prstClr>
                </a:solidFill>
                <a:latin typeface="+mn-ea"/>
              </a:rPr>
              <a:t>tracker</a:t>
            </a:r>
            <a:r>
              <a:rPr lang="es-ES" altLang="zh-CN" sz="900" dirty="0">
                <a:solidFill>
                  <a:prstClr val="black">
                    <a:lumMod val="50000"/>
                    <a:lumOff val="50000"/>
                  </a:prstClr>
                </a:solidFill>
                <a:latin typeface="+mn-ea"/>
              </a:rPr>
              <a:t> + inversor central) en Los Ángeles</a:t>
            </a:r>
          </a:p>
        </p:txBody>
      </p:sp>
      <p:sp>
        <p:nvSpPr>
          <p:cNvPr id="100" name="Title 33">
            <a:extLst>
              <a:ext uri="{FF2B5EF4-FFF2-40B4-BE49-F238E27FC236}">
                <a16:creationId xmlns:a16="http://schemas.microsoft.com/office/drawing/2014/main" id="{2A501BCC-97AC-4710-ABA5-64DC5A310EA4}"/>
              </a:ext>
            </a:extLst>
          </p:cNvPr>
          <p:cNvSpPr>
            <a:spLocks noGrp="1"/>
          </p:cNvSpPr>
          <p:nvPr>
            <p:ph type="title"/>
          </p:nvPr>
        </p:nvSpPr>
        <p:spPr>
          <a:xfrm>
            <a:off x="539751" y="303611"/>
            <a:ext cx="5861049" cy="647960"/>
          </a:xfrm>
        </p:spPr>
        <p:txBody>
          <a:bodyPr/>
          <a:lstStyle/>
          <a:p>
            <a:r>
              <a:rPr lang="es-ES" dirty="0"/>
              <a:t>Balance </a:t>
            </a:r>
            <a:r>
              <a:rPr lang="es-ES" dirty="0" err="1"/>
              <a:t>of</a:t>
            </a:r>
            <a:r>
              <a:rPr lang="es-ES" dirty="0"/>
              <a:t> </a:t>
            </a:r>
            <a:r>
              <a:rPr lang="es-ES" dirty="0" err="1"/>
              <a:t>System</a:t>
            </a:r>
            <a:r>
              <a:rPr lang="es-ES" dirty="0"/>
              <a:t> – </a:t>
            </a:r>
            <a:r>
              <a:rPr lang="es-ES" dirty="0" err="1"/>
              <a:t>BoS</a:t>
            </a:r>
            <a:r>
              <a:rPr lang="es-ES" dirty="0"/>
              <a:t> </a:t>
            </a:r>
            <a:br>
              <a:rPr lang="es-ES" dirty="0"/>
            </a:br>
            <a:r>
              <a:rPr lang="es-ES" sz="1400" b="0" dirty="0"/>
              <a:t>Serie 7: Menor </a:t>
            </a:r>
            <a:r>
              <a:rPr lang="es-ES" sz="1400" b="0" dirty="0" err="1"/>
              <a:t>BoS</a:t>
            </a:r>
            <a:r>
              <a:rPr lang="es-ES" sz="1400" b="0" dirty="0"/>
              <a:t> 5.7% (HiKu7 650Wp x HiKu 445Wp)</a:t>
            </a:r>
            <a:br>
              <a:rPr lang="es-ES" dirty="0"/>
            </a:br>
            <a:endParaRPr lang="es-ES" b="0" dirty="0"/>
          </a:p>
        </p:txBody>
      </p:sp>
    </p:spTree>
    <p:extLst>
      <p:ext uri="{BB962C8B-B14F-4D97-AF65-F5344CB8AC3E}">
        <p14:creationId xmlns:p14="http://schemas.microsoft.com/office/powerpoint/2010/main" val="223874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33E25-B9DB-47BF-B797-53D94FFD70F9}"/>
              </a:ext>
            </a:extLst>
          </p:cNvPr>
          <p:cNvSpPr>
            <a:spLocks noGrp="1"/>
          </p:cNvSpPr>
          <p:nvPr>
            <p:ph type="title"/>
          </p:nvPr>
        </p:nvSpPr>
        <p:spPr/>
        <p:txBody>
          <a:bodyPr/>
          <a:lstStyle/>
          <a:p>
            <a:r>
              <a:rPr lang="pt-BR" dirty="0"/>
              <a:t>“Know-How”</a:t>
            </a:r>
          </a:p>
        </p:txBody>
      </p:sp>
      <p:graphicFrame>
        <p:nvGraphicFramePr>
          <p:cNvPr id="7" name="Espaço Reservado para Conteúdo 6">
            <a:extLst>
              <a:ext uri="{FF2B5EF4-FFF2-40B4-BE49-F238E27FC236}">
                <a16:creationId xmlns:a16="http://schemas.microsoft.com/office/drawing/2014/main" id="{268D9B34-3352-4D81-B26A-1975F67AB9CF}"/>
              </a:ext>
            </a:extLst>
          </p:cNvPr>
          <p:cNvGraphicFramePr>
            <a:graphicFrameLocks noGrp="1"/>
          </p:cNvGraphicFramePr>
          <p:nvPr>
            <p:ph sz="half" idx="2"/>
            <p:extLst>
              <p:ext uri="{D42A27DB-BD31-4B8C-83A1-F6EECF244321}">
                <p14:modId xmlns:p14="http://schemas.microsoft.com/office/powerpoint/2010/main" val="456687265"/>
              </p:ext>
            </p:extLst>
          </p:nvPr>
        </p:nvGraphicFramePr>
        <p:xfrm>
          <a:off x="539751" y="1060450"/>
          <a:ext cx="8064499" cy="3617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353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灯片编号占位符 71">
            <a:extLst>
              <a:ext uri="{FF2B5EF4-FFF2-40B4-BE49-F238E27FC236}">
                <a16:creationId xmlns:a16="http://schemas.microsoft.com/office/drawing/2014/main" id="{1A8C4B5D-0C02-4E06-9EC6-18507B4BA411}"/>
              </a:ext>
            </a:extLst>
          </p:cNvPr>
          <p:cNvSpPr txBox="1">
            <a:spLocks/>
          </p:cNvSpPr>
          <p:nvPr/>
        </p:nvSpPr>
        <p:spPr>
          <a:xfrm>
            <a:off x="0" y="0"/>
            <a:ext cx="0" cy="0"/>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50081F58-5F54-48AF-9089-08FFC3FC9381}" type="slidenum">
              <a:rPr lang="zh-CN" altLang="en-US">
                <a:solidFill>
                  <a:prstClr val="black">
                    <a:tint val="75000"/>
                  </a:prstClr>
                </a:solidFill>
                <a:latin typeface="Noto Sans"/>
              </a:rPr>
              <a:pPr defTabSz="685800">
                <a:defRPr/>
              </a:pPr>
              <a:t>30</a:t>
            </a:fld>
            <a:endParaRPr lang="zh-CN" altLang="en-US">
              <a:solidFill>
                <a:prstClr val="black">
                  <a:tint val="75000"/>
                </a:prstClr>
              </a:solidFill>
              <a:latin typeface="Noto Sans"/>
            </a:endParaRPr>
          </a:p>
        </p:txBody>
      </p:sp>
      <p:grpSp>
        <p:nvGrpSpPr>
          <p:cNvPr id="3" name="组合 2"/>
          <p:cNvGrpSpPr/>
          <p:nvPr/>
        </p:nvGrpSpPr>
        <p:grpSpPr>
          <a:xfrm>
            <a:off x="1748291" y="1173357"/>
            <a:ext cx="5508180" cy="2646832"/>
            <a:chOff x="912000" y="1263499"/>
            <a:chExt cx="7344240" cy="3529109"/>
          </a:xfrm>
        </p:grpSpPr>
        <p:sp>
          <p:nvSpPr>
            <p:cNvPr id="19" name="文本框 18"/>
            <p:cNvSpPr txBox="1"/>
            <p:nvPr/>
          </p:nvSpPr>
          <p:spPr>
            <a:xfrm>
              <a:off x="4535827" y="2924944"/>
              <a:ext cx="1056117" cy="369332"/>
            </a:xfrm>
            <a:prstGeom prst="rect">
              <a:avLst/>
            </a:prstGeom>
            <a:noFill/>
          </p:spPr>
          <p:txBody>
            <a:bodyPr wrap="square" rtlCol="0">
              <a:spAutoFit/>
            </a:bodyPr>
            <a:lstStyle/>
            <a:p>
              <a:pPr defTabSz="685800">
                <a:defRPr/>
              </a:pPr>
              <a:r>
                <a:rPr lang="en-US" altLang="zh-CN" sz="1200" b="1" dirty="0">
                  <a:solidFill>
                    <a:prstClr val="white"/>
                  </a:solidFill>
                </a:rPr>
                <a:t>-4.0%</a:t>
              </a:r>
              <a:endParaRPr lang="zh-CN" altLang="en-US" sz="1200" b="1" dirty="0">
                <a:solidFill>
                  <a:prstClr val="white"/>
                </a:solidFill>
              </a:endParaRPr>
            </a:p>
          </p:txBody>
        </p:sp>
        <p:graphicFrame>
          <p:nvGraphicFramePr>
            <p:cNvPr id="16" name="图表 15"/>
            <p:cNvGraphicFramePr>
              <a:graphicFrameLocks/>
            </p:cNvGraphicFramePr>
            <p:nvPr/>
          </p:nvGraphicFramePr>
          <p:xfrm>
            <a:off x="912000" y="1263499"/>
            <a:ext cx="7344240" cy="3529109"/>
          </p:xfrm>
          <a:graphic>
            <a:graphicData uri="http://schemas.openxmlformats.org/drawingml/2006/chart">
              <c:chart xmlns:c="http://schemas.openxmlformats.org/drawingml/2006/chart" xmlns:r="http://schemas.openxmlformats.org/officeDocument/2006/relationships" r:id="rId3"/>
            </a:graphicData>
          </a:graphic>
        </p:graphicFrame>
        <p:sp>
          <p:nvSpPr>
            <p:cNvPr id="21" name="文本框 20"/>
            <p:cNvSpPr txBox="1"/>
            <p:nvPr/>
          </p:nvSpPr>
          <p:spPr>
            <a:xfrm>
              <a:off x="4148887" y="3332209"/>
              <a:ext cx="1056117" cy="400109"/>
            </a:xfrm>
            <a:prstGeom prst="rect">
              <a:avLst/>
            </a:prstGeom>
            <a:noFill/>
          </p:spPr>
          <p:txBody>
            <a:bodyPr wrap="square" rtlCol="0">
              <a:spAutoFit/>
            </a:bodyPr>
            <a:lstStyle/>
            <a:p>
              <a:pPr defTabSz="685800">
                <a:defRPr/>
              </a:pPr>
              <a:r>
                <a:rPr lang="en-US" altLang="zh-CN" sz="1350" b="1" dirty="0">
                  <a:solidFill>
                    <a:prstClr val="white"/>
                  </a:solidFill>
                  <a:latin typeface="+mn-ea"/>
                </a:rPr>
                <a:t>3.5%↓</a:t>
              </a:r>
              <a:endParaRPr lang="zh-CN" altLang="en-US" sz="1350" b="1" dirty="0">
                <a:solidFill>
                  <a:prstClr val="white"/>
                </a:solidFill>
                <a:latin typeface="+mn-ea"/>
              </a:endParaRPr>
            </a:p>
          </p:txBody>
        </p:sp>
        <p:sp>
          <p:nvSpPr>
            <p:cNvPr id="20" name="文本框 19"/>
            <p:cNvSpPr txBox="1"/>
            <p:nvPr/>
          </p:nvSpPr>
          <p:spPr>
            <a:xfrm>
              <a:off x="6528048" y="3717032"/>
              <a:ext cx="1056117" cy="369332"/>
            </a:xfrm>
            <a:prstGeom prst="rect">
              <a:avLst/>
            </a:prstGeom>
            <a:noFill/>
          </p:spPr>
          <p:txBody>
            <a:bodyPr wrap="square" rtlCol="0">
              <a:spAutoFit/>
            </a:bodyPr>
            <a:lstStyle/>
            <a:p>
              <a:pPr lvl="0">
                <a:defRPr/>
              </a:pPr>
              <a:r>
                <a:rPr lang="en-US" altLang="zh-CN" sz="1200" b="1" dirty="0">
                  <a:solidFill>
                    <a:prstClr val="white"/>
                  </a:solidFill>
                  <a:latin typeface="+mn-ea"/>
                </a:rPr>
                <a:t>8.9%↓</a:t>
              </a:r>
              <a:endParaRPr lang="zh-CN" altLang="en-US" sz="1200" b="1" dirty="0">
                <a:solidFill>
                  <a:prstClr val="white"/>
                </a:solidFill>
                <a:latin typeface="+mn-ea"/>
              </a:endParaRPr>
            </a:p>
          </p:txBody>
        </p:sp>
        <p:sp>
          <p:nvSpPr>
            <p:cNvPr id="2" name="文本框 1"/>
            <p:cNvSpPr txBox="1"/>
            <p:nvPr/>
          </p:nvSpPr>
          <p:spPr>
            <a:xfrm>
              <a:off x="3590405" y="1278778"/>
              <a:ext cx="1823576" cy="360099"/>
            </a:xfrm>
            <a:prstGeom prst="rect">
              <a:avLst/>
            </a:prstGeom>
            <a:noFill/>
          </p:spPr>
          <p:txBody>
            <a:bodyPr wrap="none" rtlCol="0">
              <a:spAutoFit/>
            </a:bodyPr>
            <a:lstStyle/>
            <a:p>
              <a:r>
                <a:rPr lang="en-US" altLang="zh-CN" sz="1155" b="1" dirty="0">
                  <a:solidFill>
                    <a:schemeClr val="tx1">
                      <a:lumMod val="75000"/>
                      <a:lumOff val="25000"/>
                    </a:schemeClr>
                  </a:solidFill>
                  <a:latin typeface="+mj-ea"/>
                  <a:ea typeface="+mj-ea"/>
                </a:rPr>
                <a:t>LCOE</a:t>
              </a:r>
              <a:r>
                <a:rPr lang="zh-CN" altLang="en-US" sz="1155" b="1" dirty="0">
                  <a:solidFill>
                    <a:schemeClr val="tx1">
                      <a:lumMod val="75000"/>
                      <a:lumOff val="25000"/>
                    </a:schemeClr>
                  </a:solidFill>
                  <a:latin typeface="+mj-ea"/>
                  <a:ea typeface="+mj-ea"/>
                </a:rPr>
                <a:t>（</a:t>
              </a:r>
              <a:r>
                <a:rPr lang="en-US" altLang="zh-CN" sz="1155" b="1" dirty="0">
                  <a:solidFill>
                    <a:schemeClr val="tx1">
                      <a:lumMod val="75000"/>
                      <a:lumOff val="25000"/>
                    </a:schemeClr>
                  </a:solidFill>
                  <a:latin typeface="+mj-ea"/>
                  <a:ea typeface="+mj-ea"/>
                </a:rPr>
                <a:t>$/MWh</a:t>
              </a:r>
              <a:r>
                <a:rPr lang="zh-CN" altLang="en-US" sz="1155" b="1" dirty="0">
                  <a:solidFill>
                    <a:schemeClr val="tx1">
                      <a:lumMod val="65000"/>
                      <a:lumOff val="35000"/>
                    </a:schemeClr>
                  </a:solidFill>
                  <a:latin typeface="+mj-ea"/>
                  <a:ea typeface="+mj-ea"/>
                </a:rPr>
                <a:t>）</a:t>
              </a:r>
            </a:p>
          </p:txBody>
        </p:sp>
      </p:grpSp>
      <p:sp>
        <p:nvSpPr>
          <p:cNvPr id="13" name="矩形 10">
            <a:extLst>
              <a:ext uri="{FF2B5EF4-FFF2-40B4-BE49-F238E27FC236}">
                <a16:creationId xmlns:a16="http://schemas.microsoft.com/office/drawing/2014/main" id="{0A586D49-C777-4FBC-88AE-7FF1938002CD}"/>
              </a:ext>
            </a:extLst>
          </p:cNvPr>
          <p:cNvSpPr/>
          <p:nvPr/>
        </p:nvSpPr>
        <p:spPr>
          <a:xfrm>
            <a:off x="1979712" y="4012731"/>
            <a:ext cx="5030688" cy="369332"/>
          </a:xfrm>
          <a:prstGeom prst="rect">
            <a:avLst/>
          </a:prstGeom>
        </p:spPr>
        <p:txBody>
          <a:bodyPr wrap="square">
            <a:spAutoFit/>
          </a:bodyPr>
          <a:lstStyle/>
          <a:p>
            <a:pPr lvl="0" algn="ctr">
              <a:defRPr/>
            </a:pPr>
            <a:r>
              <a:rPr lang="es-ES" altLang="zh-CN" sz="9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Nota</a:t>
            </a:r>
            <a:r>
              <a:rPr lang="zh-CN" altLang="es-ES" sz="9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a:t>
            </a:r>
            <a:r>
              <a:rPr lang="es-ES" altLang="zh-CN" sz="9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BiHiKu7 CS7N-MB-AG 635W vs HiKu7 CS7N-MS 640W vs 445W </a:t>
            </a:r>
          </a:p>
          <a:p>
            <a:pPr lvl="0" algn="ctr">
              <a:defRPr/>
            </a:pPr>
            <a:r>
              <a:rPr lang="es-ES" altLang="zh-CN" sz="900" dirty="0">
                <a:solidFill>
                  <a:prstClr val="black">
                    <a:lumMod val="50000"/>
                    <a:lumOff val="50000"/>
                  </a:prstClr>
                </a:solidFill>
                <a:latin typeface="微软雅黑" panose="020B0503020204020204" pitchFamily="34" charset="-122"/>
                <a:ea typeface="微软雅黑" panose="020B0503020204020204" pitchFamily="34" charset="-122"/>
                <a:cs typeface="Arial" panose="020B0604020202020204" pitchFamily="34" charset="0"/>
              </a:rPr>
              <a:t>Basado en</a:t>
            </a:r>
            <a:r>
              <a:rPr lang="es-ES" altLang="zh-CN" sz="900" dirty="0">
                <a:solidFill>
                  <a:prstClr val="black">
                    <a:lumMod val="50000"/>
                    <a:lumOff val="50000"/>
                  </a:prstClr>
                </a:solidFill>
                <a:latin typeface="微软雅黑" panose="020B0503020204020204" pitchFamily="34" charset="-122"/>
                <a:ea typeface="微软雅黑" panose="020B0503020204020204" pitchFamily="34" charset="-122"/>
              </a:rPr>
              <a:t> un proyecto de 27.3MW (1P </a:t>
            </a:r>
            <a:r>
              <a:rPr lang="es-ES" altLang="zh-CN" sz="900" dirty="0" err="1">
                <a:solidFill>
                  <a:prstClr val="black">
                    <a:lumMod val="50000"/>
                    <a:lumOff val="50000"/>
                  </a:prstClr>
                </a:solidFill>
                <a:latin typeface="微软雅黑" panose="020B0503020204020204" pitchFamily="34" charset="-122"/>
                <a:ea typeface="微软雅黑" panose="020B0503020204020204" pitchFamily="34" charset="-122"/>
              </a:rPr>
              <a:t>tracker</a:t>
            </a:r>
            <a:r>
              <a:rPr lang="es-ES" altLang="zh-CN" sz="900" dirty="0">
                <a:solidFill>
                  <a:prstClr val="black">
                    <a:lumMod val="50000"/>
                    <a:lumOff val="50000"/>
                  </a:prstClr>
                </a:solidFill>
                <a:latin typeface="微软雅黑" panose="020B0503020204020204" pitchFamily="34" charset="-122"/>
                <a:ea typeface="微软雅黑" panose="020B0503020204020204" pitchFamily="34" charset="-122"/>
              </a:rPr>
              <a:t> + inversor central) en Los </a:t>
            </a:r>
            <a:r>
              <a:rPr lang="es-ES" altLang="zh-CN" sz="900" dirty="0" err="1">
                <a:solidFill>
                  <a:prstClr val="black">
                    <a:lumMod val="50000"/>
                    <a:lumOff val="50000"/>
                  </a:prstClr>
                </a:solidFill>
                <a:latin typeface="微软雅黑" panose="020B0503020204020204" pitchFamily="34" charset="-122"/>
                <a:ea typeface="微软雅黑" panose="020B0503020204020204" pitchFamily="34" charset="-122"/>
              </a:rPr>
              <a:t>Angeles</a:t>
            </a:r>
            <a:endParaRPr lang="es-E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4" name="Título 1">
            <a:extLst>
              <a:ext uri="{FF2B5EF4-FFF2-40B4-BE49-F238E27FC236}">
                <a16:creationId xmlns:a16="http://schemas.microsoft.com/office/drawing/2014/main" id="{0A5A1D38-258B-42C9-B724-84AD03CCE5E2}"/>
              </a:ext>
            </a:extLst>
          </p:cNvPr>
          <p:cNvSpPr>
            <a:spLocks noGrp="1"/>
          </p:cNvSpPr>
          <p:nvPr>
            <p:ph type="title"/>
          </p:nvPr>
        </p:nvSpPr>
        <p:spPr>
          <a:xfrm>
            <a:off x="539751" y="303611"/>
            <a:ext cx="5861049" cy="647960"/>
          </a:xfrm>
        </p:spPr>
        <p:txBody>
          <a:bodyPr/>
          <a:lstStyle/>
          <a:p>
            <a:r>
              <a:rPr lang="es-ES"/>
              <a:t>LCOE más bajo</a:t>
            </a:r>
          </a:p>
        </p:txBody>
      </p:sp>
    </p:spTree>
    <p:extLst>
      <p:ext uri="{BB962C8B-B14F-4D97-AF65-F5344CB8AC3E}">
        <p14:creationId xmlns:p14="http://schemas.microsoft.com/office/powerpoint/2010/main" val="2615197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1"/>
          <p:cNvSpPr/>
          <p:nvPr>
            <p:custDataLst>
              <p:tags r:id="rId1"/>
            </p:custDataLst>
          </p:nvPr>
        </p:nvSpPr>
        <p:spPr>
          <a:xfrm>
            <a:off x="1331640" y="1735735"/>
            <a:ext cx="2088232" cy="1944000"/>
          </a:xfrm>
          <a:prstGeom prst="ellipse">
            <a:avLst/>
          </a:prstGeom>
          <a:no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latin typeface="+mn-ea"/>
            </a:endParaRPr>
          </a:p>
        </p:txBody>
      </p:sp>
      <p:sp>
        <p:nvSpPr>
          <p:cNvPr id="5" name="TextBox 31"/>
          <p:cNvSpPr txBox="1"/>
          <p:nvPr/>
        </p:nvSpPr>
        <p:spPr>
          <a:xfrm>
            <a:off x="1403648" y="2571750"/>
            <a:ext cx="1975752" cy="70788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lumMod val="50000"/>
                  </a:schemeClr>
                </a:solidFill>
                <a:latin typeface="+mn-ea"/>
              </a:rPr>
              <a:t>HiKu7</a:t>
            </a:r>
          </a:p>
          <a:p>
            <a:pPr algn="ctr"/>
            <a:r>
              <a:rPr lang="en-US" altLang="zh-CN" sz="2000" b="1" dirty="0">
                <a:solidFill>
                  <a:schemeClr val="bg1">
                    <a:lumMod val="50000"/>
                  </a:schemeClr>
                </a:solidFill>
                <a:latin typeface="+mn-ea"/>
              </a:rPr>
              <a:t>/BiHiKu7</a:t>
            </a:r>
          </a:p>
        </p:txBody>
      </p:sp>
      <p:pic>
        <p:nvPicPr>
          <p:cNvPr id="7" name="Grafik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2026" y="2306349"/>
            <a:ext cx="1567671" cy="231793"/>
          </a:xfrm>
          <a:prstGeom prst="rect">
            <a:avLst/>
          </a:prstGeom>
        </p:spPr>
      </p:pic>
      <p:sp>
        <p:nvSpPr>
          <p:cNvPr id="15" name="文本框 11">
            <a:extLst>
              <a:ext uri="{FF2B5EF4-FFF2-40B4-BE49-F238E27FC236}">
                <a16:creationId xmlns:a16="http://schemas.microsoft.com/office/drawing/2014/main" id="{C64C33AC-D8AC-46CC-840A-BADD31C0B84D}"/>
              </a:ext>
            </a:extLst>
          </p:cNvPr>
          <p:cNvSpPr txBox="1"/>
          <p:nvPr/>
        </p:nvSpPr>
        <p:spPr>
          <a:xfrm>
            <a:off x="2840896" y="4561114"/>
            <a:ext cx="5697449" cy="458908"/>
          </a:xfrm>
          <a:prstGeom prst="rect">
            <a:avLst/>
          </a:prstGeom>
          <a:noFill/>
        </p:spPr>
        <p:txBody>
          <a:bodyPr wrap="square" rtlCol="0">
            <a:spAutoFit/>
          </a:bodyPr>
          <a:lstStyle>
            <a:defPPr>
              <a:defRPr lang="zh-CN"/>
            </a:defPPr>
            <a:lvl1pPr algn="ctr">
              <a:lnSpc>
                <a:spcPct val="150000"/>
              </a:lnSpc>
              <a:defRPr sz="1400" b="1">
                <a:latin typeface="微软雅黑" panose="020B0503020204020204" pitchFamily="34" charset="-122"/>
                <a:ea typeface="微软雅黑" panose="020B0503020204020204" pitchFamily="34" charset="-122"/>
              </a:defRPr>
            </a:lvl1pPr>
          </a:lstStyle>
          <a:p>
            <a:pPr algn="r"/>
            <a:r>
              <a:rPr lang="es-ES" altLang="zh-CN" sz="1800">
                <a:solidFill>
                  <a:schemeClr val="accent1"/>
                </a:solidFill>
                <a:latin typeface="+mn-ea"/>
                <a:ea typeface="+mn-ea"/>
              </a:rPr>
              <a:t>Disponible em el 2T de 2021</a:t>
            </a:r>
          </a:p>
        </p:txBody>
      </p:sp>
      <p:sp>
        <p:nvSpPr>
          <p:cNvPr id="16" name="MH_SubTitle_4">
            <a:extLst>
              <a:ext uri="{FF2B5EF4-FFF2-40B4-BE49-F238E27FC236}">
                <a16:creationId xmlns:a16="http://schemas.microsoft.com/office/drawing/2014/main" id="{F2AA55E1-4E50-4D22-BD47-2C1AD1078749}"/>
              </a:ext>
            </a:extLst>
          </p:cNvPr>
          <p:cNvSpPr>
            <a:spLocks noChangeArrowheads="1"/>
          </p:cNvSpPr>
          <p:nvPr>
            <p:custDataLst>
              <p:tags r:id="rId2"/>
            </p:custDataLst>
          </p:nvPr>
        </p:nvSpPr>
        <p:spPr bwMode="auto">
          <a:xfrm>
            <a:off x="4067948" y="843558"/>
            <a:ext cx="2232243" cy="349959"/>
          </a:xfrm>
          <a:prstGeom prst="rect">
            <a:avLst/>
          </a:prstGeom>
          <a:solidFill>
            <a:schemeClr val="bg1">
              <a:lumMod val="50000"/>
            </a:schemeClr>
          </a:solidFill>
          <a:ln w="25400" cap="flat" cmpd="sng" algn="ctr">
            <a:solidFill>
              <a:schemeClr val="accent1"/>
            </a:solidFill>
            <a:prstDash val="solid"/>
          </a:ln>
          <a:effectLst/>
          <a:sp3d prstMaterial="metal">
            <a:bevelT w="38100" h="57150" prst="angle"/>
          </a:sp3d>
        </p:spPr>
        <p:txBody>
          <a:bodyPr wrap="square" anchor="ctr">
            <a:normAutofit/>
          </a:bodyPr>
          <a:lstStyle/>
          <a:p>
            <a:pPr>
              <a:defRPr/>
            </a:pPr>
            <a:r>
              <a:rPr lang="es-ES" altLang="ko-KR" sz="1400" b="1" dirty="0">
                <a:solidFill>
                  <a:schemeClr val="bg1"/>
                </a:solidFill>
                <a:latin typeface="+mn-ea"/>
              </a:rPr>
              <a:t>Alta Potencia</a:t>
            </a:r>
            <a:endParaRPr lang="es-ES" altLang="ko-KR" sz="1400" kern="0" dirty="0">
              <a:solidFill>
                <a:schemeClr val="bg1"/>
              </a:solidFill>
              <a:latin typeface="+mn-ea"/>
            </a:endParaRPr>
          </a:p>
        </p:txBody>
      </p:sp>
      <p:sp>
        <p:nvSpPr>
          <p:cNvPr id="22" name="MH_SubTitle_4">
            <a:extLst>
              <a:ext uri="{FF2B5EF4-FFF2-40B4-BE49-F238E27FC236}">
                <a16:creationId xmlns:a16="http://schemas.microsoft.com/office/drawing/2014/main" id="{E32C5680-C8AE-4815-9DE5-C62AE0CE624E}"/>
              </a:ext>
            </a:extLst>
          </p:cNvPr>
          <p:cNvSpPr>
            <a:spLocks noChangeArrowheads="1"/>
          </p:cNvSpPr>
          <p:nvPr>
            <p:custDataLst>
              <p:tags r:id="rId3"/>
            </p:custDataLst>
          </p:nvPr>
        </p:nvSpPr>
        <p:spPr bwMode="auto">
          <a:xfrm>
            <a:off x="4067944" y="1501711"/>
            <a:ext cx="2232248" cy="349959"/>
          </a:xfrm>
          <a:prstGeom prst="rect">
            <a:avLst/>
          </a:prstGeom>
          <a:solidFill>
            <a:schemeClr val="bg1">
              <a:lumMod val="50000"/>
            </a:schemeClr>
          </a:solidFill>
          <a:ln w="25400" cap="flat" cmpd="sng" algn="ctr">
            <a:solidFill>
              <a:schemeClr val="accent1"/>
            </a:solidFill>
            <a:prstDash val="solid"/>
          </a:ln>
          <a:effectLst/>
          <a:sp3d prstMaterial="metal">
            <a:bevelT w="38100" h="57150" prst="angle"/>
          </a:sp3d>
        </p:spPr>
        <p:txBody>
          <a:bodyPr wrap="square" anchor="ctr">
            <a:normAutofit/>
          </a:bodyPr>
          <a:lstStyle/>
          <a:p>
            <a:pPr>
              <a:defRPr/>
            </a:pPr>
            <a:r>
              <a:rPr lang="es-ES" altLang="ko-KR" sz="1400" b="1" dirty="0">
                <a:solidFill>
                  <a:schemeClr val="bg1"/>
                </a:solidFill>
                <a:latin typeface="+mn-ea"/>
              </a:rPr>
              <a:t>Alta Eficiencia</a:t>
            </a:r>
            <a:endParaRPr lang="es-ES" altLang="ko-KR" sz="1400" kern="0" dirty="0">
              <a:solidFill>
                <a:schemeClr val="bg1"/>
              </a:solidFill>
              <a:latin typeface="+mn-ea"/>
            </a:endParaRPr>
          </a:p>
        </p:txBody>
      </p:sp>
      <p:sp>
        <p:nvSpPr>
          <p:cNvPr id="23" name="MH_SubTitle_4">
            <a:extLst>
              <a:ext uri="{FF2B5EF4-FFF2-40B4-BE49-F238E27FC236}">
                <a16:creationId xmlns:a16="http://schemas.microsoft.com/office/drawing/2014/main" id="{184A4B4C-02A8-458B-8AA8-5E870E8D1E41}"/>
              </a:ext>
            </a:extLst>
          </p:cNvPr>
          <p:cNvSpPr>
            <a:spLocks noChangeArrowheads="1"/>
          </p:cNvSpPr>
          <p:nvPr>
            <p:custDataLst>
              <p:tags r:id="rId4"/>
            </p:custDataLst>
          </p:nvPr>
        </p:nvSpPr>
        <p:spPr bwMode="auto">
          <a:xfrm>
            <a:off x="4067944" y="2149783"/>
            <a:ext cx="2232248" cy="349959"/>
          </a:xfrm>
          <a:prstGeom prst="rect">
            <a:avLst/>
          </a:prstGeom>
          <a:solidFill>
            <a:schemeClr val="bg1">
              <a:lumMod val="50000"/>
            </a:schemeClr>
          </a:solidFill>
          <a:ln w="25400" cap="flat" cmpd="sng" algn="ctr">
            <a:solidFill>
              <a:schemeClr val="accent1"/>
            </a:solidFill>
            <a:prstDash val="solid"/>
          </a:ln>
          <a:effectLst/>
          <a:sp3d prstMaterial="metal">
            <a:bevelT w="38100" h="57150" prst="angle"/>
          </a:sp3d>
        </p:spPr>
        <p:txBody>
          <a:bodyPr wrap="square" anchor="ctr">
            <a:normAutofit fontScale="85000" lnSpcReduction="10000"/>
          </a:bodyPr>
          <a:lstStyle/>
          <a:p>
            <a:pPr>
              <a:defRPr/>
            </a:pPr>
            <a:r>
              <a:rPr lang="es-ES" altLang="ko-KR" sz="1400" b="1" dirty="0">
                <a:solidFill>
                  <a:schemeClr val="bg1"/>
                </a:solidFill>
                <a:latin typeface="+mn-ea"/>
              </a:rPr>
              <a:t>Alta Producción de Energía</a:t>
            </a:r>
            <a:endParaRPr lang="es-ES" altLang="ko-KR" sz="1600" kern="0" dirty="0">
              <a:solidFill>
                <a:schemeClr val="bg1"/>
              </a:solidFill>
              <a:latin typeface="+mn-ea"/>
            </a:endParaRPr>
          </a:p>
        </p:txBody>
      </p:sp>
      <p:sp>
        <p:nvSpPr>
          <p:cNvPr id="24" name="MH_SubTitle_4">
            <a:extLst>
              <a:ext uri="{FF2B5EF4-FFF2-40B4-BE49-F238E27FC236}">
                <a16:creationId xmlns:a16="http://schemas.microsoft.com/office/drawing/2014/main" id="{68D389B3-979A-4646-BBE4-9D91359DDC1D}"/>
              </a:ext>
            </a:extLst>
          </p:cNvPr>
          <p:cNvSpPr>
            <a:spLocks noChangeArrowheads="1"/>
          </p:cNvSpPr>
          <p:nvPr>
            <p:custDataLst>
              <p:tags r:id="rId5"/>
            </p:custDataLst>
          </p:nvPr>
        </p:nvSpPr>
        <p:spPr bwMode="auto">
          <a:xfrm>
            <a:off x="4067944" y="2787774"/>
            <a:ext cx="2232248" cy="349959"/>
          </a:xfrm>
          <a:prstGeom prst="rect">
            <a:avLst/>
          </a:prstGeom>
          <a:solidFill>
            <a:schemeClr val="bg1">
              <a:lumMod val="50000"/>
            </a:schemeClr>
          </a:solidFill>
          <a:ln w="25400" cap="flat" cmpd="sng" algn="ctr">
            <a:solidFill>
              <a:schemeClr val="accent1"/>
            </a:solidFill>
            <a:prstDash val="solid"/>
          </a:ln>
          <a:effectLst/>
          <a:sp3d prstMaterial="metal">
            <a:bevelT w="38100" h="57150" prst="angle"/>
          </a:sp3d>
        </p:spPr>
        <p:txBody>
          <a:bodyPr wrap="square" anchor="ctr">
            <a:normAutofit/>
          </a:bodyPr>
          <a:lstStyle/>
          <a:p>
            <a:pPr>
              <a:defRPr/>
            </a:pPr>
            <a:r>
              <a:rPr lang="es-ES" altLang="ko-KR" sz="1400" b="1" dirty="0">
                <a:solidFill>
                  <a:schemeClr val="bg1"/>
                </a:solidFill>
                <a:latin typeface="+mn-ea"/>
              </a:rPr>
              <a:t>Altamente Fiable</a:t>
            </a:r>
            <a:endParaRPr lang="es-ES" altLang="ko-KR" sz="1600" kern="0" dirty="0">
              <a:solidFill>
                <a:schemeClr val="bg1"/>
              </a:solidFill>
              <a:latin typeface="+mn-ea"/>
            </a:endParaRPr>
          </a:p>
        </p:txBody>
      </p:sp>
      <p:sp>
        <p:nvSpPr>
          <p:cNvPr id="25" name="MH_SubTitle_4">
            <a:extLst>
              <a:ext uri="{FF2B5EF4-FFF2-40B4-BE49-F238E27FC236}">
                <a16:creationId xmlns:a16="http://schemas.microsoft.com/office/drawing/2014/main" id="{2CFB7705-0A1B-49A9-B109-5DDC538CFEC7}"/>
              </a:ext>
            </a:extLst>
          </p:cNvPr>
          <p:cNvSpPr>
            <a:spLocks noChangeArrowheads="1"/>
          </p:cNvSpPr>
          <p:nvPr>
            <p:custDataLst>
              <p:tags r:id="rId6"/>
            </p:custDataLst>
          </p:nvPr>
        </p:nvSpPr>
        <p:spPr bwMode="auto">
          <a:xfrm>
            <a:off x="4067944" y="3445927"/>
            <a:ext cx="2232248" cy="349959"/>
          </a:xfrm>
          <a:prstGeom prst="rect">
            <a:avLst/>
          </a:prstGeom>
          <a:solidFill>
            <a:schemeClr val="bg1">
              <a:lumMod val="50000"/>
            </a:schemeClr>
          </a:solidFill>
          <a:ln w="25400" cap="flat" cmpd="sng" algn="ctr">
            <a:solidFill>
              <a:schemeClr val="accent1"/>
            </a:solidFill>
            <a:prstDash val="solid"/>
          </a:ln>
          <a:effectLst/>
          <a:sp3d prstMaterial="metal">
            <a:bevelT w="38100" h="57150" prst="angle"/>
          </a:sp3d>
        </p:spPr>
        <p:txBody>
          <a:bodyPr wrap="square" anchor="ctr">
            <a:normAutofit/>
          </a:bodyPr>
          <a:lstStyle/>
          <a:p>
            <a:pPr>
              <a:defRPr/>
            </a:pPr>
            <a:r>
              <a:rPr lang="es-ES" altLang="ko-KR" sz="1400" b="1" dirty="0">
                <a:solidFill>
                  <a:schemeClr val="bg1"/>
                </a:solidFill>
                <a:latin typeface="+mn-ea"/>
              </a:rPr>
              <a:t>Reducción del </a:t>
            </a:r>
            <a:r>
              <a:rPr lang="es-ES" altLang="ko-KR" sz="1400" b="1" dirty="0" err="1">
                <a:solidFill>
                  <a:schemeClr val="bg1"/>
                </a:solidFill>
                <a:latin typeface="+mn-ea"/>
              </a:rPr>
              <a:t>BoS</a:t>
            </a:r>
            <a:endParaRPr lang="es-ES" altLang="ko-KR" sz="1600" kern="0" dirty="0">
              <a:solidFill>
                <a:schemeClr val="bg1"/>
              </a:solidFill>
              <a:latin typeface="+mn-ea"/>
            </a:endParaRPr>
          </a:p>
        </p:txBody>
      </p:sp>
      <p:sp>
        <p:nvSpPr>
          <p:cNvPr id="26" name="MH_SubTitle_4">
            <a:extLst>
              <a:ext uri="{FF2B5EF4-FFF2-40B4-BE49-F238E27FC236}">
                <a16:creationId xmlns:a16="http://schemas.microsoft.com/office/drawing/2014/main" id="{BBD295CA-C704-4541-9CA1-4F719682AA93}"/>
              </a:ext>
            </a:extLst>
          </p:cNvPr>
          <p:cNvSpPr>
            <a:spLocks noChangeArrowheads="1"/>
          </p:cNvSpPr>
          <p:nvPr>
            <p:custDataLst>
              <p:tags r:id="rId7"/>
            </p:custDataLst>
          </p:nvPr>
        </p:nvSpPr>
        <p:spPr bwMode="auto">
          <a:xfrm>
            <a:off x="4067944" y="4093999"/>
            <a:ext cx="2232247" cy="349959"/>
          </a:xfrm>
          <a:prstGeom prst="rect">
            <a:avLst/>
          </a:prstGeom>
          <a:solidFill>
            <a:schemeClr val="bg1">
              <a:lumMod val="50000"/>
            </a:schemeClr>
          </a:solidFill>
          <a:ln w="25400" cap="flat" cmpd="sng" algn="ctr">
            <a:solidFill>
              <a:schemeClr val="accent1"/>
            </a:solidFill>
            <a:prstDash val="solid"/>
          </a:ln>
          <a:effectLst/>
          <a:sp3d prstMaterial="metal">
            <a:bevelT w="38100" h="57150" prst="angle"/>
          </a:sp3d>
        </p:spPr>
        <p:txBody>
          <a:bodyPr wrap="square" anchor="ctr">
            <a:normAutofit/>
          </a:bodyPr>
          <a:lstStyle/>
          <a:p>
            <a:pPr>
              <a:defRPr/>
            </a:pPr>
            <a:r>
              <a:rPr lang="es-ES" altLang="ko-KR" sz="1400" b="1">
                <a:solidFill>
                  <a:schemeClr val="bg1"/>
                </a:solidFill>
                <a:latin typeface="+mn-ea"/>
              </a:rPr>
              <a:t>Menor LCOE</a:t>
            </a:r>
            <a:endParaRPr lang="es-ES" altLang="ko-KR" sz="1600" kern="0">
              <a:solidFill>
                <a:schemeClr val="bg1"/>
              </a:solidFill>
              <a:latin typeface="+mn-ea"/>
            </a:endParaRPr>
          </a:p>
        </p:txBody>
      </p:sp>
      <p:sp>
        <p:nvSpPr>
          <p:cNvPr id="27" name="Título 1">
            <a:extLst>
              <a:ext uri="{FF2B5EF4-FFF2-40B4-BE49-F238E27FC236}">
                <a16:creationId xmlns:a16="http://schemas.microsoft.com/office/drawing/2014/main" id="{DA63318A-C0F0-476F-A50F-D1A48176523C}"/>
              </a:ext>
            </a:extLst>
          </p:cNvPr>
          <p:cNvSpPr>
            <a:spLocks noGrp="1"/>
          </p:cNvSpPr>
          <p:nvPr>
            <p:ph type="title"/>
          </p:nvPr>
        </p:nvSpPr>
        <p:spPr>
          <a:xfrm>
            <a:off x="539751" y="303611"/>
            <a:ext cx="5861049" cy="647960"/>
          </a:xfrm>
        </p:spPr>
        <p:txBody>
          <a:bodyPr/>
          <a:lstStyle/>
          <a:p>
            <a:r>
              <a:rPr lang="es-ES" dirty="0"/>
              <a:t>Resumen</a:t>
            </a:r>
          </a:p>
        </p:txBody>
      </p:sp>
    </p:spTree>
    <p:extLst>
      <p:ext uri="{BB962C8B-B14F-4D97-AF65-F5344CB8AC3E}">
        <p14:creationId xmlns:p14="http://schemas.microsoft.com/office/powerpoint/2010/main" val="1365455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359533" y="303611"/>
            <a:ext cx="5965067" cy="647960"/>
          </a:xfrm>
        </p:spPr>
        <p:txBody>
          <a:bodyPr/>
          <a:lstStyle/>
          <a:p>
            <a:r>
              <a:rPr lang="es-ES" dirty="0"/>
              <a:t>Contenido</a:t>
            </a:r>
            <a:endParaRPr lang="pt-BR" dirty="0"/>
          </a:p>
        </p:txBody>
      </p:sp>
      <p:grpSp>
        <p:nvGrpSpPr>
          <p:cNvPr id="11" name="Agrupar 14">
            <a:extLst>
              <a:ext uri="{FF2B5EF4-FFF2-40B4-BE49-F238E27FC236}">
                <a16:creationId xmlns:a16="http://schemas.microsoft.com/office/drawing/2014/main" id="{7102EA07-9434-451D-9DD8-57B8CB948A36}"/>
              </a:ext>
            </a:extLst>
          </p:cNvPr>
          <p:cNvGrpSpPr/>
          <p:nvPr/>
        </p:nvGrpSpPr>
        <p:grpSpPr>
          <a:xfrm>
            <a:off x="1524000" y="1270339"/>
            <a:ext cx="4158314" cy="2602821"/>
            <a:chOff x="1547812" y="1522654"/>
            <a:chExt cx="4158314" cy="2602821"/>
          </a:xfrm>
        </p:grpSpPr>
        <p:sp>
          <p:nvSpPr>
            <p:cNvPr id="13" name="Richtungspfeil 20">
              <a:extLst>
                <a:ext uri="{FF2B5EF4-FFF2-40B4-BE49-F238E27FC236}">
                  <a16:creationId xmlns:a16="http://schemas.microsoft.com/office/drawing/2014/main" id="{B21FCF97-385B-4906-9F45-A030229629FC}"/>
                </a:ext>
              </a:extLst>
            </p:cNvPr>
            <p:cNvSpPr>
              <a:spLocks noChangeArrowheads="1"/>
            </p:cNvSpPr>
            <p:nvPr/>
          </p:nvSpPr>
          <p:spPr bwMode="gray">
            <a:xfrm>
              <a:off x="1547812" y="1522654"/>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Módulos Bifaciales: Conceptos Básicos</a:t>
              </a:r>
            </a:p>
          </p:txBody>
        </p:sp>
        <p:sp>
          <p:nvSpPr>
            <p:cNvPr id="18" name="Richtungspfeil 7">
              <a:extLst>
                <a:ext uri="{FF2B5EF4-FFF2-40B4-BE49-F238E27FC236}">
                  <a16:creationId xmlns:a16="http://schemas.microsoft.com/office/drawing/2014/main" id="{E691A848-2DAD-4339-B3FF-22202C71ADF9}"/>
                </a:ext>
              </a:extLst>
            </p:cNvPr>
            <p:cNvSpPr>
              <a:spLocks noChangeArrowheads="1"/>
            </p:cNvSpPr>
            <p:nvPr/>
          </p:nvSpPr>
          <p:spPr bwMode="gray">
            <a:xfrm>
              <a:off x="1547812" y="2839599"/>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Beneficios de los módulos BiHiKu7</a:t>
              </a:r>
              <a:endParaRPr lang="es-ES" sz="1200" dirty="0">
                <a:solidFill>
                  <a:schemeClr val="bg1"/>
                </a:solidFill>
                <a:latin typeface="Noto Sans"/>
                <a:ea typeface="ＭＳ Ｐゴシック" charset="0"/>
              </a:endParaRPr>
            </a:p>
          </p:txBody>
        </p:sp>
        <p:sp>
          <p:nvSpPr>
            <p:cNvPr id="19" name="Richtungspfeil 7">
              <a:extLst>
                <a:ext uri="{FF2B5EF4-FFF2-40B4-BE49-F238E27FC236}">
                  <a16:creationId xmlns:a16="http://schemas.microsoft.com/office/drawing/2014/main" id="{A7E0C12D-0E1A-4AC1-9AB4-3512D99D4DE9}"/>
                </a:ext>
              </a:extLst>
            </p:cNvPr>
            <p:cNvSpPr>
              <a:spLocks noChangeArrowheads="1"/>
            </p:cNvSpPr>
            <p:nvPr/>
          </p:nvSpPr>
          <p:spPr bwMode="gray">
            <a:xfrm>
              <a:off x="1547812" y="3280037"/>
              <a:ext cx="4158314" cy="405000"/>
            </a:xfrm>
            <a:prstGeom prst="homePlate">
              <a:avLst>
                <a:gd name="adj" fmla="val 49986"/>
              </a:avLst>
            </a:prstGeom>
            <a:solidFill>
              <a:schemeClr val="bg2"/>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Dimensionado </a:t>
              </a:r>
              <a:r>
                <a:rPr lang="es-ES" sz="1200">
                  <a:solidFill>
                    <a:schemeClr val="bg1"/>
                  </a:solidFill>
                  <a:latin typeface="Noto Sans"/>
                  <a:ea typeface="ＭＳ Ｐゴシック" charset="0"/>
                </a:rPr>
                <a:t>&amp; Optimización</a:t>
              </a:r>
              <a:endParaRPr lang="es-ES" sz="1200" dirty="0">
                <a:solidFill>
                  <a:schemeClr val="bg1"/>
                </a:solidFill>
                <a:latin typeface="Noto Sans"/>
                <a:ea typeface="ＭＳ Ｐゴシック" charset="0"/>
              </a:endParaRPr>
            </a:p>
          </p:txBody>
        </p:sp>
        <p:sp>
          <p:nvSpPr>
            <p:cNvPr id="20" name="Richtungspfeil 7">
              <a:extLst>
                <a:ext uri="{FF2B5EF4-FFF2-40B4-BE49-F238E27FC236}">
                  <a16:creationId xmlns:a16="http://schemas.microsoft.com/office/drawing/2014/main" id="{D720BCF3-4816-47F7-8650-8909142D1A69}"/>
                </a:ext>
              </a:extLst>
            </p:cNvPr>
            <p:cNvSpPr>
              <a:spLocks noChangeArrowheads="1"/>
            </p:cNvSpPr>
            <p:nvPr/>
          </p:nvSpPr>
          <p:spPr bwMode="gray">
            <a:xfrm>
              <a:off x="1547812" y="3720475"/>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Conclusión</a:t>
              </a:r>
              <a:endParaRPr lang="es-ES" sz="1200" dirty="0">
                <a:solidFill>
                  <a:prstClr val="white"/>
                </a:solidFill>
                <a:latin typeface="Noto Sans"/>
                <a:ea typeface="ＭＳ Ｐゴシック" charset="0"/>
                <a:cs typeface="Noto Sans" charset="0"/>
              </a:endParaRPr>
            </a:p>
          </p:txBody>
        </p:sp>
      </p:grpSp>
      <p:sp>
        <p:nvSpPr>
          <p:cNvPr id="2" name="Richtungspfeil 7">
            <a:extLst>
              <a:ext uri="{FF2B5EF4-FFF2-40B4-BE49-F238E27FC236}">
                <a16:creationId xmlns:a16="http://schemas.microsoft.com/office/drawing/2014/main" id="{377C533D-9E54-464E-A151-6777BD4CAAA9}"/>
              </a:ext>
            </a:extLst>
          </p:cNvPr>
          <p:cNvSpPr>
            <a:spLocks noChangeArrowheads="1"/>
          </p:cNvSpPr>
          <p:nvPr/>
        </p:nvSpPr>
        <p:spPr bwMode="gray">
          <a:xfrm>
            <a:off x="1524000" y="1706408"/>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Tecnologías de las nuevas Series</a:t>
            </a:r>
          </a:p>
        </p:txBody>
      </p:sp>
      <p:sp>
        <p:nvSpPr>
          <p:cNvPr id="3" name="Richtungspfeil 7">
            <a:extLst>
              <a:ext uri="{FF2B5EF4-FFF2-40B4-BE49-F238E27FC236}">
                <a16:creationId xmlns:a16="http://schemas.microsoft.com/office/drawing/2014/main" id="{CDD1B8F4-ADEE-421E-A7C1-DBDEA7A0A13D}"/>
              </a:ext>
            </a:extLst>
          </p:cNvPr>
          <p:cNvSpPr>
            <a:spLocks noChangeArrowheads="1"/>
          </p:cNvSpPr>
          <p:nvPr/>
        </p:nvSpPr>
        <p:spPr bwMode="gray">
          <a:xfrm>
            <a:off x="1524000" y="2146846"/>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Portafolio de Módulos Bifaciales (Serie 5 &amp; 6 &amp; 7)</a:t>
            </a:r>
          </a:p>
        </p:txBody>
      </p:sp>
    </p:spTree>
    <p:extLst>
      <p:ext uri="{BB962C8B-B14F-4D97-AF65-F5344CB8AC3E}">
        <p14:creationId xmlns:p14="http://schemas.microsoft.com/office/powerpoint/2010/main" val="50309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2">
            <a:extLst>
              <a:ext uri="{FF2B5EF4-FFF2-40B4-BE49-F238E27FC236}">
                <a16:creationId xmlns:a16="http://schemas.microsoft.com/office/drawing/2014/main" id="{2E20617A-BC57-4289-AB5C-8BF260D19C6B}"/>
              </a:ext>
            </a:extLst>
          </p:cNvPr>
          <p:cNvSpPr>
            <a:spLocks noGrp="1"/>
          </p:cNvSpPr>
          <p:nvPr>
            <p:ph type="title"/>
          </p:nvPr>
        </p:nvSpPr>
        <p:spPr>
          <a:xfrm>
            <a:off x="539751" y="303611"/>
            <a:ext cx="5861049" cy="647960"/>
          </a:xfrm>
        </p:spPr>
        <p:txBody>
          <a:bodyPr/>
          <a:lstStyle/>
          <a:p>
            <a:r>
              <a:rPr lang="es-ES" dirty="0"/>
              <a:t>Dimensionado &amp; Optimización</a:t>
            </a:r>
          </a:p>
        </p:txBody>
      </p:sp>
      <p:sp>
        <p:nvSpPr>
          <p:cNvPr id="12" name="Espaço Reservado para Conteúdo 3">
            <a:extLst>
              <a:ext uri="{FF2B5EF4-FFF2-40B4-BE49-F238E27FC236}">
                <a16:creationId xmlns:a16="http://schemas.microsoft.com/office/drawing/2014/main" id="{3B27410D-A217-47DF-99D2-1332AA1E8CBB}"/>
              </a:ext>
            </a:extLst>
          </p:cNvPr>
          <p:cNvSpPr>
            <a:spLocks noGrp="1"/>
          </p:cNvSpPr>
          <p:nvPr>
            <p:ph sz="half" idx="1"/>
          </p:nvPr>
        </p:nvSpPr>
        <p:spPr>
          <a:xfrm>
            <a:off x="539751" y="1059657"/>
            <a:ext cx="3852230" cy="3618310"/>
          </a:xfrm>
        </p:spPr>
        <p:txBody>
          <a:bodyPr/>
          <a:lstStyle/>
          <a:p>
            <a:r>
              <a:rPr lang="es-ES" dirty="0"/>
              <a:t>Dimensionado:</a:t>
            </a:r>
          </a:p>
          <a:p>
            <a:endParaRPr lang="es-ES" dirty="0"/>
          </a:p>
          <a:p>
            <a:pPr marL="342900" lvl="1" indent="-342900">
              <a:buFont typeface="+mj-lt"/>
              <a:buAutoNum type="arabicPeriod"/>
            </a:pPr>
            <a:r>
              <a:rPr lang="es-ES" dirty="0"/>
              <a:t>Escoger el módulo</a:t>
            </a:r>
          </a:p>
          <a:p>
            <a:pPr marL="342900" lvl="1" indent="-342900">
              <a:buFont typeface="+mj-lt"/>
              <a:buAutoNum type="arabicPeriod"/>
            </a:pPr>
            <a:endParaRPr lang="es-ES" dirty="0"/>
          </a:p>
          <a:p>
            <a:pPr marL="342900" lvl="1" indent="-342900">
              <a:buFont typeface="+mj-lt"/>
              <a:buAutoNum type="arabicPeriod"/>
            </a:pPr>
            <a:r>
              <a:rPr lang="es-ES" dirty="0"/>
              <a:t>Decidir si el inversor será central o de </a:t>
            </a:r>
            <a:r>
              <a:rPr lang="es-ES" dirty="0" err="1"/>
              <a:t>string</a:t>
            </a:r>
            <a:endParaRPr lang="es-ES" dirty="0"/>
          </a:p>
          <a:p>
            <a:pPr marL="342900" lvl="1" indent="-342900">
              <a:buFont typeface="+mj-lt"/>
              <a:buAutoNum type="arabicPeriod"/>
            </a:pPr>
            <a:endParaRPr lang="es-ES" dirty="0"/>
          </a:p>
          <a:p>
            <a:pPr marL="342900" lvl="1" indent="-342900">
              <a:buFont typeface="+mj-lt"/>
              <a:buAutoNum type="arabicPeriod"/>
            </a:pPr>
            <a:r>
              <a:rPr lang="es-ES" dirty="0"/>
              <a:t>Dimensionado del sistema para un inversor del mercado.</a:t>
            </a:r>
          </a:p>
          <a:p>
            <a:pPr marL="342900" lvl="1" indent="-342900">
              <a:buFont typeface="+mj-lt"/>
              <a:buAutoNum type="arabicPeriod"/>
            </a:pPr>
            <a:endParaRPr lang="es-ES" dirty="0"/>
          </a:p>
          <a:p>
            <a:pPr marL="342900" lvl="1" indent="-342900">
              <a:buFont typeface="+mj-lt"/>
              <a:buAutoNum type="arabicPeriod"/>
            </a:pPr>
            <a:r>
              <a:rPr lang="es-ES" dirty="0"/>
              <a:t>Dimensionar el sistema con una solución 100% Canadian Solar. </a:t>
            </a:r>
          </a:p>
          <a:p>
            <a:pPr lvl="1"/>
            <a:r>
              <a:rPr lang="es-ES" dirty="0"/>
              <a:t>	Cuáles son las diferencias?</a:t>
            </a:r>
          </a:p>
          <a:p>
            <a:pPr marL="342900" lvl="1" indent="-342900">
              <a:buFont typeface="+mj-lt"/>
              <a:buAutoNum type="arabicPeriod"/>
            </a:pPr>
            <a:endParaRPr lang="es-ES" dirty="0"/>
          </a:p>
          <a:p>
            <a:pPr marL="342900" lvl="1" indent="-342900">
              <a:buFont typeface="+mj-lt"/>
              <a:buAutoNum type="arabicPeriod"/>
            </a:pPr>
            <a:endParaRPr lang="es-ES" dirty="0"/>
          </a:p>
          <a:p>
            <a:pPr marL="342900" lvl="1" indent="-342900">
              <a:buFont typeface="+mj-lt"/>
              <a:buAutoNum type="arabicPeriod"/>
            </a:pPr>
            <a:endParaRPr lang="es-ES" dirty="0"/>
          </a:p>
        </p:txBody>
      </p:sp>
      <p:sp>
        <p:nvSpPr>
          <p:cNvPr id="13" name="Espaço Reservado para Conteúdo 4">
            <a:extLst>
              <a:ext uri="{FF2B5EF4-FFF2-40B4-BE49-F238E27FC236}">
                <a16:creationId xmlns:a16="http://schemas.microsoft.com/office/drawing/2014/main" id="{F53B9F42-A568-43FF-BF2B-C2261513CF51}"/>
              </a:ext>
            </a:extLst>
          </p:cNvPr>
          <p:cNvSpPr>
            <a:spLocks noGrp="1"/>
          </p:cNvSpPr>
          <p:nvPr>
            <p:ph sz="half" idx="2"/>
          </p:nvPr>
        </p:nvSpPr>
        <p:spPr>
          <a:xfrm>
            <a:off x="4752021" y="1059657"/>
            <a:ext cx="3852428" cy="3618310"/>
          </a:xfrm>
        </p:spPr>
        <p:txBody>
          <a:bodyPr/>
          <a:lstStyle/>
          <a:p>
            <a:r>
              <a:rPr lang="es-ES" dirty="0"/>
              <a:t>Optimización:</a:t>
            </a:r>
          </a:p>
          <a:p>
            <a:pPr lvl="1" algn="just"/>
            <a:endParaRPr lang="es-ES" dirty="0"/>
          </a:p>
          <a:p>
            <a:pPr lvl="1" algn="just"/>
            <a:r>
              <a:rPr lang="es-ES" dirty="0"/>
              <a:t>Una vez que los módulos e inversor ya se ha escogido, cómo y el qué debemos optimizar? </a:t>
            </a:r>
          </a:p>
          <a:p>
            <a:pPr lvl="1" algn="just"/>
            <a:endParaRPr lang="es-ES" i="1" dirty="0"/>
          </a:p>
          <a:p>
            <a:pPr marL="228600" lvl="1" indent="-228600" algn="just">
              <a:buFont typeface="+mj-lt"/>
              <a:buAutoNum type="arabicPeriod"/>
            </a:pPr>
            <a:r>
              <a:rPr lang="es-ES" dirty="0"/>
              <a:t>Dónde posicionar el inversor?</a:t>
            </a:r>
          </a:p>
          <a:p>
            <a:pPr marL="228600" lvl="1" indent="-228600" algn="just">
              <a:buFont typeface="+mj-lt"/>
              <a:buAutoNum type="arabicPeriod"/>
            </a:pPr>
            <a:endParaRPr lang="es-ES" dirty="0"/>
          </a:p>
          <a:p>
            <a:pPr marL="228600" lvl="1" indent="-228600" algn="just">
              <a:buFont typeface="+mj-lt"/>
              <a:buAutoNum type="arabicPeriod"/>
            </a:pPr>
            <a:r>
              <a:rPr lang="es-ES" dirty="0"/>
              <a:t>Cuál es la mejor manera de conectar las </a:t>
            </a:r>
            <a:r>
              <a:rPr lang="es-ES" dirty="0" err="1"/>
              <a:t>strings</a:t>
            </a:r>
            <a:r>
              <a:rPr lang="es-ES" dirty="0"/>
              <a:t>? </a:t>
            </a:r>
          </a:p>
          <a:p>
            <a:pPr marL="228600" lvl="1" indent="-228600" algn="just">
              <a:buFont typeface="+mj-lt"/>
              <a:buAutoNum type="arabicPeriod"/>
            </a:pPr>
            <a:endParaRPr lang="es-ES" dirty="0"/>
          </a:p>
          <a:p>
            <a:pPr marL="228600" lvl="1" indent="-228600" algn="just">
              <a:buFont typeface="+mj-lt"/>
              <a:buAutoNum type="arabicPeriod"/>
            </a:pPr>
            <a:r>
              <a:rPr lang="es-ES" dirty="0"/>
              <a:t>A qué altura y pitch debemos colocar las mesas?</a:t>
            </a:r>
          </a:p>
          <a:p>
            <a:pPr marL="228600" lvl="1" indent="-228600" algn="just">
              <a:buFont typeface="+mj-lt"/>
              <a:buAutoNum type="arabicPeriod"/>
            </a:pPr>
            <a:endParaRPr lang="es-ES" dirty="0"/>
          </a:p>
          <a:p>
            <a:pPr marL="228600" lvl="1" indent="-228600" algn="just">
              <a:buFont typeface="+mj-lt"/>
              <a:buAutoNum type="arabicPeriod"/>
            </a:pPr>
            <a:r>
              <a:rPr lang="es-ES" dirty="0"/>
              <a:t>Cuáles son las mejores prácticas?</a:t>
            </a:r>
          </a:p>
          <a:p>
            <a:pPr marL="228600" lvl="1" indent="-228600" algn="just">
              <a:buFont typeface="+mj-lt"/>
              <a:buAutoNum type="arabicPeriod"/>
            </a:pPr>
            <a:endParaRPr lang="es-ES" dirty="0"/>
          </a:p>
          <a:p>
            <a:pPr marL="342900" lvl="1" indent="-342900">
              <a:buFont typeface="+mj-lt"/>
              <a:buAutoNum type="arabicPeriod"/>
            </a:pPr>
            <a:endParaRPr lang="es-ES" dirty="0"/>
          </a:p>
        </p:txBody>
      </p:sp>
    </p:spTree>
    <p:extLst>
      <p:ext uri="{BB962C8B-B14F-4D97-AF65-F5344CB8AC3E}">
        <p14:creationId xmlns:p14="http://schemas.microsoft.com/office/powerpoint/2010/main" val="4574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a:extLst>
              <a:ext uri="{FF2B5EF4-FFF2-40B4-BE49-F238E27FC236}">
                <a16:creationId xmlns:a16="http://schemas.microsoft.com/office/drawing/2014/main" id="{FC55D420-C983-4DBF-A460-8B43A33E8D77}"/>
              </a:ext>
            </a:extLst>
          </p:cNvPr>
          <p:cNvPicPr>
            <a:picLocks noGrp="1" noChangeAspect="1"/>
          </p:cNvPicPr>
          <p:nvPr>
            <p:ph sz="half" idx="1"/>
          </p:nvPr>
        </p:nvPicPr>
        <p:blipFill>
          <a:blip r:embed="rId2"/>
          <a:stretch>
            <a:fillRect/>
          </a:stretch>
        </p:blipFill>
        <p:spPr>
          <a:xfrm>
            <a:off x="895769" y="1060450"/>
            <a:ext cx="3140825" cy="3617913"/>
          </a:xfrm>
        </p:spPr>
      </p:pic>
      <p:pic>
        <p:nvPicPr>
          <p:cNvPr id="28" name="Espaço Reservado para Conteúdo 27" descr="Uma imagem contendo violão, chuveiro&#10;&#10;Descrição gerada automaticamente">
            <a:extLst>
              <a:ext uri="{FF2B5EF4-FFF2-40B4-BE49-F238E27FC236}">
                <a16:creationId xmlns:a16="http://schemas.microsoft.com/office/drawing/2014/main" id="{2DC24359-41AE-426E-BDD1-C800F163E60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41286" y="1060450"/>
            <a:ext cx="1673065" cy="3617913"/>
          </a:xfrm>
          <a:prstGeom prst="rect">
            <a:avLst/>
          </a:prstGeom>
        </p:spPr>
      </p:pic>
      <p:sp>
        <p:nvSpPr>
          <p:cNvPr id="7" name="Retângulo 6">
            <a:extLst>
              <a:ext uri="{FF2B5EF4-FFF2-40B4-BE49-F238E27FC236}">
                <a16:creationId xmlns:a16="http://schemas.microsoft.com/office/drawing/2014/main" id="{A02696F7-80B4-4D61-A70A-C737A8951946}"/>
              </a:ext>
            </a:extLst>
          </p:cNvPr>
          <p:cNvSpPr/>
          <p:nvPr/>
        </p:nvSpPr>
        <p:spPr>
          <a:xfrm>
            <a:off x="2895600" y="2793206"/>
            <a:ext cx="762000" cy="152400"/>
          </a:xfrm>
          <a:prstGeom prst="rect">
            <a:avLst/>
          </a:prstGeom>
          <a:noFill/>
          <a:ln>
            <a:solidFill>
              <a:schemeClr val="bg2"/>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dirty="0" err="1">
              <a:solidFill>
                <a:schemeClr val="tx1"/>
              </a:solidFill>
            </a:endParaRPr>
          </a:p>
        </p:txBody>
      </p:sp>
      <p:sp>
        <p:nvSpPr>
          <p:cNvPr id="8" name="Título 1">
            <a:extLst>
              <a:ext uri="{FF2B5EF4-FFF2-40B4-BE49-F238E27FC236}">
                <a16:creationId xmlns:a16="http://schemas.microsoft.com/office/drawing/2014/main" id="{A714BDA6-F149-44B6-916B-56BD9F9BC9E9}"/>
              </a:ext>
            </a:extLst>
          </p:cNvPr>
          <p:cNvSpPr>
            <a:spLocks noGrp="1"/>
          </p:cNvSpPr>
          <p:nvPr>
            <p:ph type="title"/>
          </p:nvPr>
        </p:nvSpPr>
        <p:spPr>
          <a:xfrm>
            <a:off x="539751" y="303611"/>
            <a:ext cx="5861049" cy="647960"/>
          </a:xfrm>
        </p:spPr>
        <p:txBody>
          <a:bodyPr/>
          <a:lstStyle/>
          <a:p>
            <a:r>
              <a:rPr lang="es-ES"/>
              <a:t>Elección del módulo – BiHiKu 7, 645 Wp</a:t>
            </a:r>
          </a:p>
        </p:txBody>
      </p:sp>
    </p:spTree>
    <p:extLst>
      <p:ext uri="{BB962C8B-B14F-4D97-AF65-F5344CB8AC3E}">
        <p14:creationId xmlns:p14="http://schemas.microsoft.com/office/powerpoint/2010/main" val="2029415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2">
            <a:extLst>
              <a:ext uri="{FF2B5EF4-FFF2-40B4-BE49-F238E27FC236}">
                <a16:creationId xmlns:a16="http://schemas.microsoft.com/office/drawing/2014/main" id="{14D0E9FB-5F90-413B-A3C0-2598564AAD54}"/>
              </a:ext>
            </a:extLst>
          </p:cNvPr>
          <p:cNvSpPr>
            <a:spLocks noGrp="1"/>
          </p:cNvSpPr>
          <p:nvPr>
            <p:ph type="title"/>
          </p:nvPr>
        </p:nvSpPr>
        <p:spPr>
          <a:xfrm>
            <a:off x="539751" y="303611"/>
            <a:ext cx="5861049" cy="647960"/>
          </a:xfrm>
        </p:spPr>
        <p:txBody>
          <a:bodyPr/>
          <a:lstStyle/>
          <a:p>
            <a:r>
              <a:rPr lang="es-ES" dirty="0"/>
              <a:t>Alta corriente de CC: Qué inversor escoger?</a:t>
            </a:r>
          </a:p>
        </p:txBody>
      </p:sp>
      <p:sp>
        <p:nvSpPr>
          <p:cNvPr id="12" name="Espaço Reservado para Conteúdo 3">
            <a:extLst>
              <a:ext uri="{FF2B5EF4-FFF2-40B4-BE49-F238E27FC236}">
                <a16:creationId xmlns:a16="http://schemas.microsoft.com/office/drawing/2014/main" id="{9FE294E9-C523-430B-B206-B44ECCC371AF}"/>
              </a:ext>
            </a:extLst>
          </p:cNvPr>
          <p:cNvSpPr>
            <a:spLocks noGrp="1"/>
          </p:cNvSpPr>
          <p:nvPr>
            <p:ph sz="half" idx="1"/>
          </p:nvPr>
        </p:nvSpPr>
        <p:spPr>
          <a:xfrm>
            <a:off x="539751" y="1059657"/>
            <a:ext cx="3852230" cy="3618310"/>
          </a:xfrm>
        </p:spPr>
        <p:txBody>
          <a:bodyPr/>
          <a:lstStyle/>
          <a:p>
            <a:pPr algn="just"/>
            <a:r>
              <a:rPr lang="es-ES" dirty="0"/>
              <a:t>Características de los inversores centrales:</a:t>
            </a:r>
          </a:p>
          <a:p>
            <a:pPr lvl="1" algn="just"/>
            <a:endParaRPr lang="es-ES" dirty="0"/>
          </a:p>
          <a:p>
            <a:pPr marL="0" lvl="2" indent="0" algn="just">
              <a:buNone/>
            </a:pPr>
            <a:r>
              <a:rPr lang="es-ES" dirty="0"/>
              <a:t>Será necesaria la utilización de “DC </a:t>
            </a:r>
            <a:r>
              <a:rPr lang="es-ES" dirty="0" err="1"/>
              <a:t>Combiner</a:t>
            </a:r>
            <a:r>
              <a:rPr lang="es-ES" dirty="0"/>
              <a:t> Box” y la utilización de cables “home run” de mayor sección. </a:t>
            </a:r>
          </a:p>
          <a:p>
            <a:pPr marL="0" lvl="2" indent="0" algn="just">
              <a:buNone/>
            </a:pPr>
            <a:endParaRPr lang="es-ES" dirty="0"/>
          </a:p>
          <a:p>
            <a:pPr marL="0" lvl="2" indent="0" algn="just">
              <a:buNone/>
            </a:pPr>
            <a:r>
              <a:rPr lang="es-ES" dirty="0"/>
              <a:t>Zanjas para cables adicionales y de mayor tamaño. Tendido de más cables. </a:t>
            </a:r>
          </a:p>
          <a:p>
            <a:pPr marL="0" lvl="2" indent="0" algn="just">
              <a:buNone/>
            </a:pPr>
            <a:endParaRPr lang="es-ES" dirty="0"/>
          </a:p>
          <a:p>
            <a:pPr marL="0" lvl="2" indent="0" algn="just">
              <a:buNone/>
            </a:pPr>
            <a:r>
              <a:rPr lang="es-ES" dirty="0"/>
              <a:t>Conductores de CC sobredimensionados para compensar la caída de tensión.</a:t>
            </a:r>
          </a:p>
          <a:p>
            <a:pPr marL="0" lvl="2" indent="0" algn="just">
              <a:buNone/>
            </a:pPr>
            <a:endParaRPr lang="es-ES" b="1" dirty="0"/>
          </a:p>
          <a:p>
            <a:pPr marL="0" lvl="2" indent="0" algn="just">
              <a:buNone/>
            </a:pPr>
            <a:r>
              <a:rPr lang="es-ES" b="1" dirty="0"/>
              <a:t>Los costes del </a:t>
            </a:r>
            <a:r>
              <a:rPr lang="es-ES" b="1" dirty="0" err="1"/>
              <a:t>BoS</a:t>
            </a:r>
            <a:r>
              <a:rPr lang="es-ES" b="1" dirty="0"/>
              <a:t> pueden ser más altos.</a:t>
            </a:r>
          </a:p>
          <a:p>
            <a:pPr marL="0" lvl="2" indent="0" algn="just">
              <a:buNone/>
            </a:pPr>
            <a:endParaRPr lang="es-ES" b="1" dirty="0"/>
          </a:p>
          <a:p>
            <a:pPr marL="0" lvl="2" indent="0" algn="just">
              <a:buNone/>
            </a:pPr>
            <a:r>
              <a:rPr lang="es-ES" i="1" dirty="0"/>
              <a:t>(Los proyectos de inversores centrales con módulos bifaciales pueden tener un coste de </a:t>
            </a:r>
            <a:r>
              <a:rPr lang="es-ES" i="1" dirty="0" err="1"/>
              <a:t>BoS</a:t>
            </a:r>
            <a:r>
              <a:rPr lang="es-ES" i="1" dirty="0"/>
              <a:t> más alto en comparación con sistemas </a:t>
            </a:r>
            <a:r>
              <a:rPr lang="es-ES" i="1" dirty="0" err="1"/>
              <a:t>monofaciales</a:t>
            </a:r>
            <a:r>
              <a:rPr lang="es-ES" i="1" dirty="0"/>
              <a:t>)</a:t>
            </a:r>
          </a:p>
        </p:txBody>
      </p:sp>
      <p:sp>
        <p:nvSpPr>
          <p:cNvPr id="13" name="Espaço Reservado para Conteúdo 4">
            <a:extLst>
              <a:ext uri="{FF2B5EF4-FFF2-40B4-BE49-F238E27FC236}">
                <a16:creationId xmlns:a16="http://schemas.microsoft.com/office/drawing/2014/main" id="{EC29B727-3641-443C-9E2C-732C8F192A8D}"/>
              </a:ext>
            </a:extLst>
          </p:cNvPr>
          <p:cNvSpPr>
            <a:spLocks noGrp="1"/>
          </p:cNvSpPr>
          <p:nvPr>
            <p:ph sz="half" idx="2"/>
          </p:nvPr>
        </p:nvSpPr>
        <p:spPr>
          <a:xfrm>
            <a:off x="4752021" y="1059657"/>
            <a:ext cx="3852428" cy="3618310"/>
          </a:xfrm>
        </p:spPr>
        <p:txBody>
          <a:bodyPr/>
          <a:lstStyle/>
          <a:p>
            <a:r>
              <a:rPr lang="es-ES" dirty="0"/>
              <a:t>Ventajas de los inversores de </a:t>
            </a:r>
            <a:r>
              <a:rPr lang="es-ES" dirty="0" err="1"/>
              <a:t>string</a:t>
            </a:r>
            <a:r>
              <a:rPr lang="es-ES" dirty="0"/>
              <a:t>:</a:t>
            </a:r>
          </a:p>
          <a:p>
            <a:endParaRPr lang="es-ES" dirty="0"/>
          </a:p>
          <a:p>
            <a:pPr lvl="1" algn="just"/>
            <a:r>
              <a:rPr lang="es-ES" i="1" dirty="0"/>
              <a:t>Para proyectos con módulos bifaciales el coste del </a:t>
            </a:r>
            <a:r>
              <a:rPr lang="es-ES" i="1" dirty="0" err="1"/>
              <a:t>BoS</a:t>
            </a:r>
            <a:r>
              <a:rPr lang="es-ES" i="1" dirty="0"/>
              <a:t> puede ser similar a los </a:t>
            </a:r>
            <a:r>
              <a:rPr lang="es-ES" i="1" dirty="0" err="1"/>
              <a:t>monofaciales</a:t>
            </a:r>
            <a:r>
              <a:rPr lang="es-ES" i="1" dirty="0"/>
              <a:t> si se elige de forma adecuada el inversor. </a:t>
            </a:r>
          </a:p>
          <a:p>
            <a:pPr lvl="1" algn="just"/>
            <a:endParaRPr lang="es-ES" b="0" dirty="0"/>
          </a:p>
          <a:p>
            <a:pPr lvl="1" algn="just"/>
            <a:r>
              <a:rPr lang="es-ES" b="0" dirty="0"/>
              <a:t>Consiguen segregar mejor las diferentes </a:t>
            </a:r>
            <a:r>
              <a:rPr lang="es-ES" b="0" dirty="0" err="1"/>
              <a:t>strings</a:t>
            </a:r>
            <a:r>
              <a:rPr lang="es-ES" b="0" dirty="0"/>
              <a:t> </a:t>
            </a:r>
            <a:r>
              <a:rPr lang="es-ES" dirty="0"/>
              <a:t>ya que tienen más </a:t>
            </a:r>
            <a:r>
              <a:rPr lang="es-ES" dirty="0" err="1"/>
              <a:t>MPPTs</a:t>
            </a:r>
            <a:r>
              <a:rPr lang="es-ES" dirty="0"/>
              <a:t> reduciendo las perdidas por </a:t>
            </a:r>
            <a:r>
              <a:rPr lang="es-ES" dirty="0" err="1"/>
              <a:t>mismatch</a:t>
            </a:r>
            <a:r>
              <a:rPr lang="es-ES" dirty="0"/>
              <a:t>.</a:t>
            </a:r>
          </a:p>
          <a:p>
            <a:pPr lvl="1" algn="just"/>
            <a:endParaRPr lang="es-ES" dirty="0"/>
          </a:p>
          <a:p>
            <a:pPr lvl="1" algn="just"/>
            <a:r>
              <a:rPr lang="es-ES" b="0" dirty="0"/>
              <a:t>No es necesaria la contratación de una grúa especializada para la instalación. </a:t>
            </a:r>
          </a:p>
          <a:p>
            <a:pPr lvl="1" algn="just"/>
            <a:endParaRPr lang="es-ES" dirty="0"/>
          </a:p>
          <a:p>
            <a:pPr lvl="1" algn="just"/>
            <a:r>
              <a:rPr lang="es-ES" b="0" dirty="0"/>
              <a:t>Deben tener:</a:t>
            </a:r>
          </a:p>
          <a:p>
            <a:pPr marL="228600" lvl="1" indent="-228600" algn="just">
              <a:buFont typeface="+mj-lt"/>
              <a:buAutoNum type="arabicPeriod"/>
            </a:pPr>
            <a:r>
              <a:rPr lang="es-ES" dirty="0"/>
              <a:t>Entradas que aguanten altos valores de corriente de cortocircuito;</a:t>
            </a:r>
          </a:p>
          <a:p>
            <a:pPr marL="228600" lvl="1" indent="-228600" algn="just">
              <a:buFont typeface="+mj-lt"/>
              <a:buAutoNum type="arabicPeriod"/>
            </a:pPr>
            <a:r>
              <a:rPr lang="es-ES" dirty="0"/>
              <a:t>Alta capacidad de “</a:t>
            </a:r>
            <a:r>
              <a:rPr lang="es-ES" dirty="0" err="1"/>
              <a:t>oversize</a:t>
            </a:r>
            <a:r>
              <a:rPr lang="es-ES" dirty="0"/>
              <a:t>” (DC:AC ratio) </a:t>
            </a:r>
          </a:p>
          <a:p>
            <a:pPr lvl="1" algn="just"/>
            <a:endParaRPr lang="es-ES" b="0" dirty="0"/>
          </a:p>
          <a:p>
            <a:pPr lvl="1" algn="just"/>
            <a:endParaRPr lang="es-ES" dirty="0"/>
          </a:p>
          <a:p>
            <a:pPr lvl="1" algn="just"/>
            <a:endParaRPr lang="es-ES" b="0" dirty="0"/>
          </a:p>
        </p:txBody>
      </p:sp>
    </p:spTree>
    <p:extLst>
      <p:ext uri="{BB962C8B-B14F-4D97-AF65-F5344CB8AC3E}">
        <p14:creationId xmlns:p14="http://schemas.microsoft.com/office/powerpoint/2010/main" val="21382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ED297903-E56D-4482-ABC9-FEBF4048BB16}"/>
              </a:ext>
            </a:extLst>
          </p:cNvPr>
          <p:cNvSpPr/>
          <p:nvPr/>
        </p:nvSpPr>
        <p:spPr>
          <a:xfrm>
            <a:off x="7543800" y="1504950"/>
            <a:ext cx="228600" cy="152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dirty="0" err="1">
              <a:solidFill>
                <a:schemeClr val="tx1"/>
              </a:solidFill>
            </a:endParaRPr>
          </a:p>
        </p:txBody>
      </p:sp>
      <p:pic>
        <p:nvPicPr>
          <p:cNvPr id="8" name="Imagem 7">
            <a:extLst>
              <a:ext uri="{FF2B5EF4-FFF2-40B4-BE49-F238E27FC236}">
                <a16:creationId xmlns:a16="http://schemas.microsoft.com/office/drawing/2014/main" id="{91A92653-BEB5-4165-B26C-3C0D89564FEE}"/>
              </a:ext>
            </a:extLst>
          </p:cNvPr>
          <p:cNvPicPr>
            <a:picLocks noChangeAspect="1"/>
          </p:cNvPicPr>
          <p:nvPr/>
        </p:nvPicPr>
        <p:blipFill rotWithShape="1">
          <a:blip r:embed="rId2"/>
          <a:srcRect r="39423"/>
          <a:stretch/>
        </p:blipFill>
        <p:spPr>
          <a:xfrm>
            <a:off x="1219200" y="1504950"/>
            <a:ext cx="6886380" cy="2590800"/>
          </a:xfrm>
          <a:prstGeom prst="rect">
            <a:avLst/>
          </a:prstGeom>
        </p:spPr>
      </p:pic>
      <p:sp>
        <p:nvSpPr>
          <p:cNvPr id="9" name="CaixaDeTexto 8">
            <a:extLst>
              <a:ext uri="{FF2B5EF4-FFF2-40B4-BE49-F238E27FC236}">
                <a16:creationId xmlns:a16="http://schemas.microsoft.com/office/drawing/2014/main" id="{F9A41EF9-B7E3-4A3E-9C08-1C2C8D52E84D}"/>
              </a:ext>
            </a:extLst>
          </p:cNvPr>
          <p:cNvSpPr txBox="1"/>
          <p:nvPr/>
        </p:nvSpPr>
        <p:spPr>
          <a:xfrm>
            <a:off x="1295400" y="1504950"/>
            <a:ext cx="914400" cy="304800"/>
          </a:xfrm>
          <a:prstGeom prst="rect">
            <a:avLst/>
          </a:prstGeom>
          <a:solidFill>
            <a:schemeClr val="bg1"/>
          </a:solidFill>
        </p:spPr>
        <p:txBody>
          <a:bodyPr wrap="square" rtlCol="0">
            <a:spAutoFit/>
          </a:bodyPr>
          <a:lstStyle/>
          <a:p>
            <a:r>
              <a:rPr lang="pt-BR" dirty="0"/>
              <a:t>Input CC</a:t>
            </a:r>
          </a:p>
        </p:txBody>
      </p:sp>
      <p:sp>
        <p:nvSpPr>
          <p:cNvPr id="11" name="CaixaDeTexto 10">
            <a:extLst>
              <a:ext uri="{FF2B5EF4-FFF2-40B4-BE49-F238E27FC236}">
                <a16:creationId xmlns:a16="http://schemas.microsoft.com/office/drawing/2014/main" id="{75793AA6-5005-466C-A5F5-4683360BE758}"/>
              </a:ext>
            </a:extLst>
          </p:cNvPr>
          <p:cNvSpPr txBox="1"/>
          <p:nvPr/>
        </p:nvSpPr>
        <p:spPr>
          <a:xfrm>
            <a:off x="6743700" y="1504950"/>
            <a:ext cx="914400" cy="304800"/>
          </a:xfrm>
          <a:prstGeom prst="rect">
            <a:avLst/>
          </a:prstGeom>
          <a:solidFill>
            <a:schemeClr val="bg1"/>
          </a:solidFill>
        </p:spPr>
        <p:txBody>
          <a:bodyPr wrap="square" rtlCol="0">
            <a:spAutoFit/>
          </a:bodyPr>
          <a:lstStyle/>
          <a:p>
            <a:r>
              <a:rPr lang="pt-BR" dirty="0"/>
              <a:t>125 kW</a:t>
            </a:r>
          </a:p>
        </p:txBody>
      </p:sp>
      <p:sp>
        <p:nvSpPr>
          <p:cNvPr id="12" name="Elipse 11">
            <a:extLst>
              <a:ext uri="{FF2B5EF4-FFF2-40B4-BE49-F238E27FC236}">
                <a16:creationId xmlns:a16="http://schemas.microsoft.com/office/drawing/2014/main" id="{C9649C7C-202F-498D-B3AC-24AEF6B803DC}"/>
              </a:ext>
            </a:extLst>
          </p:cNvPr>
          <p:cNvSpPr/>
          <p:nvPr/>
        </p:nvSpPr>
        <p:spPr>
          <a:xfrm>
            <a:off x="6743700" y="3714750"/>
            <a:ext cx="571500" cy="304800"/>
          </a:xfrm>
          <a:prstGeom prst="ellipse">
            <a:avLst/>
          </a:prstGeom>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dirty="0" err="1">
              <a:solidFill>
                <a:schemeClr val="tx1"/>
              </a:solidFill>
            </a:endParaRPr>
          </a:p>
        </p:txBody>
      </p:sp>
      <p:sp>
        <p:nvSpPr>
          <p:cNvPr id="13" name="Titel 1">
            <a:extLst>
              <a:ext uri="{FF2B5EF4-FFF2-40B4-BE49-F238E27FC236}">
                <a16:creationId xmlns:a16="http://schemas.microsoft.com/office/drawing/2014/main" id="{E8F04960-F9C4-4211-BF0F-F643581C6CAB}"/>
              </a:ext>
            </a:extLst>
          </p:cNvPr>
          <p:cNvSpPr>
            <a:spLocks noGrp="1"/>
          </p:cNvSpPr>
          <p:nvPr>
            <p:ph type="title"/>
          </p:nvPr>
        </p:nvSpPr>
        <p:spPr>
          <a:xfrm>
            <a:off x="539751" y="303611"/>
            <a:ext cx="5861049" cy="647960"/>
          </a:xfrm>
        </p:spPr>
        <p:txBody>
          <a:bodyPr/>
          <a:lstStyle/>
          <a:p>
            <a:r>
              <a:rPr lang="pt-BR" dirty="0"/>
              <a:t>Inversores de String para sistemas bifaciales</a:t>
            </a:r>
            <a:br>
              <a:rPr lang="pt-BR" dirty="0"/>
            </a:br>
            <a:r>
              <a:rPr lang="es-ES" sz="1400" dirty="0"/>
              <a:t>Competencia</a:t>
            </a:r>
            <a:endParaRPr lang="es-ES" dirty="0"/>
          </a:p>
        </p:txBody>
      </p:sp>
    </p:spTree>
    <p:extLst>
      <p:ext uri="{BB962C8B-B14F-4D97-AF65-F5344CB8AC3E}">
        <p14:creationId xmlns:p14="http://schemas.microsoft.com/office/powerpoint/2010/main" val="586590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DBFFD76E-94FF-4BF9-B0B6-DD1534187BD8}"/>
              </a:ext>
            </a:extLst>
          </p:cNvPr>
          <p:cNvSpPr>
            <a:spLocks noGrp="1"/>
          </p:cNvSpPr>
          <p:nvPr>
            <p:ph sz="half" idx="1"/>
          </p:nvPr>
        </p:nvSpPr>
        <p:spPr/>
        <p:txBody>
          <a:bodyPr/>
          <a:lstStyle/>
          <a:p>
            <a:pPr lvl="1" algn="ctr"/>
            <a:endParaRPr lang="en-US" b="1" i="1" dirty="0"/>
          </a:p>
          <a:p>
            <a:endParaRPr lang="pt-BR" dirty="0"/>
          </a:p>
        </p:txBody>
      </p:sp>
      <mc:AlternateContent xmlns:mc="http://schemas.openxmlformats.org/markup-compatibility/2006" xmlns:a14="http://schemas.microsoft.com/office/drawing/2010/main">
        <mc:Choice Requires="a14">
          <p:sp>
            <p:nvSpPr>
              <p:cNvPr id="11" name="Espaço Reservado para Conteúdo 3">
                <a:extLst>
                  <a:ext uri="{FF2B5EF4-FFF2-40B4-BE49-F238E27FC236}">
                    <a16:creationId xmlns:a16="http://schemas.microsoft.com/office/drawing/2014/main" id="{2D064024-3FA2-4CBE-A8CB-65A050C3E2AE}"/>
                  </a:ext>
                </a:extLst>
              </p:cNvPr>
              <p:cNvSpPr>
                <a:spLocks noGrp="1"/>
              </p:cNvSpPr>
              <p:nvPr>
                <p:ph sz="half" idx="2"/>
              </p:nvPr>
            </p:nvSpPr>
            <p:spPr>
              <a:xfrm>
                <a:off x="4752021" y="1059657"/>
                <a:ext cx="3852428" cy="3618310"/>
              </a:xfrm>
            </p:spPr>
            <p:txBody>
              <a:bodyPr/>
              <a:lstStyle/>
              <a:p>
                <a:r>
                  <a:rPr lang="es-ES" dirty="0"/>
                  <a:t>Agrupación de </a:t>
                </a:r>
                <a:r>
                  <a:rPr lang="es-ES" dirty="0" err="1"/>
                  <a:t>strings</a:t>
                </a:r>
                <a:endParaRPr lang="es-ES" dirty="0"/>
              </a:p>
              <a:p>
                <a:endParaRPr lang="es-ES" dirty="0"/>
              </a:p>
              <a:p>
                <a:pPr lvl="1" algn="just"/>
                <a:r>
                  <a:rPr lang="es-ES" dirty="0"/>
                  <a:t>Corriente máxima de entrada del inversor = 240 A</a:t>
                </a:r>
              </a:p>
              <a:p>
                <a:pPr lvl="1"/>
                <a:r>
                  <a:rPr lang="es-ES" dirty="0"/>
                  <a:t>Corriente de cortocircuito del módulo = 18,35 A</a:t>
                </a:r>
              </a:p>
              <a:p>
                <a:pPr lvl="1"/>
                <a:endParaRPr lang="es-ES" dirty="0"/>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1">
                              <a:latin typeface="Cambria Math" panose="02040503050406030204" pitchFamily="18" charset="0"/>
                            </a:rPr>
                            <m:t>𝑓𝑖𝑙𝑎</m:t>
                          </m:r>
                          <m:sSub>
                            <m:sSubPr>
                              <m:ctrlPr>
                                <a:rPr lang="es-ES" i="1">
                                  <a:latin typeface="Cambria Math" panose="02040503050406030204" pitchFamily="18" charset="0"/>
                                </a:rPr>
                              </m:ctrlPr>
                            </m:sSubPr>
                            <m:e>
                              <m:r>
                                <a:rPr lang="es-ES" i="1">
                                  <a:latin typeface="Cambria Math" panose="02040503050406030204" pitchFamily="18" charset="0"/>
                                </a:rPr>
                                <m:t>𝑠</m:t>
                              </m:r>
                            </m:e>
                            <m:sub>
                              <m:r>
                                <a:rPr lang="es-ES" i="1">
                                  <a:latin typeface="Cambria Math" panose="02040503050406030204" pitchFamily="18" charset="0"/>
                                </a:rPr>
                                <m:t>𝑝𝑎𝑟𝑎𝑙𝑒𝑙𝑜</m:t>
                              </m:r>
                            </m:sub>
                          </m:sSub>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𝑚</m:t>
                              </m:r>
                              <m:r>
                                <a:rPr lang="es-ES" i="1">
                                  <a:latin typeface="Cambria Math" panose="02040503050406030204" pitchFamily="18" charset="0"/>
                                </a:rPr>
                                <m:t>á</m:t>
                              </m:r>
                              <m:r>
                                <a:rPr lang="es-ES" i="1">
                                  <a:latin typeface="Cambria Math" panose="02040503050406030204" pitchFamily="18" charset="0"/>
                                </a:rPr>
                                <m:t>𝑥</m:t>
                              </m:r>
                              <m:r>
                                <a:rPr lang="es-ES" i="1">
                                  <a:latin typeface="Cambria Math" panose="02040503050406030204" pitchFamily="18" charset="0"/>
                                </a:rPr>
                                <m:t>.</m:t>
                              </m:r>
                            </m:sub>
                          </m:sSub>
                        </m:num>
                        <m:den>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𝐼</m:t>
                              </m:r>
                            </m:e>
                            <m:sub>
                              <m:r>
                                <a:rPr lang="es-ES" i="1">
                                  <a:latin typeface="Cambria Math" panose="02040503050406030204" pitchFamily="18" charset="0"/>
                                </a:rPr>
                                <m:t>𝑠𝑐</m:t>
                              </m:r>
                            </m:sub>
                          </m:sSub>
                          <m:r>
                            <a:rPr lang="es-ES" i="1">
                              <a:latin typeface="Cambria Math" panose="02040503050406030204" pitchFamily="18" charset="0"/>
                            </a:rPr>
                            <m:t>∗1,3)∗1,25</m:t>
                          </m:r>
                        </m:den>
                      </m:f>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240</m:t>
                          </m:r>
                        </m:num>
                        <m:den>
                          <m:d>
                            <m:dPr>
                              <m:ctrlPr>
                                <a:rPr lang="es-ES" i="1">
                                  <a:latin typeface="Cambria Math" panose="02040503050406030204" pitchFamily="18" charset="0"/>
                                </a:rPr>
                              </m:ctrlPr>
                            </m:dPr>
                            <m:e>
                              <m:r>
                                <a:rPr lang="es-ES" i="1">
                                  <a:latin typeface="Cambria Math" panose="02040503050406030204" pitchFamily="18" charset="0"/>
                                </a:rPr>
                                <m:t>18,35∗1,3</m:t>
                              </m:r>
                            </m:e>
                          </m:d>
                          <m:r>
                            <a:rPr lang="es-ES" i="1">
                              <a:latin typeface="Cambria Math" panose="02040503050406030204" pitchFamily="18" charset="0"/>
                            </a:rPr>
                            <m:t>∗1,25</m:t>
                          </m:r>
                        </m:den>
                      </m:f>
                      <m:r>
                        <a:rPr lang="es-ES" i="1">
                          <a:latin typeface="Cambria Math" panose="02040503050406030204" pitchFamily="18" charset="0"/>
                        </a:rPr>
                        <m:t>≈8 </m:t>
                      </m:r>
                      <m:r>
                        <a:rPr lang="es-ES" i="1">
                          <a:latin typeface="Cambria Math" panose="02040503050406030204" pitchFamily="18" charset="0"/>
                        </a:rPr>
                        <m:t>𝑓𝑖𝑙𝑒𝑖𝑟𝑎𝑠</m:t>
                      </m:r>
                    </m:oMath>
                  </m:oMathPara>
                </a14:m>
                <a:endParaRPr lang="es-ES" dirty="0"/>
              </a:p>
              <a:p>
                <a:pPr lvl="1"/>
                <a:endParaRPr lang="es-ES" dirty="0"/>
              </a:p>
              <a:p>
                <a:pPr lvl="1"/>
                <a:endParaRPr lang="es-ES" dirty="0"/>
              </a:p>
              <a:p>
                <a:pPr lvl="1"/>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𝑡𝑜𝑡𝑎𝑙</m:t>
                          </m:r>
                        </m:sub>
                      </m:sSub>
                      <m:r>
                        <a:rPr lang="es-ES" i="1">
                          <a:latin typeface="Cambria Math" panose="02040503050406030204" pitchFamily="18" charset="0"/>
                        </a:rPr>
                        <m:t>=8 ∗29 ∗645=149,64 </m:t>
                      </m:r>
                      <m:r>
                        <a:rPr lang="es-ES" i="1">
                          <a:latin typeface="Cambria Math" panose="02040503050406030204" pitchFamily="18" charset="0"/>
                        </a:rPr>
                        <m:t>𝑘𝑊𝑝</m:t>
                      </m:r>
                    </m:oMath>
                  </m:oMathPara>
                </a14:m>
                <a:endParaRPr lang="es-ES" i="1" dirty="0"/>
              </a:p>
              <a:p>
                <a:pPr lvl="1" algn="ctr"/>
                <a:endParaRPr lang="es-ES" b="1" i="1" dirty="0"/>
              </a:p>
              <a:p>
                <a:pPr lvl="1" algn="ctr"/>
                <a:r>
                  <a:rPr lang="es-ES" b="1" i="1" dirty="0"/>
                  <a:t>DC:AC Ratio = 1,197</a:t>
                </a:r>
              </a:p>
              <a:p>
                <a:pPr lvl="1"/>
                <a:endParaRPr lang="es-ES" dirty="0"/>
              </a:p>
            </p:txBody>
          </p:sp>
        </mc:Choice>
        <mc:Fallback xmlns="">
          <p:sp>
            <p:nvSpPr>
              <p:cNvPr id="11" name="Espaço Reservado para Conteúdo 3">
                <a:extLst>
                  <a:ext uri="{FF2B5EF4-FFF2-40B4-BE49-F238E27FC236}">
                    <a16:creationId xmlns:a16="http://schemas.microsoft.com/office/drawing/2014/main" id="{2D064024-3FA2-4CBE-A8CB-65A050C3E2AE}"/>
                  </a:ext>
                </a:extLst>
              </p:cNvPr>
              <p:cNvSpPr>
                <a:spLocks noGrp="1" noRot="1" noChangeAspect="1" noMove="1" noResize="1" noEditPoints="1" noAdjustHandles="1" noChangeArrowheads="1" noChangeShapeType="1" noTextEdit="1"/>
              </p:cNvSpPr>
              <p:nvPr>
                <p:ph sz="half" idx="2"/>
              </p:nvPr>
            </p:nvSpPr>
            <p:spPr>
              <a:xfrm>
                <a:off x="4752021" y="1059657"/>
                <a:ext cx="3852428" cy="3618310"/>
              </a:xfrm>
              <a:blipFill>
                <a:blip r:embed="rId2"/>
                <a:stretch>
                  <a:fillRect l="-2853" t="-1349"/>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Espaço Reservado para Conteúdo 2">
                <a:extLst>
                  <a:ext uri="{FF2B5EF4-FFF2-40B4-BE49-F238E27FC236}">
                    <a16:creationId xmlns:a16="http://schemas.microsoft.com/office/drawing/2014/main" id="{DC5A1A46-6C8F-4D3B-B1C7-4F99E6E5B956}"/>
                  </a:ext>
                </a:extLst>
              </p:cNvPr>
              <p:cNvSpPr txBox="1">
                <a:spLocks/>
              </p:cNvSpPr>
              <p:nvPr/>
            </p:nvSpPr>
            <p:spPr bwMode="gray">
              <a:xfrm>
                <a:off x="539551" y="1059657"/>
                <a:ext cx="3852230" cy="361831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r>
                  <a:rPr lang="es-ES" dirty="0"/>
                  <a:t>Formación de </a:t>
                </a:r>
                <a:r>
                  <a:rPr lang="es-ES" dirty="0" err="1"/>
                  <a:t>strings</a:t>
                </a:r>
                <a:endParaRPr lang="es-ES" dirty="0"/>
              </a:p>
              <a:p>
                <a:endParaRPr lang="es-ES" dirty="0"/>
              </a:p>
              <a:p>
                <a:pPr lvl="1"/>
                <a:r>
                  <a:rPr lang="es-ES" dirty="0"/>
                  <a:t>Tensión máxima del inversor = 1500V</a:t>
                </a:r>
              </a:p>
              <a:p>
                <a:pPr lvl="1"/>
                <a:r>
                  <a:rPr lang="es-ES" dirty="0"/>
                  <a:t>Tensión de circuito abierto del módulo = 44,8 V</a:t>
                </a:r>
              </a:p>
              <a:p>
                <a:pPr lvl="1"/>
                <a:endParaRPr lang="es-ES" dirty="0"/>
              </a:p>
              <a:p>
                <a:pPr lvl="1"/>
                <a:endParaRPr lang="es-ES" dirty="0"/>
              </a:p>
              <a:p>
                <a:pPr lvl="1"/>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smtClean="0">
                              <a:latin typeface="Cambria Math" panose="02040503050406030204" pitchFamily="18" charset="0"/>
                            </a:rPr>
                            <m:t>𝑁</m:t>
                          </m:r>
                        </m:e>
                        <m:sub>
                          <m:r>
                            <a:rPr lang="es-ES" i="1" smtClean="0">
                              <a:latin typeface="Cambria Math" panose="02040503050406030204" pitchFamily="18" charset="0"/>
                            </a:rPr>
                            <m:t>𝑠</m:t>
                          </m:r>
                          <m:r>
                            <a:rPr lang="pt-BR" b="0" i="1" smtClean="0">
                              <a:latin typeface="Cambria Math" panose="02040503050406030204" pitchFamily="18" charset="0"/>
                            </a:rPr>
                            <m:t>𝑒</m:t>
                          </m:r>
                          <m:r>
                            <a:rPr lang="es-ES" i="1" smtClean="0">
                              <a:latin typeface="Cambria Math" panose="02040503050406030204" pitchFamily="18" charset="0"/>
                            </a:rPr>
                            <m:t>𝑟𝑖𝑒</m:t>
                          </m:r>
                        </m:sub>
                      </m:sSub>
                      <m:r>
                        <a:rPr lang="es-ES" i="1">
                          <a:latin typeface="Cambria Math" panose="02040503050406030204" pitchFamily="18" charset="0"/>
                        </a:rPr>
                        <m:t>=</m:t>
                      </m:r>
                      <m:f>
                        <m:fPr>
                          <m:ctrlPr>
                            <a:rPr lang="es-ES" i="1" smtClean="0">
                              <a:latin typeface="Cambria Math" panose="02040503050406030204" pitchFamily="18" charset="0"/>
                            </a:rPr>
                          </m:ctrlPr>
                        </m:fPr>
                        <m:num>
                          <m:sSub>
                            <m:sSubPr>
                              <m:ctrlPr>
                                <a:rPr lang="es-ES" i="1" smtClean="0">
                                  <a:latin typeface="Cambria Math" panose="02040503050406030204" pitchFamily="18" charset="0"/>
                                </a:rPr>
                              </m:ctrlPr>
                            </m:sSubPr>
                            <m:e>
                              <m:r>
                                <a:rPr lang="es-ES" i="1" smtClean="0">
                                  <a:latin typeface="Cambria Math" panose="02040503050406030204" pitchFamily="18" charset="0"/>
                                </a:rPr>
                                <m:t>𝑉</m:t>
                              </m:r>
                            </m:e>
                            <m:sub>
                              <m:r>
                                <a:rPr lang="es-ES" i="1" smtClean="0">
                                  <a:latin typeface="Cambria Math" panose="02040503050406030204" pitchFamily="18" charset="0"/>
                                </a:rPr>
                                <m:t>𝑚</m:t>
                              </m:r>
                              <m:r>
                                <a:rPr lang="es-ES" i="1" smtClean="0">
                                  <a:latin typeface="Cambria Math" panose="02040503050406030204" pitchFamily="18" charset="0"/>
                                </a:rPr>
                                <m:t>á</m:t>
                              </m:r>
                              <m:r>
                                <a:rPr lang="es-ES" i="1" smtClean="0">
                                  <a:latin typeface="Cambria Math" panose="02040503050406030204" pitchFamily="18" charset="0"/>
                                </a:rPr>
                                <m:t>𝑥</m:t>
                              </m:r>
                              <m:r>
                                <a:rPr lang="es-ES" i="1" smtClean="0">
                                  <a:latin typeface="Cambria Math" panose="02040503050406030204" pitchFamily="18" charset="0"/>
                                </a:rPr>
                                <m:t> </m:t>
                              </m:r>
                              <m:r>
                                <a:rPr lang="es-ES" i="1" smtClean="0">
                                  <a:latin typeface="Cambria Math" panose="02040503050406030204" pitchFamily="18" charset="0"/>
                                </a:rPr>
                                <m:t>𝑖𝑛𝑣𝑒𝑟𝑠𝑜𝑟</m:t>
                              </m:r>
                            </m:sub>
                          </m:sSub>
                        </m:num>
                        <m:den>
                          <m:sSubSup>
                            <m:sSubSupPr>
                              <m:ctrlPr>
                                <a:rPr lang="es-ES" i="1" smtClean="0">
                                  <a:latin typeface="Cambria Math" panose="02040503050406030204" pitchFamily="18" charset="0"/>
                                </a:rPr>
                              </m:ctrlPr>
                            </m:sSubSupPr>
                            <m:e>
                              <m:r>
                                <a:rPr lang="es-ES" i="1" smtClean="0">
                                  <a:latin typeface="Cambria Math" panose="02040503050406030204" pitchFamily="18" charset="0"/>
                                </a:rPr>
                                <m:t>𝑉</m:t>
                              </m:r>
                            </m:e>
                            <m:sub>
                              <m:r>
                                <a:rPr lang="es-ES" i="1" smtClean="0">
                                  <a:latin typeface="Cambria Math" panose="02040503050406030204" pitchFamily="18" charset="0"/>
                                </a:rPr>
                                <m:t>𝑜𝑐</m:t>
                              </m:r>
                            </m:sub>
                            <m:sup>
                              <m:r>
                                <a:rPr lang="es-ES" i="1" smtClean="0">
                                  <a:latin typeface="Cambria Math" panose="02040503050406030204" pitchFamily="18" charset="0"/>
                                </a:rPr>
                                <m:t>∗</m:t>
                              </m:r>
                            </m:sup>
                          </m:sSubSup>
                        </m:den>
                      </m:f>
                      <m:r>
                        <a:rPr lang="es-ES" i="1">
                          <a:latin typeface="Cambria Math" panose="02040503050406030204" pitchFamily="18" charset="0"/>
                        </a:rPr>
                        <m:t>=</m:t>
                      </m:r>
                      <m:f>
                        <m:fPr>
                          <m:ctrlPr>
                            <a:rPr lang="es-ES" i="1" smtClean="0">
                              <a:latin typeface="Cambria Math" panose="02040503050406030204" pitchFamily="18" charset="0"/>
                            </a:rPr>
                          </m:ctrlPr>
                        </m:fPr>
                        <m:num>
                          <m:r>
                            <a:rPr lang="es-ES" i="1" smtClean="0">
                              <a:latin typeface="Cambria Math" panose="02040503050406030204" pitchFamily="18" charset="0"/>
                            </a:rPr>
                            <m:t>1500</m:t>
                          </m:r>
                        </m:num>
                        <m:den>
                          <m:r>
                            <a:rPr lang="es-ES" i="1" smtClean="0">
                              <a:latin typeface="Cambria Math" panose="02040503050406030204" pitchFamily="18" charset="0"/>
                            </a:rPr>
                            <m:t>50,18</m:t>
                          </m:r>
                        </m:den>
                      </m:f>
                      <m:r>
                        <a:rPr lang="es-ES" i="1" smtClean="0">
                          <a:latin typeface="Cambria Math" panose="02040503050406030204" pitchFamily="18" charset="0"/>
                        </a:rPr>
                        <m:t>≈29 </m:t>
                      </m:r>
                      <m:r>
                        <a:rPr lang="es-ES" i="1" smtClean="0">
                          <a:latin typeface="Cambria Math" panose="02040503050406030204" pitchFamily="18" charset="0"/>
                        </a:rPr>
                        <m:t>𝑚</m:t>
                      </m:r>
                      <m:r>
                        <a:rPr lang="es-ES" i="1" smtClean="0">
                          <a:latin typeface="Cambria Math" panose="02040503050406030204" pitchFamily="18" charset="0"/>
                        </a:rPr>
                        <m:t>ó</m:t>
                      </m:r>
                      <m:r>
                        <a:rPr lang="es-ES" i="1" smtClean="0">
                          <a:latin typeface="Cambria Math" panose="02040503050406030204" pitchFamily="18" charset="0"/>
                        </a:rPr>
                        <m:t>𝑑𝑢𝑙𝑜𝑠</m:t>
                      </m:r>
                    </m:oMath>
                  </m:oMathPara>
                </a14:m>
                <a:endParaRPr lang="es-ES" dirty="0"/>
              </a:p>
              <a:p>
                <a:pPr lvl="1"/>
                <a:endParaRPr lang="es-ES" dirty="0"/>
              </a:p>
              <a:p>
                <a:pPr lvl="1" algn="just"/>
                <a:r>
                  <a:rPr lang="es-ES" i="1" dirty="0"/>
                  <a:t>*Corregida para la temperatura mínima del local del proyecto.</a:t>
                </a:r>
              </a:p>
              <a:p>
                <a:pPr lvl="1"/>
                <a:endParaRPr lang="es-ES" dirty="0"/>
              </a:p>
            </p:txBody>
          </p:sp>
        </mc:Choice>
        <mc:Fallback xmlns="">
          <p:sp>
            <p:nvSpPr>
              <p:cNvPr id="12" name="Espaço Reservado para Conteúdo 2">
                <a:extLst>
                  <a:ext uri="{FF2B5EF4-FFF2-40B4-BE49-F238E27FC236}">
                    <a16:creationId xmlns:a16="http://schemas.microsoft.com/office/drawing/2014/main" id="{DC5A1A46-6C8F-4D3B-B1C7-4F99E6E5B956}"/>
                  </a:ext>
                </a:extLst>
              </p:cNvPr>
              <p:cNvSpPr txBox="1">
                <a:spLocks noRot="1" noChangeAspect="1" noMove="1" noResize="1" noEditPoints="1" noAdjustHandles="1" noChangeArrowheads="1" noChangeShapeType="1" noTextEdit="1"/>
              </p:cNvSpPr>
              <p:nvPr/>
            </p:nvSpPr>
            <p:spPr bwMode="gray">
              <a:xfrm>
                <a:off x="539551" y="1059657"/>
                <a:ext cx="3852230" cy="3618310"/>
              </a:xfrm>
              <a:prstGeom prst="rect">
                <a:avLst/>
              </a:prstGeom>
              <a:blipFill>
                <a:blip r:embed="rId3"/>
                <a:stretch>
                  <a:fillRect l="-2853" t="-1349" r="-2536"/>
                </a:stretch>
              </a:blipFill>
            </p:spPr>
            <p:txBody>
              <a:bodyPr/>
              <a:lstStyle/>
              <a:p>
                <a:r>
                  <a:rPr lang="en-CA">
                    <a:noFill/>
                  </a:rPr>
                  <a:t> </a:t>
                </a:r>
              </a:p>
            </p:txBody>
          </p:sp>
        </mc:Fallback>
      </mc:AlternateContent>
      <p:sp>
        <p:nvSpPr>
          <p:cNvPr id="15" name="Titel 1">
            <a:extLst>
              <a:ext uri="{FF2B5EF4-FFF2-40B4-BE49-F238E27FC236}">
                <a16:creationId xmlns:a16="http://schemas.microsoft.com/office/drawing/2014/main" id="{5A334CB9-E244-4CFF-89AC-FDC464BBE700}"/>
              </a:ext>
            </a:extLst>
          </p:cNvPr>
          <p:cNvSpPr>
            <a:spLocks noGrp="1"/>
          </p:cNvSpPr>
          <p:nvPr>
            <p:ph type="title"/>
          </p:nvPr>
        </p:nvSpPr>
        <p:spPr>
          <a:xfrm>
            <a:off x="539751" y="303611"/>
            <a:ext cx="5861049" cy="647960"/>
          </a:xfrm>
        </p:spPr>
        <p:txBody>
          <a:bodyPr/>
          <a:lstStyle/>
          <a:p>
            <a:r>
              <a:rPr lang="pt-BR" dirty="0"/>
              <a:t>Inversores de String para sistemas bifaciales</a:t>
            </a:r>
            <a:br>
              <a:rPr lang="pt-BR" dirty="0"/>
            </a:br>
            <a:r>
              <a:rPr lang="es-ES" sz="1400" dirty="0"/>
              <a:t>Solución Competencia</a:t>
            </a:r>
            <a:endParaRPr lang="es-ES" dirty="0"/>
          </a:p>
        </p:txBody>
      </p:sp>
    </p:spTree>
    <p:extLst>
      <p:ext uri="{BB962C8B-B14F-4D97-AF65-F5344CB8AC3E}">
        <p14:creationId xmlns:p14="http://schemas.microsoft.com/office/powerpoint/2010/main" val="225244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749753" y="1524977"/>
            <a:ext cx="2827216" cy="2477357"/>
          </a:xfrm>
          <a:prstGeom prst="rect">
            <a:avLst/>
          </a:prstGeom>
        </p:spPr>
      </p:pic>
      <p:grpSp>
        <p:nvGrpSpPr>
          <p:cNvPr id="10" name="Agrupar 9">
            <a:extLst>
              <a:ext uri="{FF2B5EF4-FFF2-40B4-BE49-F238E27FC236}">
                <a16:creationId xmlns:a16="http://schemas.microsoft.com/office/drawing/2014/main" id="{CBD4CE38-2BA9-4EF1-9C81-2945B5FCE78E}"/>
              </a:ext>
            </a:extLst>
          </p:cNvPr>
          <p:cNvGrpSpPr/>
          <p:nvPr/>
        </p:nvGrpSpPr>
        <p:grpSpPr>
          <a:xfrm>
            <a:off x="521668" y="3027554"/>
            <a:ext cx="3754879" cy="1096166"/>
            <a:chOff x="899592" y="3038984"/>
            <a:chExt cx="3754879" cy="1096166"/>
          </a:xfrm>
        </p:grpSpPr>
        <p:pic>
          <p:nvPicPr>
            <p:cNvPr id="12" name="Picture 2" descr="Image result for iec">
              <a:extLst>
                <a:ext uri="{FF2B5EF4-FFF2-40B4-BE49-F238E27FC236}">
                  <a16:creationId xmlns:a16="http://schemas.microsoft.com/office/drawing/2014/main" id="{31CE8D94-8020-4127-8728-0E55F5C0F3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8671" y="3286639"/>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Agrupar 7">
              <a:extLst>
                <a:ext uri="{FF2B5EF4-FFF2-40B4-BE49-F238E27FC236}">
                  <a16:creationId xmlns:a16="http://schemas.microsoft.com/office/drawing/2014/main" id="{B3BF1918-A277-4050-AC6D-C6AD40E5FB3A}"/>
                </a:ext>
              </a:extLst>
            </p:cNvPr>
            <p:cNvGrpSpPr/>
            <p:nvPr/>
          </p:nvGrpSpPr>
          <p:grpSpPr>
            <a:xfrm>
              <a:off x="899592" y="3038984"/>
              <a:ext cx="3002212" cy="1096166"/>
              <a:chOff x="873478" y="3892143"/>
              <a:chExt cx="2263376" cy="660807"/>
            </a:xfrm>
          </p:grpSpPr>
          <p:sp>
            <p:nvSpPr>
              <p:cNvPr id="2" name="椭圆 8">
                <a:extLst>
                  <a:ext uri="{FF2B5EF4-FFF2-40B4-BE49-F238E27FC236}">
                    <a16:creationId xmlns:a16="http://schemas.microsoft.com/office/drawing/2014/main" id="{7CD0328A-C337-4A24-9733-5EF804691B04}"/>
                  </a:ext>
                </a:extLst>
              </p:cNvPr>
              <p:cNvSpPr/>
              <p:nvPr/>
            </p:nvSpPr>
            <p:spPr bwMode="auto">
              <a:xfrm>
                <a:off x="971337" y="4019138"/>
                <a:ext cx="522926" cy="431779"/>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4" name="文本框 17">
                <a:extLst>
                  <a:ext uri="{FF2B5EF4-FFF2-40B4-BE49-F238E27FC236}">
                    <a16:creationId xmlns:a16="http://schemas.microsoft.com/office/drawing/2014/main" id="{E7790EDC-1E6B-43C4-82AB-0CC801CC905A}"/>
                  </a:ext>
                </a:extLst>
              </p:cNvPr>
              <p:cNvSpPr txBox="1">
                <a:spLocks noChangeArrowheads="1"/>
              </p:cNvSpPr>
              <p:nvPr/>
            </p:nvSpPr>
            <p:spPr bwMode="auto">
              <a:xfrm>
                <a:off x="873478" y="4113755"/>
                <a:ext cx="768208" cy="222646"/>
              </a:xfrm>
              <a:prstGeom prst="rect">
                <a:avLst/>
              </a:prstGeom>
              <a:noFill/>
              <a:ln w="9525">
                <a:noFill/>
                <a:miter lim="800000"/>
              </a:ln>
            </p:spPr>
            <p:txBody>
              <a:bodyPr wrap="square" anchor="ctr">
                <a:spAutoFit/>
              </a:bodyPr>
              <a:lstStyle/>
              <a:p>
                <a:pPr algn="ctr"/>
                <a:r>
                  <a:rPr lang="en-US" altLang="zh-CN" sz="1800" b="1" dirty="0">
                    <a:solidFill>
                      <a:schemeClr val="bg2"/>
                    </a:solidFill>
                    <a:latin typeface="+mj-lt"/>
                    <a:cs typeface="Arial" panose="020B0604020202020204" pitchFamily="34" charset="0"/>
                  </a:rPr>
                  <a:t>125K</a:t>
                </a:r>
                <a:endParaRPr lang="zh-CN" altLang="en-US" sz="1400" b="1" dirty="0">
                  <a:solidFill>
                    <a:schemeClr val="bg2"/>
                  </a:solidFill>
                  <a:latin typeface="+mj-lt"/>
                  <a:cs typeface="Arial" panose="020B0604020202020204" pitchFamily="34" charset="0"/>
                </a:endParaRPr>
              </a:p>
            </p:txBody>
          </p:sp>
          <p:sp>
            <p:nvSpPr>
              <p:cNvPr id="5" name="弧形 11">
                <a:extLst>
                  <a:ext uri="{FF2B5EF4-FFF2-40B4-BE49-F238E27FC236}">
                    <a16:creationId xmlns:a16="http://schemas.microsoft.com/office/drawing/2014/main" id="{CB8DFE9A-B6FC-4CCE-B0F7-2D673F478E57}"/>
                  </a:ext>
                </a:extLst>
              </p:cNvPr>
              <p:cNvSpPr/>
              <p:nvPr/>
            </p:nvSpPr>
            <p:spPr bwMode="auto">
              <a:xfrm flipH="1">
                <a:off x="931060" y="3943350"/>
                <a:ext cx="621771" cy="609600"/>
              </a:xfrm>
              <a:prstGeom prst="arc">
                <a:avLst>
                  <a:gd name="adj1" fmla="val 16200000"/>
                  <a:gd name="adj2" fmla="val 594165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6" name="椭圆 12">
                <a:extLst>
                  <a:ext uri="{FF2B5EF4-FFF2-40B4-BE49-F238E27FC236}">
                    <a16:creationId xmlns:a16="http://schemas.microsoft.com/office/drawing/2014/main" id="{7AA3E65B-B6E4-4D13-9DE5-7A155FE91167}"/>
                  </a:ext>
                </a:extLst>
              </p:cNvPr>
              <p:cNvSpPr/>
              <p:nvPr/>
            </p:nvSpPr>
            <p:spPr bwMode="auto">
              <a:xfrm>
                <a:off x="1174409" y="3892143"/>
                <a:ext cx="88598" cy="76107"/>
              </a:xfrm>
              <a:prstGeom prst="ellipse">
                <a:avLst/>
              </a:prstGeom>
              <a:solidFill>
                <a:srgbClr val="1B2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16" name="椭圆 8">
                <a:extLst>
                  <a:ext uri="{FF2B5EF4-FFF2-40B4-BE49-F238E27FC236}">
                    <a16:creationId xmlns:a16="http://schemas.microsoft.com/office/drawing/2014/main" id="{20CB03A8-9C79-42EC-A0E5-337F1B517BB7}"/>
                  </a:ext>
                </a:extLst>
              </p:cNvPr>
              <p:cNvSpPr/>
              <p:nvPr/>
            </p:nvSpPr>
            <p:spPr bwMode="auto">
              <a:xfrm>
                <a:off x="1728759" y="4019138"/>
                <a:ext cx="522926" cy="431779"/>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8D026359-D990-4570-BF91-6FBEC227C8FF}"/>
                  </a:ext>
                </a:extLst>
              </p:cNvPr>
              <p:cNvSpPr txBox="1">
                <a:spLocks noChangeArrowheads="1"/>
              </p:cNvSpPr>
              <p:nvPr/>
            </p:nvSpPr>
            <p:spPr bwMode="auto">
              <a:xfrm>
                <a:off x="1630900" y="4113755"/>
                <a:ext cx="768208" cy="222646"/>
              </a:xfrm>
              <a:prstGeom prst="rect">
                <a:avLst/>
              </a:prstGeom>
              <a:noFill/>
              <a:ln w="9525">
                <a:noFill/>
                <a:miter lim="800000"/>
              </a:ln>
            </p:spPr>
            <p:txBody>
              <a:bodyPr wrap="square" anchor="ctr">
                <a:spAutoFit/>
              </a:bodyPr>
              <a:lstStyle/>
              <a:p>
                <a:pPr algn="ctr"/>
                <a:r>
                  <a:rPr lang="en-US" altLang="zh-CN" sz="1800" b="1" dirty="0">
                    <a:solidFill>
                      <a:schemeClr val="bg2"/>
                    </a:solidFill>
                    <a:latin typeface="+mj-lt"/>
                    <a:cs typeface="Arial" panose="020B0604020202020204" pitchFamily="34" charset="0"/>
                  </a:rPr>
                  <a:t>125K</a:t>
                </a:r>
                <a:endParaRPr lang="zh-CN" altLang="en-US" sz="1400" b="1" dirty="0">
                  <a:solidFill>
                    <a:schemeClr val="bg2"/>
                  </a:solidFill>
                  <a:latin typeface="+mj-lt"/>
                  <a:cs typeface="Arial" panose="020B0604020202020204" pitchFamily="34" charset="0"/>
                </a:endParaRPr>
              </a:p>
            </p:txBody>
          </p:sp>
          <p:sp>
            <p:nvSpPr>
              <p:cNvPr id="20" name="弧形 11">
                <a:extLst>
                  <a:ext uri="{FF2B5EF4-FFF2-40B4-BE49-F238E27FC236}">
                    <a16:creationId xmlns:a16="http://schemas.microsoft.com/office/drawing/2014/main" id="{B1113D84-2E29-4633-8427-2BAB064297B4}"/>
                  </a:ext>
                </a:extLst>
              </p:cNvPr>
              <p:cNvSpPr/>
              <p:nvPr/>
            </p:nvSpPr>
            <p:spPr bwMode="auto">
              <a:xfrm flipH="1">
                <a:off x="1688482" y="3943350"/>
                <a:ext cx="621771" cy="609600"/>
              </a:xfrm>
              <a:prstGeom prst="arc">
                <a:avLst>
                  <a:gd name="adj1" fmla="val 16200000"/>
                  <a:gd name="adj2" fmla="val 594165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22" name="椭圆 12">
                <a:extLst>
                  <a:ext uri="{FF2B5EF4-FFF2-40B4-BE49-F238E27FC236}">
                    <a16:creationId xmlns:a16="http://schemas.microsoft.com/office/drawing/2014/main" id="{BBEE6F87-215B-4DF1-83EA-DFDEB58BDD05}"/>
                  </a:ext>
                </a:extLst>
              </p:cNvPr>
              <p:cNvSpPr/>
              <p:nvPr/>
            </p:nvSpPr>
            <p:spPr bwMode="auto">
              <a:xfrm>
                <a:off x="1931831" y="3892143"/>
                <a:ext cx="88598" cy="76107"/>
              </a:xfrm>
              <a:prstGeom prst="ellipse">
                <a:avLst/>
              </a:prstGeom>
              <a:solidFill>
                <a:srgbClr val="1B2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24" name="Oval 101">
                <a:extLst>
                  <a:ext uri="{FF2B5EF4-FFF2-40B4-BE49-F238E27FC236}">
                    <a16:creationId xmlns:a16="http://schemas.microsoft.com/office/drawing/2014/main" id="{88A7C834-0522-43BF-8A5B-FF0360263094}"/>
                  </a:ext>
                </a:extLst>
              </p:cNvPr>
              <p:cNvSpPr/>
              <p:nvPr/>
            </p:nvSpPr>
            <p:spPr>
              <a:xfrm>
                <a:off x="1969519" y="4378320"/>
                <a:ext cx="444210" cy="122508"/>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r>
                  <a:rPr lang="en-US" sz="900" b="1" dirty="0">
                    <a:solidFill>
                      <a:schemeClr val="bg1"/>
                    </a:solidFill>
                  </a:rPr>
                  <a:t>1E</a:t>
                </a:r>
                <a:endParaRPr lang="pt-BR" sz="900" b="1" dirty="0" err="1">
                  <a:solidFill>
                    <a:schemeClr val="bg1"/>
                  </a:solidFill>
                </a:endParaRPr>
              </a:p>
            </p:txBody>
          </p:sp>
          <p:sp>
            <p:nvSpPr>
              <p:cNvPr id="26" name="椭圆 8">
                <a:extLst>
                  <a:ext uri="{FF2B5EF4-FFF2-40B4-BE49-F238E27FC236}">
                    <a16:creationId xmlns:a16="http://schemas.microsoft.com/office/drawing/2014/main" id="{69E0C471-6475-448B-BECE-E7BCD1CC3AC7}"/>
                  </a:ext>
                </a:extLst>
              </p:cNvPr>
              <p:cNvSpPr/>
              <p:nvPr/>
            </p:nvSpPr>
            <p:spPr bwMode="auto">
              <a:xfrm>
                <a:off x="2466505" y="4019138"/>
                <a:ext cx="522926" cy="431779"/>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28" name="文本框 17">
                <a:extLst>
                  <a:ext uri="{FF2B5EF4-FFF2-40B4-BE49-F238E27FC236}">
                    <a16:creationId xmlns:a16="http://schemas.microsoft.com/office/drawing/2014/main" id="{ED1ABFAC-33FB-4C3C-A8F0-967B57BAC643}"/>
                  </a:ext>
                </a:extLst>
              </p:cNvPr>
              <p:cNvSpPr txBox="1">
                <a:spLocks noChangeArrowheads="1"/>
              </p:cNvSpPr>
              <p:nvPr/>
            </p:nvSpPr>
            <p:spPr bwMode="auto">
              <a:xfrm>
                <a:off x="2368646" y="4113755"/>
                <a:ext cx="768208" cy="222646"/>
              </a:xfrm>
              <a:prstGeom prst="rect">
                <a:avLst/>
              </a:prstGeom>
              <a:noFill/>
              <a:ln w="9525">
                <a:noFill/>
                <a:miter lim="800000"/>
              </a:ln>
            </p:spPr>
            <p:txBody>
              <a:bodyPr wrap="square" anchor="ctr">
                <a:spAutoFit/>
              </a:bodyPr>
              <a:lstStyle/>
              <a:p>
                <a:pPr algn="ctr"/>
                <a:r>
                  <a:rPr lang="en-US" altLang="zh-CN" sz="1800" b="1" dirty="0">
                    <a:solidFill>
                      <a:schemeClr val="bg2"/>
                    </a:solidFill>
                    <a:latin typeface="+mj-lt"/>
                    <a:cs typeface="Arial" panose="020B0604020202020204" pitchFamily="34" charset="0"/>
                  </a:rPr>
                  <a:t>250K</a:t>
                </a:r>
                <a:endParaRPr lang="zh-CN" altLang="en-US" sz="1400" b="1" dirty="0">
                  <a:solidFill>
                    <a:schemeClr val="bg2"/>
                  </a:solidFill>
                  <a:latin typeface="+mj-lt"/>
                  <a:cs typeface="Arial" panose="020B0604020202020204" pitchFamily="34" charset="0"/>
                </a:endParaRPr>
              </a:p>
            </p:txBody>
          </p:sp>
          <p:sp>
            <p:nvSpPr>
              <p:cNvPr id="30" name="弧形 11">
                <a:extLst>
                  <a:ext uri="{FF2B5EF4-FFF2-40B4-BE49-F238E27FC236}">
                    <a16:creationId xmlns:a16="http://schemas.microsoft.com/office/drawing/2014/main" id="{E81E900F-D5FE-4B8E-A2F8-CB1FE55F6305}"/>
                  </a:ext>
                </a:extLst>
              </p:cNvPr>
              <p:cNvSpPr/>
              <p:nvPr/>
            </p:nvSpPr>
            <p:spPr bwMode="auto">
              <a:xfrm flipH="1">
                <a:off x="2426228" y="3943350"/>
                <a:ext cx="621771" cy="609600"/>
              </a:xfrm>
              <a:prstGeom prst="arc">
                <a:avLst>
                  <a:gd name="adj1" fmla="val 16200000"/>
                  <a:gd name="adj2" fmla="val 594165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sp>
            <p:nvSpPr>
              <p:cNvPr id="32" name="椭圆 12">
                <a:extLst>
                  <a:ext uri="{FF2B5EF4-FFF2-40B4-BE49-F238E27FC236}">
                    <a16:creationId xmlns:a16="http://schemas.microsoft.com/office/drawing/2014/main" id="{F6C1344D-777B-48E5-993A-F09FE3F4A070}"/>
                  </a:ext>
                </a:extLst>
              </p:cNvPr>
              <p:cNvSpPr/>
              <p:nvPr/>
            </p:nvSpPr>
            <p:spPr bwMode="auto">
              <a:xfrm>
                <a:off x="2669577" y="3892143"/>
                <a:ext cx="88598" cy="76107"/>
              </a:xfrm>
              <a:prstGeom prst="ellipse">
                <a:avLst/>
              </a:prstGeom>
              <a:solidFill>
                <a:srgbClr val="1B2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solidFill>
                    <a:srgbClr val="0070C0"/>
                  </a:solidFill>
                  <a:latin typeface="Arial" panose="020B0604020202020204" pitchFamily="34" charset="0"/>
                  <a:cs typeface="Arial" panose="020B0604020202020204" pitchFamily="34" charset="0"/>
                </a:endParaRPr>
              </a:p>
            </p:txBody>
          </p:sp>
        </p:grpSp>
      </p:grpSp>
      <p:sp>
        <p:nvSpPr>
          <p:cNvPr id="25" name="Inhaltsplatzhalter 5">
            <a:extLst>
              <a:ext uri="{FF2B5EF4-FFF2-40B4-BE49-F238E27FC236}">
                <a16:creationId xmlns:a16="http://schemas.microsoft.com/office/drawing/2014/main" id="{380A9735-4BE8-4C82-95D5-8DBED4F8D54A}"/>
              </a:ext>
            </a:extLst>
          </p:cNvPr>
          <p:cNvSpPr>
            <a:spLocks noGrp="1"/>
          </p:cNvSpPr>
          <p:nvPr>
            <p:ph sz="half" idx="1"/>
          </p:nvPr>
        </p:nvSpPr>
        <p:spPr bwMode="gray">
          <a:xfrm>
            <a:off x="563562" y="1019780"/>
            <a:ext cx="3671092" cy="2982554"/>
          </a:xfrm>
        </p:spPr>
        <p:txBody>
          <a:bodyPr>
            <a:normAutofit/>
          </a:bodyPr>
          <a:lstStyle/>
          <a:p>
            <a:r>
              <a:rPr lang="es-ES" dirty="0">
                <a:cs typeface="Arial" panose="020B0604020202020204" pitchFamily="34" charset="0"/>
              </a:rPr>
              <a:t>Principales Características:</a:t>
            </a:r>
            <a:endParaRPr lang="es-ES" sz="1500" dirty="0">
              <a:cs typeface="Arial" panose="020B0604020202020204" pitchFamily="34" charset="0"/>
            </a:endParaRPr>
          </a:p>
          <a:p>
            <a:pPr marL="171450" lvl="1" indent="-171450">
              <a:buFont typeface="Arial" panose="020B0604020202020204" pitchFamily="34" charset="0"/>
              <a:buChar char="•"/>
            </a:pPr>
            <a:r>
              <a:rPr lang="es-ES" dirty="0">
                <a:cs typeface="Arial" panose="020B0604020202020204" pitchFamily="34" charset="0"/>
              </a:rPr>
              <a:t>Soporta módulos bifaciales;</a:t>
            </a:r>
          </a:p>
          <a:p>
            <a:pPr marL="171450" lvl="1" indent="-171450">
              <a:buFont typeface="Arial" panose="020B0604020202020204" pitchFamily="34" charset="0"/>
              <a:buChar char="•"/>
            </a:pPr>
            <a:r>
              <a:rPr lang="es-ES" dirty="0">
                <a:cs typeface="Arial" panose="020B0604020202020204" pitchFamily="34" charset="0"/>
              </a:rPr>
              <a:t>Diseño compacto;</a:t>
            </a:r>
          </a:p>
          <a:p>
            <a:pPr marL="171450" lvl="1" indent="-171450">
              <a:buFont typeface="Arial" panose="020B0604020202020204" pitchFamily="34" charset="0"/>
              <a:buChar char="•"/>
            </a:pPr>
            <a:r>
              <a:rPr lang="es-ES" dirty="0">
                <a:cs typeface="Arial" panose="020B0604020202020204" pitchFamily="34" charset="0"/>
              </a:rPr>
              <a:t>Seccionadoras CA y CC integradas;</a:t>
            </a:r>
          </a:p>
          <a:p>
            <a:pPr marL="171450" lvl="1" indent="-171450">
              <a:buFont typeface="Arial" panose="020B0604020202020204" pitchFamily="34" charset="0"/>
              <a:buChar char="•"/>
            </a:pPr>
            <a:r>
              <a:rPr lang="es-ES" dirty="0" err="1">
                <a:cs typeface="Arial" panose="020B0604020202020204" pitchFamily="34" charset="0"/>
              </a:rPr>
              <a:t>DPSs</a:t>
            </a:r>
            <a:r>
              <a:rPr lang="es-ES" dirty="0">
                <a:cs typeface="Arial" panose="020B0604020202020204" pitchFamily="34" charset="0"/>
              </a:rPr>
              <a:t> CA y CC integrados;</a:t>
            </a:r>
          </a:p>
          <a:p>
            <a:pPr marL="171450" lvl="1" indent="-171450">
              <a:buFont typeface="Arial" panose="020B0604020202020204" pitchFamily="34" charset="0"/>
              <a:buChar char="•"/>
            </a:pPr>
            <a:r>
              <a:rPr lang="es-ES" dirty="0">
                <a:cs typeface="Arial" panose="020B0604020202020204" pitchFamily="34" charset="0"/>
              </a:rPr>
              <a:t>Fusibles integrados;</a:t>
            </a:r>
          </a:p>
          <a:p>
            <a:pPr marL="171450" lvl="1" indent="-171450">
              <a:buFont typeface="Arial" panose="020B0604020202020204" pitchFamily="34" charset="0"/>
              <a:buChar char="•"/>
            </a:pPr>
            <a:r>
              <a:rPr lang="es-ES" dirty="0">
                <a:cs typeface="Arial" panose="020B0604020202020204" pitchFamily="34" charset="0"/>
              </a:rPr>
              <a:t>Hasta 20 años de garantía;</a:t>
            </a:r>
          </a:p>
          <a:p>
            <a:pPr marL="171450" lvl="1" indent="-171450">
              <a:buFont typeface="Arial" panose="020B0604020202020204" pitchFamily="34" charset="0"/>
              <a:buChar char="•"/>
            </a:pPr>
            <a:r>
              <a:rPr lang="es-ES" dirty="0">
                <a:cs typeface="Arial" panose="020B0604020202020204" pitchFamily="34" charset="0"/>
              </a:rPr>
              <a:t>Monitoreo código-abierto;</a:t>
            </a:r>
          </a:p>
          <a:p>
            <a:pPr marL="171450" lvl="1" indent="-171450">
              <a:buFont typeface="Arial" panose="020B0604020202020204" pitchFamily="34" charset="0"/>
              <a:buChar char="•"/>
            </a:pPr>
            <a:r>
              <a:rPr lang="es-ES" dirty="0">
                <a:cs typeface="Arial" panose="020B0604020202020204" pitchFamily="34" charset="0"/>
              </a:rPr>
              <a:t>Vida útil de más de 26 años.</a:t>
            </a:r>
            <a:endParaRPr lang="es-ES" dirty="0"/>
          </a:p>
          <a:p>
            <a:pPr lvl="1"/>
            <a:endParaRPr lang="es-ES" sz="1350" b="1" dirty="0">
              <a:latin typeface="+mj-lt"/>
              <a:cs typeface="Arial" panose="020B0604020202020204" pitchFamily="34" charset="0"/>
            </a:endParaRPr>
          </a:p>
          <a:p>
            <a:pPr lvl="1"/>
            <a:endParaRPr lang="es-ES" sz="1350" dirty="0">
              <a:latin typeface="+mj-lt"/>
            </a:endParaRPr>
          </a:p>
          <a:p>
            <a:pPr marL="214313" lvl="1" indent="-214313"/>
            <a:endParaRPr lang="es-ES" sz="1350" dirty="0">
              <a:latin typeface="+mj-lt"/>
            </a:endParaRPr>
          </a:p>
          <a:p>
            <a:pPr marL="350044" lvl="2" indent="-214313"/>
            <a:endParaRPr lang="es-ES" sz="1350" dirty="0">
              <a:latin typeface="+mj-lt"/>
            </a:endParaRPr>
          </a:p>
        </p:txBody>
      </p:sp>
      <p:sp>
        <p:nvSpPr>
          <p:cNvPr id="27" name="Title 2">
            <a:extLst>
              <a:ext uri="{FF2B5EF4-FFF2-40B4-BE49-F238E27FC236}">
                <a16:creationId xmlns:a16="http://schemas.microsoft.com/office/drawing/2014/main" id="{8211B770-DE57-4955-82D8-EFBA454673B9}"/>
              </a:ext>
            </a:extLst>
          </p:cNvPr>
          <p:cNvSpPr>
            <a:spLocks noGrp="1"/>
          </p:cNvSpPr>
          <p:nvPr>
            <p:ph type="title"/>
          </p:nvPr>
        </p:nvSpPr>
        <p:spPr>
          <a:xfrm>
            <a:off x="539751" y="303611"/>
            <a:ext cx="5861049" cy="647960"/>
          </a:xfrm>
        </p:spPr>
        <p:txBody>
          <a:bodyPr/>
          <a:lstStyle/>
          <a:p>
            <a:r>
              <a:rPr lang="es-ES" dirty="0"/>
              <a:t>Inversores de </a:t>
            </a:r>
            <a:r>
              <a:rPr lang="es-ES" dirty="0" err="1"/>
              <a:t>String</a:t>
            </a:r>
            <a:br>
              <a:rPr lang="es-ES" dirty="0"/>
            </a:br>
            <a:r>
              <a:rPr lang="es-ES" sz="1400" dirty="0"/>
              <a:t>Canadian Solar</a:t>
            </a:r>
            <a:endParaRPr lang="es-ES" dirty="0"/>
          </a:p>
        </p:txBody>
      </p:sp>
    </p:spTree>
    <p:extLst>
      <p:ext uri="{BB962C8B-B14F-4D97-AF65-F5344CB8AC3E}">
        <p14:creationId xmlns:p14="http://schemas.microsoft.com/office/powerpoint/2010/main" val="169313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t-BR" dirty="0"/>
              <a:t>Inversores de </a:t>
            </a:r>
            <a:r>
              <a:rPr lang="pt-BR" dirty="0" err="1"/>
              <a:t>String</a:t>
            </a:r>
            <a:r>
              <a:rPr lang="pt-BR" dirty="0"/>
              <a:t> </a:t>
            </a:r>
            <a:br>
              <a:rPr lang="pt-BR" dirty="0"/>
            </a:br>
            <a:r>
              <a:rPr lang="pt-BR" sz="1400" dirty="0"/>
              <a:t>Canadian Solar</a:t>
            </a:r>
            <a:endParaRPr lang="en-US" noProof="0" dirty="0"/>
          </a:p>
        </p:txBody>
      </p:sp>
      <p:pic>
        <p:nvPicPr>
          <p:cNvPr id="8" name="Picture 4">
            <a:extLst>
              <a:ext uri="{FF2B5EF4-FFF2-40B4-BE49-F238E27FC236}">
                <a16:creationId xmlns:a16="http://schemas.microsoft.com/office/drawing/2014/main" id="{B9BA452D-D6D6-4708-B114-C0633D4A8709}"/>
              </a:ext>
            </a:extLst>
          </p:cNvPr>
          <p:cNvPicPr>
            <a:picLocks noChangeAspect="1"/>
          </p:cNvPicPr>
          <p:nvPr/>
        </p:nvPicPr>
        <p:blipFill>
          <a:blip r:embed="rId3"/>
          <a:stretch>
            <a:fillRect/>
          </a:stretch>
        </p:blipFill>
        <p:spPr>
          <a:xfrm>
            <a:off x="2158371" y="3767273"/>
            <a:ext cx="4962846" cy="862012"/>
          </a:xfrm>
          <a:prstGeom prst="rect">
            <a:avLst/>
          </a:prstGeom>
        </p:spPr>
      </p:pic>
      <p:pic>
        <p:nvPicPr>
          <p:cNvPr id="4" name="Imagem 3">
            <a:extLst>
              <a:ext uri="{FF2B5EF4-FFF2-40B4-BE49-F238E27FC236}">
                <a16:creationId xmlns:a16="http://schemas.microsoft.com/office/drawing/2014/main" id="{2EC006BA-35D2-44CE-A128-523E3821DB7C}"/>
              </a:ext>
            </a:extLst>
          </p:cNvPr>
          <p:cNvPicPr>
            <a:picLocks noChangeAspect="1"/>
          </p:cNvPicPr>
          <p:nvPr/>
        </p:nvPicPr>
        <p:blipFill>
          <a:blip r:embed="rId4"/>
          <a:stretch>
            <a:fillRect/>
          </a:stretch>
        </p:blipFill>
        <p:spPr>
          <a:xfrm>
            <a:off x="495300" y="1055079"/>
            <a:ext cx="8153400" cy="2608685"/>
          </a:xfrm>
          <a:prstGeom prst="rect">
            <a:avLst/>
          </a:prstGeom>
        </p:spPr>
      </p:pic>
    </p:spTree>
    <p:extLst>
      <p:ext uri="{BB962C8B-B14F-4D97-AF65-F5344CB8AC3E}">
        <p14:creationId xmlns:p14="http://schemas.microsoft.com/office/powerpoint/2010/main" val="358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A158E-3561-457D-B878-003D7D1C4D9C}"/>
              </a:ext>
            </a:extLst>
          </p:cNvPr>
          <p:cNvSpPr>
            <a:spLocks noGrp="1"/>
          </p:cNvSpPr>
          <p:nvPr>
            <p:ph type="title"/>
          </p:nvPr>
        </p:nvSpPr>
        <p:spPr/>
        <p:txBody>
          <a:bodyPr/>
          <a:lstStyle/>
          <a:p>
            <a:r>
              <a:rPr lang="es-ES"/>
              <a:t>Bancabilidad - Marca de Módulos Solares </a:t>
            </a:r>
            <a:r>
              <a:rPr lang="es-ES" i="1"/>
              <a:t>Top-tier</a:t>
            </a:r>
          </a:p>
        </p:txBody>
      </p:sp>
      <p:sp>
        <p:nvSpPr>
          <p:cNvPr id="7" name="Textfeld 6">
            <a:extLst>
              <a:ext uri="{FF2B5EF4-FFF2-40B4-BE49-F238E27FC236}">
                <a16:creationId xmlns:a16="http://schemas.microsoft.com/office/drawing/2014/main" id="{D49F67D4-4B92-4F18-A357-33DDC657606F}"/>
              </a:ext>
            </a:extLst>
          </p:cNvPr>
          <p:cNvSpPr txBox="1"/>
          <p:nvPr/>
        </p:nvSpPr>
        <p:spPr>
          <a:xfrm>
            <a:off x="521494" y="4353948"/>
            <a:ext cx="8083153" cy="324036"/>
          </a:xfrm>
          <a:prstGeom prst="rect">
            <a:avLst/>
          </a:prstGeom>
          <a:noFill/>
        </p:spPr>
        <p:txBody>
          <a:bodyPr wrap="square" lIns="0" tIns="0" rIns="0" bIns="0">
            <a:noAutofit/>
          </a:bodyPr>
          <a:lstStyle/>
          <a:p>
            <a:pPr algn="just"/>
            <a:r>
              <a:rPr lang="es-ES" sz="675"/>
              <a:t>Fuente: Top 15 de Bloomberg New Energy Finance Module Bankability Survey, 2019. La clasificación de bancabilidad se utiliza por las instituciones financieras en todo el mundo para el análisis de crédito, indicando la probabilidad de que los proyectos que usan los referidos productos sean ofrecidos financiamiento sin recurso por los bancos. Los factores considerados para las clasificación de bancabilidad de la marca incluyen calidad y fiabilidad de los productos y servicios, garantías, solidez financiera e histórico.</a:t>
            </a:r>
          </a:p>
        </p:txBody>
      </p:sp>
      <p:graphicFrame>
        <p:nvGraphicFramePr>
          <p:cNvPr id="9" name="Chart 5">
            <a:extLst>
              <a:ext uri="{FF2B5EF4-FFF2-40B4-BE49-F238E27FC236}">
                <a16:creationId xmlns:a16="http://schemas.microsoft.com/office/drawing/2014/main" id="{206E229B-EA4D-4C0B-B0EE-AF77DBE47643}"/>
              </a:ext>
            </a:extLst>
          </p:cNvPr>
          <p:cNvGraphicFramePr/>
          <p:nvPr>
            <p:extLst>
              <p:ext uri="{D42A27DB-BD31-4B8C-83A1-F6EECF244321}">
                <p14:modId xmlns:p14="http://schemas.microsoft.com/office/powerpoint/2010/main" val="517857815"/>
              </p:ext>
            </p:extLst>
          </p:nvPr>
        </p:nvGraphicFramePr>
        <p:xfrm>
          <a:off x="1524000" y="951571"/>
          <a:ext cx="7242018" cy="348338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Grafik 10">
            <a:extLst>
              <a:ext uri="{FF2B5EF4-FFF2-40B4-BE49-F238E27FC236}">
                <a16:creationId xmlns:a16="http://schemas.microsoft.com/office/drawing/2014/main" id="{774DBCB4-450D-4AE4-AB6F-33E5D8495B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1550" y="1140886"/>
            <a:ext cx="1270157" cy="188726"/>
          </a:xfrm>
          <a:prstGeom prst="rect">
            <a:avLst/>
          </a:prstGeom>
        </p:spPr>
      </p:pic>
      <p:sp>
        <p:nvSpPr>
          <p:cNvPr id="8" name="Textfeld 7">
            <a:extLst>
              <a:ext uri="{FF2B5EF4-FFF2-40B4-BE49-F238E27FC236}">
                <a16:creationId xmlns:a16="http://schemas.microsoft.com/office/drawing/2014/main" id="{9DE74C4F-A3FA-49CE-B851-7031964600D8}"/>
              </a:ext>
            </a:extLst>
          </p:cNvPr>
          <p:cNvSpPr txBox="1"/>
          <p:nvPr/>
        </p:nvSpPr>
        <p:spPr>
          <a:xfrm>
            <a:off x="521494" y="762549"/>
            <a:ext cx="8082755" cy="248209"/>
          </a:xfrm>
          <a:prstGeom prst="rect">
            <a:avLst/>
          </a:prstGeom>
          <a:noFill/>
        </p:spPr>
        <p:txBody>
          <a:bodyPr wrap="square">
            <a:spAutoFit/>
          </a:bodyPr>
          <a:lstStyle/>
          <a:p>
            <a:r>
              <a:rPr lang="es-ES" sz="1013"/>
              <a:t>#1 Proveedor más bancable de módulos por la BNEF con 100% de bancabilidad durante 6 años consecutivos. </a:t>
            </a:r>
          </a:p>
        </p:txBody>
      </p:sp>
    </p:spTree>
    <p:extLst>
      <p:ext uri="{BB962C8B-B14F-4D97-AF65-F5344CB8AC3E}">
        <p14:creationId xmlns:p14="http://schemas.microsoft.com/office/powerpoint/2010/main" val="3499495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187DBBA4-4DC6-4BBE-B71D-80FC6223E740}"/>
                  </a:ext>
                </a:extLst>
              </p:cNvPr>
              <p:cNvSpPr>
                <a:spLocks noGrp="1"/>
              </p:cNvSpPr>
              <p:nvPr>
                <p:ph sz="half" idx="1"/>
              </p:nvPr>
            </p:nvSpPr>
            <p:spPr/>
            <p:txBody>
              <a:bodyPr/>
              <a:lstStyle/>
              <a:p>
                <a:r>
                  <a:rPr lang="es-ES" dirty="0"/>
                  <a:t>Formación de </a:t>
                </a:r>
                <a:r>
                  <a:rPr lang="es-ES" dirty="0" err="1"/>
                  <a:t>strings</a:t>
                </a:r>
                <a:endParaRPr lang="es-ES" dirty="0"/>
              </a:p>
              <a:p>
                <a:endParaRPr lang="pt-BR" dirty="0"/>
              </a:p>
              <a:p>
                <a:pPr lvl="1" algn="just"/>
                <a:r>
                  <a:rPr lang="es-ES" dirty="0"/>
                  <a:t>Corriente máxima de entrada del inversor = 300 A</a:t>
                </a:r>
              </a:p>
              <a:p>
                <a:pPr lvl="1" algn="just"/>
                <a:endParaRPr lang="es-ES" dirty="0"/>
              </a:p>
              <a:p>
                <a:pPr lvl="1"/>
                <a:r>
                  <a:rPr lang="es-ES" dirty="0"/>
                  <a:t>Corriente de cortocircuito del módulo = </a:t>
                </a:r>
                <a:r>
                  <a:rPr lang="pt-BR" dirty="0"/>
                  <a:t>18,35 A</a:t>
                </a:r>
              </a:p>
              <a:p>
                <a:pPr lvl="1"/>
                <a:endParaRPr lang="pt-BR" dirty="0"/>
              </a:p>
              <a:p>
                <a:pPr lvl="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pt-BR" b="0" i="1" smtClean="0">
                              <a:latin typeface="Cambria Math" panose="02040503050406030204" pitchFamily="18" charset="0"/>
                            </a:rPr>
                            <m:t>𝑓𝑖𝑙𝑎𝑠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𝑝𝑎𝑟𝑎𝑙𝑒𝑙𝑜</m:t>
                              </m:r>
                            </m:sub>
                          </m:sSub>
                        </m:sub>
                      </m:sSub>
                      <m:r>
                        <a:rPr lang="pt-BR" i="1">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𝑚</m:t>
                              </m:r>
                              <m:r>
                                <a:rPr lang="en-US" b="0" i="1" smtClean="0">
                                  <a:latin typeface="Cambria Math" panose="02040503050406030204" pitchFamily="18" charset="0"/>
                                </a:rPr>
                                <m:t>á</m:t>
                              </m:r>
                              <m:r>
                                <a:rPr lang="en-US" b="0" i="1" smtClean="0">
                                  <a:latin typeface="Cambria Math" panose="02040503050406030204" pitchFamily="18" charset="0"/>
                                </a:rPr>
                                <m:t>𝑥</m:t>
                              </m:r>
                              <m:r>
                                <a:rPr lang="en-US" b="0" i="1" smtClean="0">
                                  <a:latin typeface="Cambria Math" panose="02040503050406030204" pitchFamily="18" charset="0"/>
                                </a:rPr>
                                <m:t>.</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𝐼</m:t>
                              </m:r>
                            </m:e>
                            <m:sub>
                              <m:r>
                                <a:rPr lang="en-US" b="0" i="1" smtClean="0">
                                  <a:latin typeface="Cambria Math" panose="02040503050406030204" pitchFamily="18" charset="0"/>
                                </a:rPr>
                                <m:t>𝑠𝑐</m:t>
                              </m:r>
                            </m:sub>
                          </m:sSub>
                          <m:r>
                            <a:rPr lang="en-US" b="0" i="1" smtClean="0">
                              <a:latin typeface="Cambria Math" panose="02040503050406030204" pitchFamily="18" charset="0"/>
                            </a:rPr>
                            <m:t>∗1,3)∗1,25</m:t>
                          </m:r>
                        </m:den>
                      </m:f>
                      <m:r>
                        <a:rPr lang="pt-BR" i="1">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300</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18,43∗1,3</m:t>
                              </m:r>
                            </m:e>
                          </m:d>
                          <m:r>
                            <a:rPr lang="en-US" b="0" i="1" smtClean="0">
                              <a:latin typeface="Cambria Math" panose="02040503050406030204" pitchFamily="18" charset="0"/>
                            </a:rPr>
                            <m:t>∗1,25</m:t>
                          </m:r>
                        </m:den>
                      </m:f>
                      <m:r>
                        <a:rPr lang="en-US" b="0" i="1" smtClean="0">
                          <a:latin typeface="Cambria Math" panose="02040503050406030204" pitchFamily="18" charset="0"/>
                        </a:rPr>
                        <m:t>≈10 </m:t>
                      </m:r>
                      <m:r>
                        <a:rPr lang="en-US" b="0" i="1" smtClean="0">
                          <a:latin typeface="Cambria Math" panose="02040503050406030204" pitchFamily="18" charset="0"/>
                        </a:rPr>
                        <m:t>𝑓𝑖𝑙𝑒𝑖𝑟𝑎𝑠</m:t>
                      </m:r>
                    </m:oMath>
                  </m:oMathPara>
                </a14:m>
                <a:endParaRPr lang="en-US" b="0" dirty="0"/>
              </a:p>
              <a:p>
                <a:pPr lvl="1"/>
                <a:endParaRPr lang="en-US" dirty="0"/>
              </a:p>
              <a:p>
                <a:pPr lvl="1"/>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𝑡𝑜𝑡𝑎𝑙</m:t>
                          </m:r>
                        </m:sub>
                      </m:sSub>
                      <m:r>
                        <a:rPr lang="pt-BR" i="1">
                          <a:latin typeface="Cambria Math" panose="02040503050406030204" pitchFamily="18" charset="0"/>
                        </a:rPr>
                        <m:t>=</m:t>
                      </m:r>
                      <m:r>
                        <a:rPr lang="en-US" b="0" i="1" smtClean="0">
                          <a:latin typeface="Cambria Math" panose="02040503050406030204" pitchFamily="18" charset="0"/>
                        </a:rPr>
                        <m:t>10 ∗29 ∗645=187,05 </m:t>
                      </m:r>
                      <m:r>
                        <a:rPr lang="en-US" b="0" i="1" smtClean="0">
                          <a:latin typeface="Cambria Math" panose="02040503050406030204" pitchFamily="18" charset="0"/>
                        </a:rPr>
                        <m:t>𝑘𝑊𝑝</m:t>
                      </m:r>
                    </m:oMath>
                  </m:oMathPara>
                </a14:m>
                <a:endParaRPr lang="en-US" b="0" i="1" dirty="0"/>
              </a:p>
              <a:p>
                <a:pPr lvl="1"/>
                <a:endParaRPr lang="en-US" b="0" i="1" dirty="0"/>
              </a:p>
              <a:p>
                <a:pPr lvl="1" algn="ctr"/>
                <a:r>
                  <a:rPr lang="en-US" b="1" i="1" dirty="0"/>
                  <a:t>DC:AC Ratio = 1,496</a:t>
                </a:r>
              </a:p>
              <a:p>
                <a:pPr lvl="1"/>
                <a:endParaRPr lang="pt-BR" dirty="0"/>
              </a:p>
            </p:txBody>
          </p:sp>
        </mc:Choice>
        <mc:Fallback xmlns="">
          <p:sp>
            <p:nvSpPr>
              <p:cNvPr id="3" name="Espaço Reservado para Conteúdo 2">
                <a:extLst>
                  <a:ext uri="{FF2B5EF4-FFF2-40B4-BE49-F238E27FC236}">
                    <a16:creationId xmlns:a16="http://schemas.microsoft.com/office/drawing/2014/main" id="{187DBBA4-4DC6-4BBE-B71D-80FC6223E740}"/>
                  </a:ext>
                </a:extLst>
              </p:cNvPr>
              <p:cNvSpPr>
                <a:spLocks noGrp="1" noRot="1" noChangeAspect="1" noMove="1" noResize="1" noEditPoints="1" noAdjustHandles="1" noChangeArrowheads="1" noChangeShapeType="1" noTextEdit="1"/>
              </p:cNvSpPr>
              <p:nvPr>
                <p:ph sz="half" idx="1"/>
              </p:nvPr>
            </p:nvSpPr>
            <p:spPr>
              <a:blipFill>
                <a:blip r:embed="rId3"/>
                <a:stretch>
                  <a:fillRect l="-2853" t="-1349"/>
                </a:stretch>
              </a:blipFill>
            </p:spPr>
            <p:txBody>
              <a:bodyPr/>
              <a:lstStyle/>
              <a:p>
                <a:r>
                  <a:rPr lang="en-CA">
                    <a:noFill/>
                  </a:rPr>
                  <a:t> </a:t>
                </a:r>
              </a:p>
            </p:txBody>
          </p:sp>
        </mc:Fallback>
      </mc:AlternateContent>
      <p:sp>
        <p:nvSpPr>
          <p:cNvPr id="5" name="Espaço Reservado para Conteúdo 3">
            <a:extLst>
              <a:ext uri="{FF2B5EF4-FFF2-40B4-BE49-F238E27FC236}">
                <a16:creationId xmlns:a16="http://schemas.microsoft.com/office/drawing/2014/main" id="{1C383BA6-2510-4743-9253-5BA24CA6366C}"/>
              </a:ext>
            </a:extLst>
          </p:cNvPr>
          <p:cNvSpPr txBox="1">
            <a:spLocks/>
          </p:cNvSpPr>
          <p:nvPr/>
        </p:nvSpPr>
        <p:spPr bwMode="gray">
          <a:xfrm>
            <a:off x="4904421" y="1059657"/>
            <a:ext cx="3852428" cy="3770710"/>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lvl="1" algn="ctr"/>
            <a:r>
              <a:rPr lang="es-ES" b="1" dirty="0"/>
              <a:t>Por cada MW</a:t>
            </a:r>
            <a:r>
              <a:rPr lang="es-ES" b="1" baseline="-25000" dirty="0"/>
              <a:t>CA</a:t>
            </a:r>
            <a:r>
              <a:rPr lang="es-ES" b="1" dirty="0"/>
              <a:t> , </a:t>
            </a:r>
            <a:r>
              <a:rPr lang="es-ES" b="1" dirty="0">
                <a:solidFill>
                  <a:srgbClr val="C00000"/>
                </a:solidFill>
              </a:rPr>
              <a:t>la solución Canadian Solar instala 149,64 </a:t>
            </a:r>
            <a:r>
              <a:rPr lang="es-ES" b="1" dirty="0" err="1">
                <a:solidFill>
                  <a:srgbClr val="C00000"/>
                </a:solidFill>
              </a:rPr>
              <a:t>kWp</a:t>
            </a:r>
            <a:r>
              <a:rPr lang="es-ES" b="1" dirty="0">
                <a:solidFill>
                  <a:srgbClr val="C00000"/>
                </a:solidFill>
              </a:rPr>
              <a:t> a más! </a:t>
            </a:r>
          </a:p>
          <a:p>
            <a:pPr lvl="1"/>
            <a:endParaRPr lang="en-US" dirty="0"/>
          </a:p>
          <a:p>
            <a:pPr lvl="1"/>
            <a:endParaRPr lang="en-US" dirty="0"/>
          </a:p>
          <a:p>
            <a:pPr lvl="1"/>
            <a:endParaRPr lang="pt-BR" dirty="0"/>
          </a:p>
        </p:txBody>
      </p:sp>
      <p:pic>
        <p:nvPicPr>
          <p:cNvPr id="7" name="Picture 2">
            <a:extLst>
              <a:ext uri="{FF2B5EF4-FFF2-40B4-BE49-F238E27FC236}">
                <a16:creationId xmlns:a16="http://schemas.microsoft.com/office/drawing/2014/main" id="{D4197B20-127F-497E-ABB1-8F610BBB60D9}"/>
              </a:ext>
            </a:extLst>
          </p:cNvPr>
          <p:cNvPicPr>
            <a:picLocks noChangeAspect="1" noChangeArrowheads="1"/>
          </p:cNvPicPr>
          <p:nvPr/>
        </p:nvPicPr>
        <p:blipFill>
          <a:blip r:embed="rId4" cstate="print"/>
          <a:srcRect/>
          <a:stretch>
            <a:fillRect/>
          </a:stretch>
        </p:blipFill>
        <p:spPr bwMode="auto">
          <a:xfrm>
            <a:off x="5130510" y="1657350"/>
            <a:ext cx="3400249" cy="2199959"/>
          </a:xfrm>
          <a:prstGeom prst="rect">
            <a:avLst/>
          </a:prstGeom>
          <a:noFill/>
          <a:ln w="9525">
            <a:noFill/>
            <a:miter lim="800000"/>
            <a:headEnd/>
            <a:tailEnd/>
          </a:ln>
          <a:effectLst/>
        </p:spPr>
      </p:pic>
      <p:sp>
        <p:nvSpPr>
          <p:cNvPr id="8" name="Titel 1">
            <a:extLst>
              <a:ext uri="{FF2B5EF4-FFF2-40B4-BE49-F238E27FC236}">
                <a16:creationId xmlns:a16="http://schemas.microsoft.com/office/drawing/2014/main" id="{26746713-C284-42BE-8731-EAD60C5F2EB9}"/>
              </a:ext>
            </a:extLst>
          </p:cNvPr>
          <p:cNvSpPr>
            <a:spLocks noGrp="1"/>
          </p:cNvSpPr>
          <p:nvPr>
            <p:ph type="title"/>
          </p:nvPr>
        </p:nvSpPr>
        <p:spPr>
          <a:xfrm>
            <a:off x="539751" y="303611"/>
            <a:ext cx="5861049" cy="647960"/>
          </a:xfrm>
        </p:spPr>
        <p:txBody>
          <a:bodyPr/>
          <a:lstStyle/>
          <a:p>
            <a:r>
              <a:rPr lang="pt-BR" dirty="0"/>
              <a:t>Inversores de String para sistemas bifaciales</a:t>
            </a:r>
            <a:br>
              <a:rPr lang="pt-BR" dirty="0"/>
            </a:br>
            <a:r>
              <a:rPr lang="es-ES" sz="1400" dirty="0"/>
              <a:t>Solución CSI</a:t>
            </a:r>
            <a:endParaRPr lang="es-ES" dirty="0"/>
          </a:p>
        </p:txBody>
      </p:sp>
    </p:spTree>
    <p:extLst>
      <p:ext uri="{BB962C8B-B14F-4D97-AF65-F5344CB8AC3E}">
        <p14:creationId xmlns:p14="http://schemas.microsoft.com/office/powerpoint/2010/main" val="24892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dirty="0"/>
              <a:t>Optimización – Instalación en suelo</a:t>
            </a:r>
          </a:p>
        </p:txBody>
      </p:sp>
      <p:grpSp>
        <p:nvGrpSpPr>
          <p:cNvPr id="7" name="Agrupar 6">
            <a:extLst>
              <a:ext uri="{FF2B5EF4-FFF2-40B4-BE49-F238E27FC236}">
                <a16:creationId xmlns:a16="http://schemas.microsoft.com/office/drawing/2014/main" id="{CA4D6019-C366-436D-A369-5660664F7B51}"/>
              </a:ext>
            </a:extLst>
          </p:cNvPr>
          <p:cNvGrpSpPr/>
          <p:nvPr/>
        </p:nvGrpSpPr>
        <p:grpSpPr>
          <a:xfrm>
            <a:off x="525263" y="1285802"/>
            <a:ext cx="8093473" cy="2571895"/>
            <a:chOff x="539749" y="2149860"/>
            <a:chExt cx="8093473" cy="2571895"/>
          </a:xfrm>
        </p:grpSpPr>
        <p:pic>
          <p:nvPicPr>
            <p:cNvPr id="5" name="Picture 4">
              <a:extLst>
                <a:ext uri="{FF2B5EF4-FFF2-40B4-BE49-F238E27FC236}">
                  <a16:creationId xmlns:a16="http://schemas.microsoft.com/office/drawing/2014/main" id="{9BE5F4D9-396F-4123-844C-C49215EC0343}"/>
                </a:ext>
              </a:extLst>
            </p:cNvPr>
            <p:cNvPicPr>
              <a:picLocks noChangeAspect="1"/>
            </p:cNvPicPr>
            <p:nvPr/>
          </p:nvPicPr>
          <p:blipFill>
            <a:blip r:embed="rId2"/>
            <a:stretch>
              <a:fillRect/>
            </a:stretch>
          </p:blipFill>
          <p:spPr>
            <a:xfrm>
              <a:off x="5368528" y="2380693"/>
              <a:ext cx="3264694" cy="2325214"/>
            </a:xfrm>
            <a:prstGeom prst="rect">
              <a:avLst/>
            </a:prstGeom>
          </p:spPr>
        </p:pic>
        <p:sp>
          <p:nvSpPr>
            <p:cNvPr id="6" name="TextBox 5">
              <a:extLst>
                <a:ext uri="{FF2B5EF4-FFF2-40B4-BE49-F238E27FC236}">
                  <a16:creationId xmlns:a16="http://schemas.microsoft.com/office/drawing/2014/main" id="{4601B9A9-5240-4D09-8D27-AB0C85773776}"/>
                </a:ext>
              </a:extLst>
            </p:cNvPr>
            <p:cNvSpPr txBox="1"/>
            <p:nvPr/>
          </p:nvSpPr>
          <p:spPr>
            <a:xfrm>
              <a:off x="539749" y="2189391"/>
              <a:ext cx="3447398" cy="230832"/>
            </a:xfrm>
            <a:prstGeom prst="rect">
              <a:avLst/>
            </a:prstGeom>
            <a:noFill/>
          </p:spPr>
          <p:txBody>
            <a:bodyPr wrap="square" rtlCol="0">
              <a:spAutoFit/>
            </a:bodyPr>
            <a:lstStyle/>
            <a:p>
              <a:pPr algn="ctr"/>
              <a:r>
                <a:rPr lang="es-ES" altLang="zh-CN" sz="900" b="1" dirty="0">
                  <a:solidFill>
                    <a:schemeClr val="bg2"/>
                  </a:solidFill>
                  <a:latin typeface="+mj-lt"/>
                  <a:ea typeface="微软雅黑" pitchFamily="34" charset="-122"/>
                </a:rPr>
                <a:t>Posición del Inversor en sistemas </a:t>
              </a:r>
              <a:r>
                <a:rPr lang="es-ES" altLang="zh-CN" sz="900" b="1" dirty="0" err="1">
                  <a:solidFill>
                    <a:schemeClr val="bg2"/>
                  </a:solidFill>
                  <a:latin typeface="+mj-lt"/>
                  <a:ea typeface="微软雅黑" pitchFamily="34" charset="-122"/>
                </a:rPr>
                <a:t>monofaciales</a:t>
              </a:r>
              <a:endParaRPr lang="es-ES" altLang="zh-CN" sz="900" b="1" dirty="0">
                <a:solidFill>
                  <a:schemeClr val="bg2"/>
                </a:solidFill>
                <a:latin typeface="+mj-lt"/>
                <a:ea typeface="微软雅黑" pitchFamily="34" charset="-122"/>
              </a:endParaRPr>
            </a:p>
          </p:txBody>
        </p:sp>
        <p:pic>
          <p:nvPicPr>
            <p:cNvPr id="8" name="Picture 7">
              <a:extLst>
                <a:ext uri="{FF2B5EF4-FFF2-40B4-BE49-F238E27FC236}">
                  <a16:creationId xmlns:a16="http://schemas.microsoft.com/office/drawing/2014/main" id="{04C8CA63-ED55-4DCF-B7DA-4A9DA5D5807C}"/>
                </a:ext>
              </a:extLst>
            </p:cNvPr>
            <p:cNvPicPr>
              <a:picLocks noChangeAspect="1"/>
            </p:cNvPicPr>
            <p:nvPr/>
          </p:nvPicPr>
          <p:blipFill>
            <a:blip r:embed="rId3"/>
            <a:stretch>
              <a:fillRect/>
            </a:stretch>
          </p:blipFill>
          <p:spPr>
            <a:xfrm>
              <a:off x="539750" y="2409269"/>
              <a:ext cx="3447397" cy="2312486"/>
            </a:xfrm>
            <a:prstGeom prst="rect">
              <a:avLst/>
            </a:prstGeom>
          </p:spPr>
        </p:pic>
        <p:sp>
          <p:nvSpPr>
            <p:cNvPr id="9" name="TextBox 8">
              <a:extLst>
                <a:ext uri="{FF2B5EF4-FFF2-40B4-BE49-F238E27FC236}">
                  <a16:creationId xmlns:a16="http://schemas.microsoft.com/office/drawing/2014/main" id="{271E2D82-C6E6-424E-8F32-4091135134B2}"/>
                </a:ext>
              </a:extLst>
            </p:cNvPr>
            <p:cNvSpPr txBox="1"/>
            <p:nvPr/>
          </p:nvSpPr>
          <p:spPr>
            <a:xfrm>
              <a:off x="5368528" y="2149860"/>
              <a:ext cx="3264694" cy="230832"/>
            </a:xfrm>
            <a:prstGeom prst="rect">
              <a:avLst/>
            </a:prstGeom>
            <a:noFill/>
          </p:spPr>
          <p:txBody>
            <a:bodyPr wrap="square" rtlCol="0">
              <a:spAutoFit/>
            </a:bodyPr>
            <a:lstStyle/>
            <a:p>
              <a:pPr algn="ctr"/>
              <a:r>
                <a:rPr lang="es-ES" altLang="zh-CN" sz="900" b="1" dirty="0">
                  <a:solidFill>
                    <a:schemeClr val="bg2"/>
                  </a:solidFill>
                  <a:latin typeface="+mj-lt"/>
                  <a:ea typeface="微软雅黑" pitchFamily="34" charset="-122"/>
                </a:rPr>
                <a:t>Posición del Inversor en sistemas bifaciales</a:t>
              </a:r>
            </a:p>
          </p:txBody>
        </p:sp>
        <p:sp>
          <p:nvSpPr>
            <p:cNvPr id="4" name="CaixaDeTexto 3">
              <a:extLst>
                <a:ext uri="{FF2B5EF4-FFF2-40B4-BE49-F238E27FC236}">
                  <a16:creationId xmlns:a16="http://schemas.microsoft.com/office/drawing/2014/main" id="{315CAF82-23FB-4B9C-92AD-3C7D61EBB964}"/>
                </a:ext>
              </a:extLst>
            </p:cNvPr>
            <p:cNvSpPr txBox="1"/>
            <p:nvPr/>
          </p:nvSpPr>
          <p:spPr>
            <a:xfrm>
              <a:off x="5562600" y="4019550"/>
              <a:ext cx="1447800" cy="304800"/>
            </a:xfrm>
            <a:prstGeom prst="rect">
              <a:avLst/>
            </a:prstGeom>
            <a:solidFill>
              <a:schemeClr val="bg1"/>
            </a:solidFill>
          </p:spPr>
          <p:txBody>
            <a:bodyPr wrap="square" rtlCol="0">
              <a:spAutoFit/>
            </a:bodyPr>
            <a:lstStyle/>
            <a:p>
              <a:r>
                <a:rPr lang="es-ES" dirty="0">
                  <a:solidFill>
                    <a:schemeClr val="bg2"/>
                  </a:solidFill>
                </a:rPr>
                <a:t>Distancia &gt; 1m</a:t>
              </a:r>
            </a:p>
          </p:txBody>
        </p:sp>
      </p:grpSp>
    </p:spTree>
    <p:extLst>
      <p:ext uri="{BB962C8B-B14F-4D97-AF65-F5344CB8AC3E}">
        <p14:creationId xmlns:p14="http://schemas.microsoft.com/office/powerpoint/2010/main" val="3093610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751" y="857250"/>
            <a:ext cx="8064500" cy="3982639"/>
          </a:xfrm>
        </p:spPr>
        <p:txBody>
          <a:bodyPr/>
          <a:lstStyle/>
          <a:p>
            <a:pPr indent="-132160" algn="just"/>
            <a:r>
              <a:rPr lang="es-ES" dirty="0"/>
              <a:t>En estructuras fijas, es interesante separar las </a:t>
            </a:r>
            <a:r>
              <a:rPr lang="es-ES" dirty="0" err="1"/>
              <a:t>strings</a:t>
            </a:r>
            <a:r>
              <a:rPr lang="es-ES" dirty="0"/>
              <a:t> superiores e inferiores.</a:t>
            </a:r>
          </a:p>
          <a:p>
            <a:pPr indent="-132160" algn="just"/>
            <a:endParaRPr lang="es-ES" dirty="0"/>
          </a:p>
          <a:p>
            <a:pPr lvl="1" indent="-132160" algn="just"/>
            <a:r>
              <a:rPr lang="es-ES" dirty="0"/>
              <a:t>Mezclar </a:t>
            </a:r>
            <a:r>
              <a:rPr lang="es-ES" dirty="0" err="1"/>
              <a:t>strings</a:t>
            </a:r>
            <a:r>
              <a:rPr lang="es-ES" dirty="0"/>
              <a:t> en una misma MPPT puede llevar a una perdida de energía de entre el 0,4 y el 0,8% debido al sombras en la parte trasera de los módulos.</a:t>
            </a:r>
          </a:p>
          <a:p>
            <a:pPr lvl="1" indent="-132160" algn="just"/>
            <a:endParaRPr lang="es-ES" dirty="0"/>
          </a:p>
          <a:p>
            <a:pPr lvl="1" indent="-132160" algn="just"/>
            <a:r>
              <a:rPr lang="es-ES" noProof="0" dirty="0"/>
              <a:t>Las conexiones del tipo </a:t>
            </a:r>
            <a:r>
              <a:rPr lang="es-ES" noProof="0" dirty="0" err="1"/>
              <a:t>Leap</a:t>
            </a:r>
            <a:r>
              <a:rPr lang="es-ES" dirty="0"/>
              <a:t>-</a:t>
            </a:r>
            <a:r>
              <a:rPr lang="es-ES" dirty="0" err="1"/>
              <a:t>Frog</a:t>
            </a:r>
            <a:r>
              <a:rPr lang="es-ES" dirty="0"/>
              <a:t> reducen el coste de los cables pero pueden aumentar las perdidas por sombras.</a:t>
            </a:r>
            <a:endParaRPr lang="es-ES" noProof="0" dirty="0"/>
          </a:p>
          <a:p>
            <a:pPr lvl="1"/>
            <a:endParaRPr lang="es-ES" sz="1350" dirty="0"/>
          </a:p>
        </p:txBody>
      </p:sp>
      <p:grpSp>
        <p:nvGrpSpPr>
          <p:cNvPr id="8" name="Agrupar 7">
            <a:extLst>
              <a:ext uri="{FF2B5EF4-FFF2-40B4-BE49-F238E27FC236}">
                <a16:creationId xmlns:a16="http://schemas.microsoft.com/office/drawing/2014/main" id="{3A4F27AF-3A27-41B7-B2BC-5E528138AACB}"/>
              </a:ext>
            </a:extLst>
          </p:cNvPr>
          <p:cNvGrpSpPr/>
          <p:nvPr/>
        </p:nvGrpSpPr>
        <p:grpSpPr>
          <a:xfrm>
            <a:off x="3057525" y="2343150"/>
            <a:ext cx="3028950" cy="2207145"/>
            <a:chOff x="5257800" y="2393438"/>
            <a:chExt cx="3028950" cy="2207145"/>
          </a:xfrm>
        </p:grpSpPr>
        <p:sp>
          <p:nvSpPr>
            <p:cNvPr id="9" name="TextBox 8">
              <a:extLst>
                <a:ext uri="{FF2B5EF4-FFF2-40B4-BE49-F238E27FC236}">
                  <a16:creationId xmlns:a16="http://schemas.microsoft.com/office/drawing/2014/main" id="{271E2D82-C6E6-424E-8F32-4091135134B2}"/>
                </a:ext>
              </a:extLst>
            </p:cNvPr>
            <p:cNvSpPr txBox="1"/>
            <p:nvPr/>
          </p:nvSpPr>
          <p:spPr>
            <a:xfrm>
              <a:off x="5257800" y="2393438"/>
              <a:ext cx="3028950" cy="253916"/>
            </a:xfrm>
            <a:prstGeom prst="rect">
              <a:avLst/>
            </a:prstGeom>
            <a:noFill/>
          </p:spPr>
          <p:txBody>
            <a:bodyPr wrap="square" rtlCol="0">
              <a:spAutoFit/>
            </a:bodyPr>
            <a:lstStyle/>
            <a:p>
              <a:pPr algn="ctr"/>
              <a:r>
                <a:rPr lang="es-ES" altLang="zh-CN" sz="1050" b="1">
                  <a:solidFill>
                    <a:schemeClr val="bg2"/>
                  </a:solidFill>
                  <a:latin typeface="微软雅黑" pitchFamily="34" charset="-122"/>
                  <a:ea typeface="微软雅黑" pitchFamily="34" charset="-122"/>
                </a:rPr>
                <a:t>Conexión de strings 2P – Fijas</a:t>
              </a:r>
            </a:p>
          </p:txBody>
        </p:sp>
        <p:pic>
          <p:nvPicPr>
            <p:cNvPr id="4" name="Picture 3" descr="dfasa">
              <a:extLst>
                <a:ext uri="{FF2B5EF4-FFF2-40B4-BE49-F238E27FC236}">
                  <a16:creationId xmlns:a16="http://schemas.microsoft.com/office/drawing/2014/main" id="{23FCB4B0-1E19-473E-811A-D1F811EE2D19}"/>
                </a:ext>
              </a:extLst>
            </p:cNvPr>
            <p:cNvPicPr>
              <a:picLocks noChangeAspect="1"/>
            </p:cNvPicPr>
            <p:nvPr/>
          </p:nvPicPr>
          <p:blipFill>
            <a:blip r:embed="rId2"/>
            <a:stretch>
              <a:fillRect/>
            </a:stretch>
          </p:blipFill>
          <p:spPr>
            <a:xfrm>
              <a:off x="5325564" y="2670214"/>
              <a:ext cx="2893422" cy="1930369"/>
            </a:xfrm>
            <a:prstGeom prst="rect">
              <a:avLst/>
            </a:prstGeom>
          </p:spPr>
        </p:pic>
      </p:grpSp>
      <p:sp>
        <p:nvSpPr>
          <p:cNvPr id="10" name="Titel 1">
            <a:extLst>
              <a:ext uri="{FF2B5EF4-FFF2-40B4-BE49-F238E27FC236}">
                <a16:creationId xmlns:a16="http://schemas.microsoft.com/office/drawing/2014/main" id="{97477E1E-679F-4327-91C4-A7402682BEA5}"/>
              </a:ext>
            </a:extLst>
          </p:cNvPr>
          <p:cNvSpPr>
            <a:spLocks noGrp="1"/>
          </p:cNvSpPr>
          <p:nvPr>
            <p:ph type="title"/>
          </p:nvPr>
        </p:nvSpPr>
        <p:spPr>
          <a:xfrm>
            <a:off x="539751" y="303611"/>
            <a:ext cx="5861049" cy="647960"/>
          </a:xfrm>
        </p:spPr>
        <p:txBody>
          <a:bodyPr/>
          <a:lstStyle/>
          <a:p>
            <a:r>
              <a:rPr lang="es-ES" dirty="0"/>
              <a:t>Optimización – Conexión de </a:t>
            </a:r>
            <a:r>
              <a:rPr lang="es-ES" dirty="0" err="1"/>
              <a:t>strings</a:t>
            </a:r>
            <a:endParaRPr lang="es-ES" dirty="0"/>
          </a:p>
        </p:txBody>
      </p:sp>
    </p:spTree>
    <p:extLst>
      <p:ext uri="{BB962C8B-B14F-4D97-AF65-F5344CB8AC3E}">
        <p14:creationId xmlns:p14="http://schemas.microsoft.com/office/powerpoint/2010/main" val="4252320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id="{066C9FE0-5C5B-4105-B6CA-D9F270A35906}"/>
              </a:ext>
            </a:extLst>
          </p:cNvPr>
          <p:cNvGraphicFramePr>
            <a:graphicFrameLocks noGrp="1"/>
          </p:cNvGraphicFramePr>
          <p:nvPr>
            <p:ph idx="1"/>
            <p:extLst>
              <p:ext uri="{D42A27DB-BD31-4B8C-83A1-F6EECF244321}">
                <p14:modId xmlns:p14="http://schemas.microsoft.com/office/powerpoint/2010/main" val="3889539247"/>
              </p:ext>
            </p:extLst>
          </p:nvPr>
        </p:nvGraphicFramePr>
        <p:xfrm>
          <a:off x="1547812" y="1949450"/>
          <a:ext cx="6048375" cy="1244600"/>
        </p:xfrm>
        <a:graphic>
          <a:graphicData uri="http://schemas.openxmlformats.org/drawingml/2006/table">
            <a:tbl>
              <a:tblPr firstRow="1" bandRow="1">
                <a:tableStyleId>{93296810-A885-4BE3-A3E7-6D5BEEA58F35}</a:tableStyleId>
              </a:tblPr>
              <a:tblGrid>
                <a:gridCol w="2016125">
                  <a:extLst>
                    <a:ext uri="{9D8B030D-6E8A-4147-A177-3AD203B41FA5}">
                      <a16:colId xmlns:a16="http://schemas.microsoft.com/office/drawing/2014/main" val="185414772"/>
                    </a:ext>
                  </a:extLst>
                </a:gridCol>
                <a:gridCol w="2016125">
                  <a:extLst>
                    <a:ext uri="{9D8B030D-6E8A-4147-A177-3AD203B41FA5}">
                      <a16:colId xmlns:a16="http://schemas.microsoft.com/office/drawing/2014/main" val="805432604"/>
                    </a:ext>
                  </a:extLst>
                </a:gridCol>
                <a:gridCol w="2016125">
                  <a:extLst>
                    <a:ext uri="{9D8B030D-6E8A-4147-A177-3AD203B41FA5}">
                      <a16:colId xmlns:a16="http://schemas.microsoft.com/office/drawing/2014/main" val="2159280733"/>
                    </a:ext>
                  </a:extLst>
                </a:gridCol>
              </a:tblGrid>
              <a:tr h="370840">
                <a:tc>
                  <a:txBody>
                    <a:bodyPr/>
                    <a:lstStyle/>
                    <a:p>
                      <a:pPr algn="ctr"/>
                      <a:r>
                        <a:rPr lang="es-ES" noProof="0"/>
                        <a:t>Módulos Bifaciais</a:t>
                      </a:r>
                    </a:p>
                  </a:txBody>
                  <a:tcPr anchor="ctr"/>
                </a:tc>
                <a:tc>
                  <a:txBody>
                    <a:bodyPr/>
                    <a:lstStyle/>
                    <a:p>
                      <a:pPr algn="ctr"/>
                      <a:r>
                        <a:rPr lang="es-ES" noProof="0" dirty="0"/>
                        <a:t>Fija 2P</a:t>
                      </a:r>
                    </a:p>
                  </a:txBody>
                  <a:tcPr anchor="ctr"/>
                </a:tc>
                <a:tc>
                  <a:txBody>
                    <a:bodyPr/>
                    <a:lstStyle/>
                    <a:p>
                      <a:pPr algn="ctr"/>
                      <a:r>
                        <a:rPr lang="es-ES" noProof="0" dirty="0" err="1"/>
                        <a:t>Tracker</a:t>
                      </a:r>
                      <a:r>
                        <a:rPr lang="es-ES" noProof="0" dirty="0"/>
                        <a:t> 1P</a:t>
                      </a:r>
                    </a:p>
                  </a:txBody>
                  <a:tcPr anchor="ctr"/>
                </a:tc>
                <a:extLst>
                  <a:ext uri="{0D108BD9-81ED-4DB2-BD59-A6C34878D82A}">
                    <a16:rowId xmlns:a16="http://schemas.microsoft.com/office/drawing/2014/main" val="2690854754"/>
                  </a:ext>
                </a:extLst>
              </a:tr>
              <a:tr h="370840">
                <a:tc>
                  <a:txBody>
                    <a:bodyPr/>
                    <a:lstStyle/>
                    <a:p>
                      <a:pPr algn="ctr"/>
                      <a:r>
                        <a:rPr lang="es-ES" noProof="0"/>
                        <a:t>Pitch</a:t>
                      </a:r>
                    </a:p>
                  </a:txBody>
                  <a:tcPr anchor="ctr"/>
                </a:tc>
                <a:tc>
                  <a:txBody>
                    <a:bodyPr/>
                    <a:lstStyle/>
                    <a:p>
                      <a:pPr algn="ctr"/>
                      <a:r>
                        <a:rPr lang="es-ES" noProof="0"/>
                        <a:t>8 – 9 metros</a:t>
                      </a:r>
                    </a:p>
                    <a:p>
                      <a:pPr algn="ctr"/>
                      <a:r>
                        <a:rPr lang="es-ES" noProof="0"/>
                        <a:t>GCR ≈ 0.46</a:t>
                      </a:r>
                    </a:p>
                  </a:txBody>
                  <a:tcPr anchor="ctr"/>
                </a:tc>
                <a:tc>
                  <a:txBody>
                    <a:bodyPr/>
                    <a:lstStyle/>
                    <a:p>
                      <a:pPr algn="ctr"/>
                      <a:r>
                        <a:rPr lang="es-ES" noProof="0"/>
                        <a:t>6 – 7 metros</a:t>
                      </a:r>
                    </a:p>
                    <a:p>
                      <a:pPr algn="ctr"/>
                      <a:r>
                        <a:rPr lang="es-ES" noProof="0"/>
                        <a:t>GCR ≈ 0.3</a:t>
                      </a:r>
                    </a:p>
                  </a:txBody>
                  <a:tcPr anchor="ctr"/>
                </a:tc>
                <a:extLst>
                  <a:ext uri="{0D108BD9-81ED-4DB2-BD59-A6C34878D82A}">
                    <a16:rowId xmlns:a16="http://schemas.microsoft.com/office/drawing/2014/main" val="3091695200"/>
                  </a:ext>
                </a:extLst>
              </a:tr>
              <a:tr h="370840">
                <a:tc>
                  <a:txBody>
                    <a:bodyPr/>
                    <a:lstStyle/>
                    <a:p>
                      <a:pPr algn="ctr"/>
                      <a:r>
                        <a:rPr lang="es-ES" noProof="0"/>
                        <a:t>Altura</a:t>
                      </a:r>
                    </a:p>
                  </a:txBody>
                  <a:tcPr anchor="ctr"/>
                </a:tc>
                <a:tc>
                  <a:txBody>
                    <a:bodyPr/>
                    <a:lstStyle/>
                    <a:p>
                      <a:pPr algn="ctr"/>
                      <a:r>
                        <a:rPr lang="es-ES" noProof="0"/>
                        <a:t>1,5 – 2 metros</a:t>
                      </a:r>
                    </a:p>
                  </a:txBody>
                  <a:tcPr anchor="ctr"/>
                </a:tc>
                <a:tc>
                  <a:txBody>
                    <a:bodyPr/>
                    <a:lstStyle/>
                    <a:p>
                      <a:pPr algn="ctr"/>
                      <a:r>
                        <a:rPr lang="es-ES" noProof="0" dirty="0"/>
                        <a:t>1,5 – 2 metros</a:t>
                      </a:r>
                    </a:p>
                  </a:txBody>
                  <a:tcPr anchor="ctr"/>
                </a:tc>
                <a:extLst>
                  <a:ext uri="{0D108BD9-81ED-4DB2-BD59-A6C34878D82A}">
                    <a16:rowId xmlns:a16="http://schemas.microsoft.com/office/drawing/2014/main" val="2723312672"/>
                  </a:ext>
                </a:extLst>
              </a:tr>
            </a:tbl>
          </a:graphicData>
        </a:graphic>
      </p:graphicFrame>
      <p:sp>
        <p:nvSpPr>
          <p:cNvPr id="6" name="Titel 1">
            <a:extLst>
              <a:ext uri="{FF2B5EF4-FFF2-40B4-BE49-F238E27FC236}">
                <a16:creationId xmlns:a16="http://schemas.microsoft.com/office/drawing/2014/main" id="{C26CF6A4-36D6-4021-973C-F4217ADF61D7}"/>
              </a:ext>
            </a:extLst>
          </p:cNvPr>
          <p:cNvSpPr>
            <a:spLocks noGrp="1"/>
          </p:cNvSpPr>
          <p:nvPr>
            <p:ph type="title"/>
          </p:nvPr>
        </p:nvSpPr>
        <p:spPr>
          <a:xfrm>
            <a:off x="539750" y="303213"/>
            <a:ext cx="5861050" cy="647700"/>
          </a:xfrm>
        </p:spPr>
        <p:txBody>
          <a:bodyPr/>
          <a:lstStyle/>
          <a:p>
            <a:r>
              <a:rPr lang="es-ES" dirty="0"/>
              <a:t>Optimización – Estructuras de montaje</a:t>
            </a:r>
          </a:p>
        </p:txBody>
      </p:sp>
    </p:spTree>
    <p:extLst>
      <p:ext uri="{BB962C8B-B14F-4D97-AF65-F5344CB8AC3E}">
        <p14:creationId xmlns:p14="http://schemas.microsoft.com/office/powerpoint/2010/main" val="1985928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6891" y="923314"/>
            <a:ext cx="8064500" cy="3618309"/>
          </a:xfrm>
        </p:spPr>
        <p:txBody>
          <a:bodyPr/>
          <a:lstStyle/>
          <a:p>
            <a:pPr lvl="1" indent="-132160"/>
            <a:r>
              <a:rPr lang="es-ES" dirty="0"/>
              <a:t>Cuando se trata de sistemas bifaciales, es muy importante reducir las sombras en la parte trasera que pueden producir perdidas por “</a:t>
            </a:r>
            <a:r>
              <a:rPr lang="es-ES" dirty="0" err="1"/>
              <a:t>mismatch</a:t>
            </a:r>
            <a:r>
              <a:rPr lang="es-ES" dirty="0"/>
              <a:t>”. </a:t>
            </a:r>
            <a:endParaRPr lang="es-ES" noProof="0" dirty="0"/>
          </a:p>
          <a:p>
            <a:pPr lvl="1"/>
            <a:endParaRPr lang="en-US" sz="1350" dirty="0"/>
          </a:p>
        </p:txBody>
      </p:sp>
      <p:pic>
        <p:nvPicPr>
          <p:cNvPr id="4" name="Picture 3">
            <a:extLst>
              <a:ext uri="{FF2B5EF4-FFF2-40B4-BE49-F238E27FC236}">
                <a16:creationId xmlns:a16="http://schemas.microsoft.com/office/drawing/2014/main" id="{20AA808F-C83C-4E19-B17A-B92AE75099D5}"/>
              </a:ext>
            </a:extLst>
          </p:cNvPr>
          <p:cNvPicPr>
            <a:picLocks noChangeAspect="1"/>
          </p:cNvPicPr>
          <p:nvPr/>
        </p:nvPicPr>
        <p:blipFill>
          <a:blip r:embed="rId2"/>
          <a:stretch>
            <a:fillRect/>
          </a:stretch>
        </p:blipFill>
        <p:spPr>
          <a:xfrm>
            <a:off x="1320165" y="1885950"/>
            <a:ext cx="6503670" cy="2636623"/>
          </a:xfrm>
          <a:prstGeom prst="rect">
            <a:avLst/>
          </a:prstGeom>
        </p:spPr>
      </p:pic>
      <p:sp>
        <p:nvSpPr>
          <p:cNvPr id="7" name="Titel 1">
            <a:extLst>
              <a:ext uri="{FF2B5EF4-FFF2-40B4-BE49-F238E27FC236}">
                <a16:creationId xmlns:a16="http://schemas.microsoft.com/office/drawing/2014/main" id="{C5F46647-5A85-448B-B105-E5FE71C6ABB2}"/>
              </a:ext>
            </a:extLst>
          </p:cNvPr>
          <p:cNvSpPr>
            <a:spLocks noGrp="1"/>
          </p:cNvSpPr>
          <p:nvPr>
            <p:ph type="title"/>
          </p:nvPr>
        </p:nvSpPr>
        <p:spPr>
          <a:xfrm>
            <a:off x="539750" y="303213"/>
            <a:ext cx="5861050" cy="647700"/>
          </a:xfrm>
        </p:spPr>
        <p:txBody>
          <a:bodyPr/>
          <a:lstStyle/>
          <a:p>
            <a:r>
              <a:rPr lang="es-ES" dirty="0"/>
              <a:t>Optimización – Cableado CC</a:t>
            </a:r>
          </a:p>
        </p:txBody>
      </p:sp>
    </p:spTree>
    <p:extLst>
      <p:ext uri="{BB962C8B-B14F-4D97-AF65-F5344CB8AC3E}">
        <p14:creationId xmlns:p14="http://schemas.microsoft.com/office/powerpoint/2010/main" val="3973757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359533" y="303611"/>
            <a:ext cx="5965067" cy="647960"/>
          </a:xfrm>
        </p:spPr>
        <p:txBody>
          <a:bodyPr/>
          <a:lstStyle/>
          <a:p>
            <a:r>
              <a:rPr lang="es-ES" dirty="0"/>
              <a:t>Contenido</a:t>
            </a:r>
            <a:endParaRPr lang="pt-BR" dirty="0"/>
          </a:p>
        </p:txBody>
      </p:sp>
      <p:grpSp>
        <p:nvGrpSpPr>
          <p:cNvPr id="11" name="Agrupar 14">
            <a:extLst>
              <a:ext uri="{FF2B5EF4-FFF2-40B4-BE49-F238E27FC236}">
                <a16:creationId xmlns:a16="http://schemas.microsoft.com/office/drawing/2014/main" id="{7102EA07-9434-451D-9DD8-57B8CB948A36}"/>
              </a:ext>
            </a:extLst>
          </p:cNvPr>
          <p:cNvGrpSpPr/>
          <p:nvPr/>
        </p:nvGrpSpPr>
        <p:grpSpPr>
          <a:xfrm>
            <a:off x="1524000" y="1270339"/>
            <a:ext cx="4158314" cy="2602821"/>
            <a:chOff x="1547812" y="1522654"/>
            <a:chExt cx="4158314" cy="2602821"/>
          </a:xfrm>
        </p:grpSpPr>
        <p:sp>
          <p:nvSpPr>
            <p:cNvPr id="13" name="Richtungspfeil 20">
              <a:extLst>
                <a:ext uri="{FF2B5EF4-FFF2-40B4-BE49-F238E27FC236}">
                  <a16:creationId xmlns:a16="http://schemas.microsoft.com/office/drawing/2014/main" id="{B21FCF97-385B-4906-9F45-A030229629FC}"/>
                </a:ext>
              </a:extLst>
            </p:cNvPr>
            <p:cNvSpPr>
              <a:spLocks noChangeArrowheads="1"/>
            </p:cNvSpPr>
            <p:nvPr/>
          </p:nvSpPr>
          <p:spPr bwMode="gray">
            <a:xfrm>
              <a:off x="1547812" y="1522654"/>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Módulos Bifaciales: Conceptos Básicos</a:t>
              </a:r>
            </a:p>
          </p:txBody>
        </p:sp>
        <p:sp>
          <p:nvSpPr>
            <p:cNvPr id="18" name="Richtungspfeil 7">
              <a:extLst>
                <a:ext uri="{FF2B5EF4-FFF2-40B4-BE49-F238E27FC236}">
                  <a16:creationId xmlns:a16="http://schemas.microsoft.com/office/drawing/2014/main" id="{E691A848-2DAD-4339-B3FF-22202C71ADF9}"/>
                </a:ext>
              </a:extLst>
            </p:cNvPr>
            <p:cNvSpPr>
              <a:spLocks noChangeArrowheads="1"/>
            </p:cNvSpPr>
            <p:nvPr/>
          </p:nvSpPr>
          <p:spPr bwMode="gray">
            <a:xfrm>
              <a:off x="1547812" y="2839599"/>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Beneficios de los módulos BiHiKu7</a:t>
              </a:r>
              <a:endParaRPr lang="es-ES" sz="1200" dirty="0">
                <a:solidFill>
                  <a:schemeClr val="bg1"/>
                </a:solidFill>
                <a:latin typeface="Noto Sans"/>
                <a:ea typeface="ＭＳ Ｐゴシック" charset="0"/>
              </a:endParaRPr>
            </a:p>
          </p:txBody>
        </p:sp>
        <p:sp>
          <p:nvSpPr>
            <p:cNvPr id="19" name="Richtungspfeil 7">
              <a:extLst>
                <a:ext uri="{FF2B5EF4-FFF2-40B4-BE49-F238E27FC236}">
                  <a16:creationId xmlns:a16="http://schemas.microsoft.com/office/drawing/2014/main" id="{A7E0C12D-0E1A-4AC1-9AB4-3512D99D4DE9}"/>
                </a:ext>
              </a:extLst>
            </p:cNvPr>
            <p:cNvSpPr>
              <a:spLocks noChangeArrowheads="1"/>
            </p:cNvSpPr>
            <p:nvPr/>
          </p:nvSpPr>
          <p:spPr bwMode="gray">
            <a:xfrm>
              <a:off x="1547812" y="3280037"/>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a:solidFill>
                    <a:schemeClr val="bg1"/>
                  </a:solidFill>
                  <a:latin typeface="Noto Sans"/>
                  <a:ea typeface="ＭＳ Ｐゴシック" charset="0"/>
                </a:rPr>
                <a:t>Dimensionado &amp; Optimización</a:t>
              </a:r>
              <a:endParaRPr lang="es-ES" sz="1200" dirty="0">
                <a:solidFill>
                  <a:schemeClr val="bg1"/>
                </a:solidFill>
                <a:latin typeface="Noto Sans"/>
                <a:ea typeface="ＭＳ Ｐゴシック" charset="0"/>
              </a:endParaRPr>
            </a:p>
          </p:txBody>
        </p:sp>
        <p:sp>
          <p:nvSpPr>
            <p:cNvPr id="20" name="Richtungspfeil 7">
              <a:extLst>
                <a:ext uri="{FF2B5EF4-FFF2-40B4-BE49-F238E27FC236}">
                  <a16:creationId xmlns:a16="http://schemas.microsoft.com/office/drawing/2014/main" id="{D720BCF3-4816-47F7-8650-8909142D1A69}"/>
                </a:ext>
              </a:extLst>
            </p:cNvPr>
            <p:cNvSpPr>
              <a:spLocks noChangeArrowheads="1"/>
            </p:cNvSpPr>
            <p:nvPr/>
          </p:nvSpPr>
          <p:spPr bwMode="gray">
            <a:xfrm>
              <a:off x="1547812" y="3720475"/>
              <a:ext cx="4158314" cy="405000"/>
            </a:xfrm>
            <a:prstGeom prst="homePlate">
              <a:avLst>
                <a:gd name="adj" fmla="val 49986"/>
              </a:avLst>
            </a:prstGeom>
            <a:solidFill>
              <a:schemeClr val="bg2"/>
            </a:solidFill>
            <a:ln>
              <a:noFill/>
            </a:ln>
          </p:spPr>
          <p:txBody>
            <a:bodyPr lIns="135000" tIns="0" rIns="135000" bIns="0" anchor="ctr" anchorCtr="0">
              <a:noAutofit/>
            </a:bodyPr>
            <a:lstStyle/>
            <a:p>
              <a:r>
                <a:rPr lang="es-ES" sz="1200">
                  <a:solidFill>
                    <a:schemeClr val="bg1"/>
                  </a:solidFill>
                  <a:latin typeface="Noto Sans"/>
                  <a:ea typeface="ＭＳ Ｐゴシック" charset="0"/>
                </a:rPr>
                <a:t>Conclusión</a:t>
              </a:r>
              <a:endParaRPr lang="es-ES" sz="1200" dirty="0">
                <a:solidFill>
                  <a:schemeClr val="bg1"/>
                </a:solidFill>
                <a:latin typeface="Noto Sans"/>
                <a:ea typeface="ＭＳ Ｐゴシック" charset="0"/>
              </a:endParaRPr>
            </a:p>
          </p:txBody>
        </p:sp>
      </p:grpSp>
      <p:sp>
        <p:nvSpPr>
          <p:cNvPr id="2" name="Richtungspfeil 7">
            <a:extLst>
              <a:ext uri="{FF2B5EF4-FFF2-40B4-BE49-F238E27FC236}">
                <a16:creationId xmlns:a16="http://schemas.microsoft.com/office/drawing/2014/main" id="{5F1AC662-1B6E-4FEB-AD50-3DEE810094AA}"/>
              </a:ext>
            </a:extLst>
          </p:cNvPr>
          <p:cNvSpPr>
            <a:spLocks noChangeArrowheads="1"/>
          </p:cNvSpPr>
          <p:nvPr/>
        </p:nvSpPr>
        <p:spPr bwMode="gray">
          <a:xfrm>
            <a:off x="1524000" y="1706408"/>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Tecnologías de las nuevas Series</a:t>
            </a:r>
          </a:p>
        </p:txBody>
      </p:sp>
      <p:sp>
        <p:nvSpPr>
          <p:cNvPr id="3" name="Richtungspfeil 7">
            <a:extLst>
              <a:ext uri="{FF2B5EF4-FFF2-40B4-BE49-F238E27FC236}">
                <a16:creationId xmlns:a16="http://schemas.microsoft.com/office/drawing/2014/main" id="{0BACA1E7-BC3E-4DCC-BC5A-0A0714EA7F0D}"/>
              </a:ext>
            </a:extLst>
          </p:cNvPr>
          <p:cNvSpPr>
            <a:spLocks noChangeArrowheads="1"/>
          </p:cNvSpPr>
          <p:nvPr/>
        </p:nvSpPr>
        <p:spPr bwMode="gray">
          <a:xfrm>
            <a:off x="1524000" y="2146846"/>
            <a:ext cx="4158314" cy="405000"/>
          </a:xfrm>
          <a:prstGeom prst="homePlate">
            <a:avLst>
              <a:gd name="adj" fmla="val 49986"/>
            </a:avLst>
          </a:prstGeom>
          <a:solidFill>
            <a:schemeClr val="tx2">
              <a:lumMod val="40000"/>
              <a:lumOff val="60000"/>
            </a:schemeClr>
          </a:solidFill>
          <a:ln>
            <a:noFill/>
          </a:ln>
        </p:spPr>
        <p:txBody>
          <a:bodyPr lIns="135000" tIns="0" rIns="135000" bIns="0" anchor="ctr" anchorCtr="0">
            <a:noAutofit/>
          </a:bodyPr>
          <a:lstStyle/>
          <a:p>
            <a:r>
              <a:rPr lang="es-ES" sz="1200" dirty="0">
                <a:solidFill>
                  <a:schemeClr val="bg1"/>
                </a:solidFill>
                <a:latin typeface="Noto Sans"/>
                <a:ea typeface="ＭＳ Ｐゴシック" charset="0"/>
              </a:rPr>
              <a:t>Portafolio de Módulos Bifaciales (Serie 5 &amp; 6 &amp; 7)</a:t>
            </a:r>
          </a:p>
        </p:txBody>
      </p:sp>
    </p:spTree>
    <p:extLst>
      <p:ext uri="{BB962C8B-B14F-4D97-AF65-F5344CB8AC3E}">
        <p14:creationId xmlns:p14="http://schemas.microsoft.com/office/powerpoint/2010/main" val="68578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2">
            <a:extLst>
              <a:ext uri="{FF2B5EF4-FFF2-40B4-BE49-F238E27FC236}">
                <a16:creationId xmlns:a16="http://schemas.microsoft.com/office/drawing/2014/main" id="{374DE0EC-039C-45A0-A1C2-A866FD13F7F0}"/>
              </a:ext>
            </a:extLst>
          </p:cNvPr>
          <p:cNvSpPr>
            <a:spLocks noGrp="1"/>
          </p:cNvSpPr>
          <p:nvPr>
            <p:ph type="title"/>
          </p:nvPr>
        </p:nvSpPr>
        <p:spPr>
          <a:xfrm>
            <a:off x="539751" y="303611"/>
            <a:ext cx="5861049" cy="647960"/>
          </a:xfrm>
        </p:spPr>
        <p:txBody>
          <a:bodyPr/>
          <a:lstStyle/>
          <a:p>
            <a:r>
              <a:rPr lang="es-ES" dirty="0"/>
              <a:t>Conclusiones</a:t>
            </a:r>
          </a:p>
        </p:txBody>
      </p:sp>
      <p:sp>
        <p:nvSpPr>
          <p:cNvPr id="12" name="Espaço Reservado para Conteúdo 3">
            <a:extLst>
              <a:ext uri="{FF2B5EF4-FFF2-40B4-BE49-F238E27FC236}">
                <a16:creationId xmlns:a16="http://schemas.microsoft.com/office/drawing/2014/main" id="{3A607935-0E4D-4244-8176-B6BB5F5F2047}"/>
              </a:ext>
            </a:extLst>
          </p:cNvPr>
          <p:cNvSpPr>
            <a:spLocks noGrp="1"/>
          </p:cNvSpPr>
          <p:nvPr>
            <p:ph sz="half" idx="1"/>
          </p:nvPr>
        </p:nvSpPr>
        <p:spPr>
          <a:xfrm>
            <a:off x="539751" y="1059657"/>
            <a:ext cx="3852230" cy="3618310"/>
          </a:xfrm>
        </p:spPr>
        <p:txBody>
          <a:bodyPr/>
          <a:lstStyle/>
          <a:p>
            <a:pPr algn="just"/>
            <a:r>
              <a:rPr lang="es-ES" sz="1200" dirty="0"/>
              <a:t>Los módulos bifaciales consiguen producir más energía que los </a:t>
            </a:r>
            <a:r>
              <a:rPr lang="es-ES" sz="1200" dirty="0" err="1"/>
              <a:t>monofaciales</a:t>
            </a:r>
            <a:r>
              <a:rPr lang="es-ES" sz="1200" dirty="0"/>
              <a:t> gracias al aporte de la parte trasera </a:t>
            </a:r>
          </a:p>
          <a:p>
            <a:pPr algn="just"/>
            <a:r>
              <a:rPr lang="es-ES" sz="1100" dirty="0">
                <a:solidFill>
                  <a:schemeClr val="tx1"/>
                </a:solidFill>
              </a:rPr>
              <a:t>Ganancia Bifacial</a:t>
            </a:r>
          </a:p>
          <a:p>
            <a:pPr lvl="1" algn="just"/>
            <a:endParaRPr lang="es-ES" sz="1100" dirty="0"/>
          </a:p>
          <a:p>
            <a:pPr algn="just"/>
            <a:r>
              <a:rPr lang="es-ES" sz="1200" dirty="0"/>
              <a:t>Las nuevas tecnologías de los módulos Canadian Solar aumentan el desempeño, la fiabilidad y seguridad al nuevo portafolio de productos</a:t>
            </a:r>
          </a:p>
          <a:p>
            <a:pPr lvl="1" algn="just"/>
            <a:r>
              <a:rPr lang="es-ES" sz="1100" b="1" dirty="0"/>
              <a:t>PERC, MBB, CSAR, HTR, CSIR, LDS</a:t>
            </a:r>
          </a:p>
          <a:p>
            <a:pPr lvl="1" algn="just"/>
            <a:endParaRPr lang="es-ES" sz="1100" dirty="0"/>
          </a:p>
          <a:p>
            <a:pPr algn="just"/>
            <a:r>
              <a:rPr lang="es-ES" sz="1200" dirty="0"/>
              <a:t>La combinación del nuevo portafolio de módulos e inversores de Canadian Solar tendrá un excelente costo-beneficio para los clientes. </a:t>
            </a:r>
          </a:p>
          <a:p>
            <a:pPr algn="just"/>
            <a:endParaRPr lang="es-ES" sz="1100" dirty="0"/>
          </a:p>
          <a:p>
            <a:pPr algn="just"/>
            <a:r>
              <a:rPr lang="es-ES" sz="1200" dirty="0"/>
              <a:t>La optimización de las mesas (altura y pitch) es indispensable para mejorar el LCOE de los proyectos. </a:t>
            </a:r>
          </a:p>
        </p:txBody>
      </p:sp>
      <p:sp>
        <p:nvSpPr>
          <p:cNvPr id="13" name="Espaço Reservado para Conteúdo 4">
            <a:extLst>
              <a:ext uri="{FF2B5EF4-FFF2-40B4-BE49-F238E27FC236}">
                <a16:creationId xmlns:a16="http://schemas.microsoft.com/office/drawing/2014/main" id="{240952F1-8644-4792-866E-7F368B806F17}"/>
              </a:ext>
            </a:extLst>
          </p:cNvPr>
          <p:cNvSpPr>
            <a:spLocks noGrp="1"/>
          </p:cNvSpPr>
          <p:nvPr>
            <p:ph sz="half" idx="2"/>
          </p:nvPr>
        </p:nvSpPr>
        <p:spPr>
          <a:xfrm>
            <a:off x="4752021" y="1059657"/>
            <a:ext cx="3852428" cy="3618310"/>
          </a:xfrm>
        </p:spPr>
        <p:txBody>
          <a:bodyPr/>
          <a:lstStyle/>
          <a:p>
            <a:pPr algn="just"/>
            <a:r>
              <a:rPr lang="es-ES" sz="1200" dirty="0"/>
              <a:t>Los inversores de </a:t>
            </a:r>
            <a:r>
              <a:rPr lang="es-ES" sz="1200" dirty="0" err="1"/>
              <a:t>string</a:t>
            </a:r>
            <a:r>
              <a:rPr lang="es-ES" sz="1200" dirty="0"/>
              <a:t> pueden funcionar mejor con los módulos bifaciales:</a:t>
            </a:r>
          </a:p>
          <a:p>
            <a:pPr lvl="1" algn="just"/>
            <a:r>
              <a:rPr lang="es-ES" sz="1100" b="1" dirty="0"/>
              <a:t>Deben soportar altas corrientes en las entradas y una buena capacidad de “</a:t>
            </a:r>
            <a:r>
              <a:rPr lang="es-ES" sz="1100" b="1" dirty="0" err="1"/>
              <a:t>oversize</a:t>
            </a:r>
            <a:r>
              <a:rPr lang="es-ES" sz="1100" b="1" dirty="0"/>
              <a:t>” (DC:AC Ratio).</a:t>
            </a:r>
          </a:p>
          <a:p>
            <a:pPr lvl="1" algn="just"/>
            <a:endParaRPr lang="es-ES" sz="1100" dirty="0"/>
          </a:p>
          <a:p>
            <a:pPr algn="just"/>
            <a:r>
              <a:rPr lang="es-ES" sz="1200" dirty="0"/>
              <a:t>La posición del inversor en las instalaciones de suelo depende de la aplicación. </a:t>
            </a:r>
          </a:p>
          <a:p>
            <a:pPr algn="just"/>
            <a:r>
              <a:rPr lang="es-ES" sz="1100" dirty="0">
                <a:solidFill>
                  <a:schemeClr val="tx1"/>
                </a:solidFill>
              </a:rPr>
              <a:t>Hay diferencias entre tecnología bifacial y </a:t>
            </a:r>
            <a:r>
              <a:rPr lang="es-ES" sz="1100" dirty="0" err="1">
                <a:solidFill>
                  <a:schemeClr val="tx1"/>
                </a:solidFill>
              </a:rPr>
              <a:t>monofacial</a:t>
            </a:r>
            <a:r>
              <a:rPr lang="es-ES" sz="1100" dirty="0">
                <a:solidFill>
                  <a:schemeClr val="tx1"/>
                </a:solidFill>
              </a:rPr>
              <a:t>. </a:t>
            </a:r>
          </a:p>
          <a:p>
            <a:pPr algn="just"/>
            <a:endParaRPr lang="es-ES" sz="1200" dirty="0"/>
          </a:p>
          <a:p>
            <a:pPr algn="just"/>
            <a:r>
              <a:rPr lang="es-ES" sz="1200" dirty="0"/>
              <a:t>Es importante definir las </a:t>
            </a:r>
            <a:r>
              <a:rPr lang="es-ES" sz="1200" dirty="0" err="1"/>
              <a:t>strings</a:t>
            </a:r>
            <a:r>
              <a:rPr lang="es-ES" sz="1200" dirty="0"/>
              <a:t> estratégicamente para minimizar las perdidas y aumentar la generación. </a:t>
            </a:r>
          </a:p>
          <a:p>
            <a:pPr lvl="1" algn="just"/>
            <a:r>
              <a:rPr lang="es-ES" sz="1100" b="1" dirty="0"/>
              <a:t>Evalúe las conexiones “</a:t>
            </a:r>
            <a:r>
              <a:rPr lang="es-ES" sz="1100" b="1" dirty="0" err="1"/>
              <a:t>leap-frog</a:t>
            </a:r>
            <a:r>
              <a:rPr lang="es-ES" sz="1100" b="1" dirty="0"/>
              <a:t>” y busque utilizar las mejores prácticas. </a:t>
            </a:r>
          </a:p>
          <a:p>
            <a:pPr lvl="1" algn="just"/>
            <a:r>
              <a:rPr lang="es-ES" sz="1100" b="1" dirty="0"/>
              <a:t>Estructuras fijas: filas superiores y filas inferiores en </a:t>
            </a:r>
            <a:r>
              <a:rPr lang="es-ES" sz="1100" b="1" dirty="0" err="1"/>
              <a:t>MPPTs</a:t>
            </a:r>
            <a:r>
              <a:rPr lang="es-ES" sz="1100" b="1" dirty="0"/>
              <a:t> diferentes.</a:t>
            </a:r>
          </a:p>
          <a:p>
            <a:endParaRPr lang="es-ES" dirty="0"/>
          </a:p>
        </p:txBody>
      </p:sp>
    </p:spTree>
    <p:extLst>
      <p:ext uri="{BB962C8B-B14F-4D97-AF65-F5344CB8AC3E}">
        <p14:creationId xmlns:p14="http://schemas.microsoft.com/office/powerpoint/2010/main" val="31699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976F87-295C-4F68-B779-15EC2BA3129C}"/>
              </a:ext>
            </a:extLst>
          </p:cNvPr>
          <p:cNvPicPr>
            <a:picLocks noChangeAspect="1"/>
          </p:cNvPicPr>
          <p:nvPr/>
        </p:nvPicPr>
        <p:blipFill rotWithShape="1">
          <a:blip r:embed="rId3"/>
          <a:srcRect t="15730"/>
          <a:stretch/>
        </p:blipFill>
        <p:spPr>
          <a:xfrm>
            <a:off x="1" y="7"/>
            <a:ext cx="9143999" cy="5143493"/>
          </a:xfrm>
          <a:custGeom>
            <a:avLst/>
            <a:gdLst/>
            <a:ahLst/>
            <a:cxnLst/>
            <a:rect l="l" t="t" r="r" b="b"/>
            <a:pathLst>
              <a:path w="9143999" h="6858000">
                <a:moveTo>
                  <a:pt x="612372" y="1992313"/>
                </a:moveTo>
                <a:cubicBezTo>
                  <a:pt x="612356" y="1992313"/>
                  <a:pt x="539750" y="1992323"/>
                  <a:pt x="539750" y="2080926"/>
                </a:cubicBezTo>
                <a:lnTo>
                  <a:pt x="539750" y="3215658"/>
                </a:lnTo>
                <a:cubicBezTo>
                  <a:pt x="539750" y="3215694"/>
                  <a:pt x="539759" y="3282131"/>
                  <a:pt x="572949" y="3333808"/>
                </a:cubicBezTo>
                <a:lnTo>
                  <a:pt x="670469" y="3476573"/>
                </a:lnTo>
                <a:cubicBezTo>
                  <a:pt x="670490" y="3476602"/>
                  <a:pt x="705733" y="3528278"/>
                  <a:pt x="670469" y="3577492"/>
                </a:cubicBezTo>
                <a:lnTo>
                  <a:pt x="585398" y="3705488"/>
                </a:lnTo>
                <a:cubicBezTo>
                  <a:pt x="585370" y="3705529"/>
                  <a:pt x="539750" y="3771975"/>
                  <a:pt x="539750" y="3860560"/>
                </a:cubicBezTo>
                <a:lnTo>
                  <a:pt x="539750" y="4948524"/>
                </a:lnTo>
                <a:cubicBezTo>
                  <a:pt x="539750" y="4948597"/>
                  <a:pt x="539780" y="5037137"/>
                  <a:pt x="612372" y="5037137"/>
                </a:cubicBezTo>
                <a:lnTo>
                  <a:pt x="4803692" y="5037137"/>
                </a:lnTo>
                <a:cubicBezTo>
                  <a:pt x="4803738" y="5037137"/>
                  <a:pt x="4878388" y="5037111"/>
                  <a:pt x="4878388" y="4948524"/>
                </a:cubicBezTo>
                <a:lnTo>
                  <a:pt x="4878388" y="2080926"/>
                </a:lnTo>
                <a:cubicBezTo>
                  <a:pt x="4878388" y="2080849"/>
                  <a:pt x="4878356" y="1992313"/>
                  <a:pt x="4803692" y="1992313"/>
                </a:cubicBezTo>
                <a:close/>
                <a:moveTo>
                  <a:pt x="0" y="0"/>
                </a:moveTo>
                <a:lnTo>
                  <a:pt x="6178" y="0"/>
                </a:lnTo>
                <a:lnTo>
                  <a:pt x="323528" y="0"/>
                </a:lnTo>
                <a:lnTo>
                  <a:pt x="9143999" y="0"/>
                </a:lnTo>
                <a:lnTo>
                  <a:pt x="9143999" y="6858000"/>
                </a:lnTo>
                <a:lnTo>
                  <a:pt x="323528" y="6858000"/>
                </a:lnTo>
                <a:lnTo>
                  <a:pt x="6178" y="6858000"/>
                </a:lnTo>
                <a:lnTo>
                  <a:pt x="0" y="6858000"/>
                </a:lnTo>
                <a:close/>
              </a:path>
            </a:pathLst>
          </a:custGeom>
          <a:noFill/>
        </p:spPr>
      </p:pic>
      <p:sp>
        <p:nvSpPr>
          <p:cNvPr id="4" name="Freeform 27">
            <a:extLst>
              <a:ext uri="{FF2B5EF4-FFF2-40B4-BE49-F238E27FC236}">
                <a16:creationId xmlns:a16="http://schemas.microsoft.com/office/drawing/2014/main" id="{79C3B5BA-9E2D-40C9-A79B-9512CCAD3A39}"/>
              </a:ext>
            </a:extLst>
          </p:cNvPr>
          <p:cNvSpPr>
            <a:spLocks noEditPoints="1"/>
          </p:cNvSpPr>
          <p:nvPr/>
        </p:nvSpPr>
        <p:spPr bwMode="gray">
          <a:xfrm>
            <a:off x="591052" y="438150"/>
            <a:ext cx="2090738" cy="313135"/>
          </a:xfrm>
          <a:custGeom>
            <a:avLst/>
            <a:gdLst>
              <a:gd name="T0" fmla="*/ 228 w 8972"/>
              <a:gd name="T1" fmla="*/ 829 h 1343"/>
              <a:gd name="T2" fmla="*/ 1558 w 8972"/>
              <a:gd name="T3" fmla="*/ 851 h 1343"/>
              <a:gd name="T4" fmla="*/ 1507 w 8972"/>
              <a:gd name="T5" fmla="*/ 482 h 1343"/>
              <a:gd name="T6" fmla="*/ 1050 w 8972"/>
              <a:gd name="T7" fmla="*/ 0 h 1343"/>
              <a:gd name="T8" fmla="*/ 2526 w 8972"/>
              <a:gd name="T9" fmla="*/ 733 h 1343"/>
              <a:gd name="T10" fmla="*/ 2144 w 8972"/>
              <a:gd name="T11" fmla="*/ 597 h 1343"/>
              <a:gd name="T12" fmla="*/ 2210 w 8972"/>
              <a:gd name="T13" fmla="*/ 1294 h 1343"/>
              <a:gd name="T14" fmla="*/ 2494 w 8972"/>
              <a:gd name="T15" fmla="*/ 1164 h 1343"/>
              <a:gd name="T16" fmla="*/ 2199 w 8972"/>
              <a:gd name="T17" fmla="*/ 845 h 1343"/>
              <a:gd name="T18" fmla="*/ 3439 w 8972"/>
              <a:gd name="T19" fmla="*/ 827 h 1343"/>
              <a:gd name="T20" fmla="*/ 3537 w 8972"/>
              <a:gd name="T21" fmla="*/ 818 h 1343"/>
              <a:gd name="T22" fmla="*/ 3779 w 8972"/>
              <a:gd name="T23" fmla="*/ 919 h 1343"/>
              <a:gd name="T24" fmla="*/ 4502 w 8972"/>
              <a:gd name="T25" fmla="*/ 836 h 1343"/>
              <a:gd name="T26" fmla="*/ 4742 w 8972"/>
              <a:gd name="T27" fmla="*/ 1330 h 1343"/>
              <a:gd name="T28" fmla="*/ 4831 w 8972"/>
              <a:gd name="T29" fmla="*/ 789 h 1343"/>
              <a:gd name="T30" fmla="*/ 4810 w 8972"/>
              <a:gd name="T31" fmla="*/ 912 h 1343"/>
              <a:gd name="T32" fmla="*/ 5202 w 8972"/>
              <a:gd name="T33" fmla="*/ 1333 h 1343"/>
              <a:gd name="T34" fmla="*/ 5740 w 8972"/>
              <a:gd name="T35" fmla="*/ 753 h 1343"/>
              <a:gd name="T36" fmla="*/ 5604 w 8972"/>
              <a:gd name="T37" fmla="*/ 807 h 1343"/>
              <a:gd name="T38" fmla="*/ 5522 w 8972"/>
              <a:gd name="T39" fmla="*/ 957 h 1343"/>
              <a:gd name="T40" fmla="*/ 5545 w 8972"/>
              <a:gd name="T41" fmla="*/ 1339 h 1343"/>
              <a:gd name="T42" fmla="*/ 5678 w 8972"/>
              <a:gd name="T43" fmla="*/ 1107 h 1343"/>
              <a:gd name="T44" fmla="*/ 5452 w 8972"/>
              <a:gd name="T45" fmla="*/ 1182 h 1343"/>
              <a:gd name="T46" fmla="*/ 6380 w 8972"/>
              <a:gd name="T47" fmla="*/ 794 h 1343"/>
              <a:gd name="T48" fmla="*/ 5949 w 8972"/>
              <a:gd name="T49" fmla="*/ 721 h 1343"/>
              <a:gd name="T50" fmla="*/ 6215 w 8972"/>
              <a:gd name="T51" fmla="*/ 816 h 1343"/>
              <a:gd name="T52" fmla="*/ 6380 w 8972"/>
              <a:gd name="T53" fmla="*/ 794 h 1343"/>
              <a:gd name="T54" fmla="*/ 6647 w 8972"/>
              <a:gd name="T55" fmla="*/ 723 h 1343"/>
              <a:gd name="T56" fmla="*/ 7000 w 8972"/>
              <a:gd name="T57" fmla="*/ 599 h 1343"/>
              <a:gd name="T58" fmla="*/ 6516 w 8972"/>
              <a:gd name="T59" fmla="*/ 738 h 1343"/>
              <a:gd name="T60" fmla="*/ 6909 w 8972"/>
              <a:gd name="T61" fmla="*/ 1049 h 1343"/>
              <a:gd name="T62" fmla="*/ 6520 w 8972"/>
              <a:gd name="T63" fmla="*/ 1209 h 1343"/>
              <a:gd name="T64" fmla="*/ 7057 w 8972"/>
              <a:gd name="T65" fmla="*/ 1162 h 1343"/>
              <a:gd name="T66" fmla="*/ 7278 w 8972"/>
              <a:gd name="T67" fmla="*/ 747 h 1343"/>
              <a:gd name="T68" fmla="*/ 7418 w 8972"/>
              <a:gd name="T69" fmla="*/ 1343 h 1343"/>
              <a:gd name="T70" fmla="*/ 7531 w 8972"/>
              <a:gd name="T71" fmla="*/ 1153 h 1343"/>
              <a:gd name="T72" fmla="*/ 7303 w 8972"/>
              <a:gd name="T73" fmla="*/ 1153 h 1343"/>
              <a:gd name="T74" fmla="*/ 7459 w 8972"/>
              <a:gd name="T75" fmla="*/ 819 h 1343"/>
              <a:gd name="T76" fmla="*/ 7910 w 8972"/>
              <a:gd name="T77" fmla="*/ 470 h 1343"/>
              <a:gd name="T78" fmla="*/ 8740 w 8972"/>
              <a:gd name="T79" fmla="*/ 1333 h 1343"/>
              <a:gd name="T80" fmla="*/ 4355 w 8972"/>
              <a:gd name="T81" fmla="*/ 841 h 1343"/>
              <a:gd name="T82" fmla="*/ 4085 w 8972"/>
              <a:gd name="T83" fmla="*/ 811 h 1343"/>
              <a:gd name="T84" fmla="*/ 4182 w 8972"/>
              <a:gd name="T85" fmla="*/ 948 h 1343"/>
              <a:gd name="T86" fmla="*/ 3975 w 8972"/>
              <a:gd name="T87" fmla="*/ 1326 h 1343"/>
              <a:gd name="T88" fmla="*/ 4366 w 8972"/>
              <a:gd name="T89" fmla="*/ 1245 h 1343"/>
              <a:gd name="T90" fmla="*/ 4030 w 8972"/>
              <a:gd name="T91" fmla="*/ 1212 h 1343"/>
              <a:gd name="T92" fmla="*/ 4243 w 8972"/>
              <a:gd name="T93" fmla="*/ 1034 h 1343"/>
              <a:gd name="T94" fmla="*/ 2982 w 8972"/>
              <a:gd name="T95" fmla="*/ 710 h 1343"/>
              <a:gd name="T96" fmla="*/ 3064 w 8972"/>
              <a:gd name="T97" fmla="*/ 841 h 1343"/>
              <a:gd name="T98" fmla="*/ 2810 w 8972"/>
              <a:gd name="T99" fmla="*/ 994 h 1343"/>
              <a:gd name="T100" fmla="*/ 3041 w 8972"/>
              <a:gd name="T101" fmla="*/ 1290 h 1343"/>
              <a:gd name="T102" fmla="*/ 3049 w 8972"/>
              <a:gd name="T103" fmla="*/ 1187 h 1343"/>
              <a:gd name="T104" fmla="*/ 2852 w 8972"/>
              <a:gd name="T105" fmla="*/ 1122 h 1343"/>
              <a:gd name="T106" fmla="*/ 8482 w 8972"/>
              <a:gd name="T107" fmla="*/ 942 h 1343"/>
              <a:gd name="T108" fmla="*/ 8072 w 8972"/>
              <a:gd name="T109" fmla="*/ 766 h 1343"/>
              <a:gd name="T110" fmla="*/ 8359 w 8972"/>
              <a:gd name="T111" fmla="*/ 927 h 1343"/>
              <a:gd name="T112" fmla="*/ 8002 w 8972"/>
              <a:gd name="T113" fmla="*/ 1223 h 1343"/>
              <a:gd name="T114" fmla="*/ 8492 w 8972"/>
              <a:gd name="T115" fmla="*/ 1330 h 1343"/>
              <a:gd name="T116" fmla="*/ 8194 w 8972"/>
              <a:gd name="T117" fmla="*/ 1238 h 1343"/>
              <a:gd name="T118" fmla="*/ 8272 w 8972"/>
              <a:gd name="T119" fmla="*/ 1036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2" h="1343">
                <a:moveTo>
                  <a:pt x="846" y="608"/>
                </a:moveTo>
                <a:cubicBezTo>
                  <a:pt x="843" y="593"/>
                  <a:pt x="839" y="571"/>
                  <a:pt x="822" y="554"/>
                </a:cubicBezTo>
                <a:cubicBezTo>
                  <a:pt x="500" y="194"/>
                  <a:pt x="500" y="194"/>
                  <a:pt x="500" y="194"/>
                </a:cubicBezTo>
                <a:cubicBezTo>
                  <a:pt x="473" y="257"/>
                  <a:pt x="449" y="328"/>
                  <a:pt x="458" y="392"/>
                </a:cubicBezTo>
                <a:cubicBezTo>
                  <a:pt x="462" y="414"/>
                  <a:pt x="464" y="418"/>
                  <a:pt x="488" y="444"/>
                </a:cubicBezTo>
                <a:cubicBezTo>
                  <a:pt x="818" y="797"/>
                  <a:pt x="818" y="797"/>
                  <a:pt x="818" y="797"/>
                </a:cubicBezTo>
                <a:cubicBezTo>
                  <a:pt x="837" y="737"/>
                  <a:pt x="848" y="674"/>
                  <a:pt x="846" y="608"/>
                </a:cubicBezTo>
                <a:close/>
                <a:moveTo>
                  <a:pt x="650" y="859"/>
                </a:moveTo>
                <a:cubicBezTo>
                  <a:pt x="198" y="613"/>
                  <a:pt x="198" y="613"/>
                  <a:pt x="198" y="613"/>
                </a:cubicBezTo>
                <a:cubicBezTo>
                  <a:pt x="194" y="684"/>
                  <a:pt x="196" y="766"/>
                  <a:pt x="228" y="829"/>
                </a:cubicBezTo>
                <a:cubicBezTo>
                  <a:pt x="239" y="850"/>
                  <a:pt x="245" y="854"/>
                  <a:pt x="277" y="869"/>
                </a:cubicBezTo>
                <a:cubicBezTo>
                  <a:pt x="735" y="1109"/>
                  <a:pt x="735" y="1109"/>
                  <a:pt x="735" y="1109"/>
                </a:cubicBezTo>
                <a:cubicBezTo>
                  <a:pt x="733" y="1040"/>
                  <a:pt x="720" y="971"/>
                  <a:pt x="695" y="906"/>
                </a:cubicBezTo>
                <a:cubicBezTo>
                  <a:pt x="686" y="889"/>
                  <a:pt x="674" y="869"/>
                  <a:pt x="650" y="859"/>
                </a:cubicBezTo>
                <a:close/>
                <a:moveTo>
                  <a:pt x="977" y="777"/>
                </a:moveTo>
                <a:cubicBezTo>
                  <a:pt x="818" y="888"/>
                  <a:pt x="797" y="1111"/>
                  <a:pt x="886" y="1333"/>
                </a:cubicBezTo>
                <a:cubicBezTo>
                  <a:pt x="987" y="1327"/>
                  <a:pt x="987" y="1327"/>
                  <a:pt x="987" y="1327"/>
                </a:cubicBezTo>
                <a:cubicBezTo>
                  <a:pt x="943" y="1165"/>
                  <a:pt x="958" y="989"/>
                  <a:pt x="1064" y="909"/>
                </a:cubicBezTo>
                <a:cubicBezTo>
                  <a:pt x="1195" y="812"/>
                  <a:pt x="1339" y="832"/>
                  <a:pt x="1477" y="922"/>
                </a:cubicBezTo>
                <a:cubicBezTo>
                  <a:pt x="1558" y="851"/>
                  <a:pt x="1558" y="851"/>
                  <a:pt x="1558" y="851"/>
                </a:cubicBezTo>
                <a:cubicBezTo>
                  <a:pt x="1460" y="773"/>
                  <a:pt x="1355" y="728"/>
                  <a:pt x="1254" y="715"/>
                </a:cubicBezTo>
                <a:cubicBezTo>
                  <a:pt x="1153" y="703"/>
                  <a:pt x="1056" y="723"/>
                  <a:pt x="977" y="777"/>
                </a:cubicBezTo>
                <a:close/>
                <a:moveTo>
                  <a:pt x="608" y="1173"/>
                </a:moveTo>
                <a:cubicBezTo>
                  <a:pt x="591" y="1158"/>
                  <a:pt x="572" y="1152"/>
                  <a:pt x="551" y="1154"/>
                </a:cubicBezTo>
                <a:cubicBezTo>
                  <a:pt x="0" y="1149"/>
                  <a:pt x="0" y="1149"/>
                  <a:pt x="0" y="1149"/>
                </a:cubicBezTo>
                <a:cubicBezTo>
                  <a:pt x="28" y="1216"/>
                  <a:pt x="68" y="1273"/>
                  <a:pt x="125" y="1314"/>
                </a:cubicBezTo>
                <a:cubicBezTo>
                  <a:pt x="144" y="1327"/>
                  <a:pt x="146" y="1331"/>
                  <a:pt x="180" y="1331"/>
                </a:cubicBezTo>
                <a:cubicBezTo>
                  <a:pt x="735" y="1333"/>
                  <a:pt x="735" y="1333"/>
                  <a:pt x="735" y="1333"/>
                </a:cubicBezTo>
                <a:cubicBezTo>
                  <a:pt x="704" y="1275"/>
                  <a:pt x="661" y="1219"/>
                  <a:pt x="608" y="1173"/>
                </a:cubicBezTo>
                <a:close/>
                <a:moveTo>
                  <a:pt x="1507" y="482"/>
                </a:moveTo>
                <a:cubicBezTo>
                  <a:pt x="1537" y="92"/>
                  <a:pt x="1537" y="92"/>
                  <a:pt x="1537" y="92"/>
                </a:cubicBezTo>
                <a:cubicBezTo>
                  <a:pt x="1478" y="109"/>
                  <a:pt x="1409" y="133"/>
                  <a:pt x="1371" y="174"/>
                </a:cubicBezTo>
                <a:cubicBezTo>
                  <a:pt x="1358" y="187"/>
                  <a:pt x="1356" y="193"/>
                  <a:pt x="1356" y="219"/>
                </a:cubicBezTo>
                <a:cubicBezTo>
                  <a:pt x="1333" y="613"/>
                  <a:pt x="1333" y="613"/>
                  <a:pt x="1333" y="613"/>
                </a:cubicBezTo>
                <a:cubicBezTo>
                  <a:pt x="1388" y="592"/>
                  <a:pt x="1439" y="564"/>
                  <a:pt x="1484" y="525"/>
                </a:cubicBezTo>
                <a:cubicBezTo>
                  <a:pt x="1495" y="516"/>
                  <a:pt x="1505" y="501"/>
                  <a:pt x="1507" y="482"/>
                </a:cubicBezTo>
                <a:close/>
                <a:moveTo>
                  <a:pt x="1041" y="649"/>
                </a:moveTo>
                <a:cubicBezTo>
                  <a:pt x="1088" y="606"/>
                  <a:pt x="1127" y="559"/>
                  <a:pt x="1157" y="501"/>
                </a:cubicBezTo>
                <a:cubicBezTo>
                  <a:pt x="1163" y="486"/>
                  <a:pt x="1169" y="466"/>
                  <a:pt x="1163" y="445"/>
                </a:cubicBezTo>
                <a:cubicBezTo>
                  <a:pt x="1050" y="0"/>
                  <a:pt x="1050" y="0"/>
                  <a:pt x="1050" y="0"/>
                </a:cubicBezTo>
                <a:cubicBezTo>
                  <a:pt x="997" y="39"/>
                  <a:pt x="940" y="88"/>
                  <a:pt x="917" y="146"/>
                </a:cubicBezTo>
                <a:cubicBezTo>
                  <a:pt x="909" y="166"/>
                  <a:pt x="911" y="172"/>
                  <a:pt x="919" y="202"/>
                </a:cubicBezTo>
                <a:lnTo>
                  <a:pt x="1041" y="649"/>
                </a:lnTo>
                <a:close/>
                <a:moveTo>
                  <a:pt x="2210" y="778"/>
                </a:moveTo>
                <a:cubicBezTo>
                  <a:pt x="2214" y="757"/>
                  <a:pt x="2220" y="737"/>
                  <a:pt x="2231" y="718"/>
                </a:cubicBezTo>
                <a:cubicBezTo>
                  <a:pt x="2246" y="683"/>
                  <a:pt x="2265" y="657"/>
                  <a:pt x="2290" y="640"/>
                </a:cubicBezTo>
                <a:cubicBezTo>
                  <a:pt x="2314" y="625"/>
                  <a:pt x="2341" y="616"/>
                  <a:pt x="2375" y="616"/>
                </a:cubicBezTo>
                <a:cubicBezTo>
                  <a:pt x="2405" y="616"/>
                  <a:pt x="2430" y="621"/>
                  <a:pt x="2449" y="634"/>
                </a:cubicBezTo>
                <a:cubicBezTo>
                  <a:pt x="2470" y="647"/>
                  <a:pt x="2489" y="666"/>
                  <a:pt x="2506" y="692"/>
                </a:cubicBezTo>
                <a:cubicBezTo>
                  <a:pt x="2513" y="705"/>
                  <a:pt x="2521" y="718"/>
                  <a:pt x="2526" y="733"/>
                </a:cubicBezTo>
                <a:cubicBezTo>
                  <a:pt x="2640" y="655"/>
                  <a:pt x="2640" y="655"/>
                  <a:pt x="2640" y="655"/>
                </a:cubicBezTo>
                <a:cubicBezTo>
                  <a:pt x="2636" y="647"/>
                  <a:pt x="2631" y="638"/>
                  <a:pt x="2625" y="629"/>
                </a:cubicBezTo>
                <a:cubicBezTo>
                  <a:pt x="2615" y="610"/>
                  <a:pt x="2600" y="593"/>
                  <a:pt x="2585" y="578"/>
                </a:cubicBezTo>
                <a:cubicBezTo>
                  <a:pt x="2564" y="554"/>
                  <a:pt x="2540" y="537"/>
                  <a:pt x="2517" y="526"/>
                </a:cubicBezTo>
                <a:cubicBezTo>
                  <a:pt x="2492" y="513"/>
                  <a:pt x="2468" y="506"/>
                  <a:pt x="2445" y="502"/>
                </a:cubicBezTo>
                <a:cubicBezTo>
                  <a:pt x="2422" y="498"/>
                  <a:pt x="2400" y="496"/>
                  <a:pt x="2379" y="496"/>
                </a:cubicBezTo>
                <a:cubicBezTo>
                  <a:pt x="2364" y="496"/>
                  <a:pt x="2348" y="496"/>
                  <a:pt x="2328" y="498"/>
                </a:cubicBezTo>
                <a:cubicBezTo>
                  <a:pt x="2309" y="502"/>
                  <a:pt x="2290" y="506"/>
                  <a:pt x="2269" y="513"/>
                </a:cubicBezTo>
                <a:cubicBezTo>
                  <a:pt x="2248" y="519"/>
                  <a:pt x="2227" y="530"/>
                  <a:pt x="2206" y="543"/>
                </a:cubicBezTo>
                <a:cubicBezTo>
                  <a:pt x="2184" y="556"/>
                  <a:pt x="2163" y="575"/>
                  <a:pt x="2144" y="597"/>
                </a:cubicBezTo>
                <a:cubicBezTo>
                  <a:pt x="2136" y="606"/>
                  <a:pt x="2127" y="616"/>
                  <a:pt x="2117" y="634"/>
                </a:cubicBezTo>
                <a:cubicBezTo>
                  <a:pt x="2106" y="649"/>
                  <a:pt x="2095" y="670"/>
                  <a:pt x="2083" y="696"/>
                </a:cubicBezTo>
                <a:cubicBezTo>
                  <a:pt x="2072" y="722"/>
                  <a:pt x="2064" y="752"/>
                  <a:pt x="2055" y="789"/>
                </a:cubicBezTo>
                <a:cubicBezTo>
                  <a:pt x="2049" y="824"/>
                  <a:pt x="2044" y="867"/>
                  <a:pt x="2042" y="912"/>
                </a:cubicBezTo>
                <a:cubicBezTo>
                  <a:pt x="2042" y="925"/>
                  <a:pt x="2044" y="942"/>
                  <a:pt x="2044" y="962"/>
                </a:cubicBezTo>
                <a:cubicBezTo>
                  <a:pt x="2047" y="981"/>
                  <a:pt x="2049" y="1005"/>
                  <a:pt x="2053" y="1028"/>
                </a:cubicBezTo>
                <a:cubicBezTo>
                  <a:pt x="2057" y="1054"/>
                  <a:pt x="2064" y="1080"/>
                  <a:pt x="2072" y="1106"/>
                </a:cubicBezTo>
                <a:cubicBezTo>
                  <a:pt x="2081" y="1132"/>
                  <a:pt x="2093" y="1158"/>
                  <a:pt x="2108" y="1184"/>
                </a:cubicBezTo>
                <a:cubicBezTo>
                  <a:pt x="2119" y="1205"/>
                  <a:pt x="2133" y="1225"/>
                  <a:pt x="2150" y="1244"/>
                </a:cubicBezTo>
                <a:cubicBezTo>
                  <a:pt x="2167" y="1261"/>
                  <a:pt x="2189" y="1279"/>
                  <a:pt x="2210" y="1294"/>
                </a:cubicBezTo>
                <a:cubicBezTo>
                  <a:pt x="2233" y="1309"/>
                  <a:pt x="2259" y="1320"/>
                  <a:pt x="2286" y="1328"/>
                </a:cubicBezTo>
                <a:cubicBezTo>
                  <a:pt x="2316" y="1337"/>
                  <a:pt x="2348" y="1341"/>
                  <a:pt x="2384" y="1341"/>
                </a:cubicBezTo>
                <a:cubicBezTo>
                  <a:pt x="2407" y="1343"/>
                  <a:pt x="2430" y="1339"/>
                  <a:pt x="2453" y="1335"/>
                </a:cubicBezTo>
                <a:cubicBezTo>
                  <a:pt x="2477" y="1328"/>
                  <a:pt x="2498" y="1320"/>
                  <a:pt x="2521" y="1307"/>
                </a:cubicBezTo>
                <a:cubicBezTo>
                  <a:pt x="2542" y="1294"/>
                  <a:pt x="2564" y="1276"/>
                  <a:pt x="2585" y="1255"/>
                </a:cubicBezTo>
                <a:cubicBezTo>
                  <a:pt x="2600" y="1240"/>
                  <a:pt x="2612" y="1220"/>
                  <a:pt x="2625" y="1201"/>
                </a:cubicBezTo>
                <a:cubicBezTo>
                  <a:pt x="2629" y="1192"/>
                  <a:pt x="2634" y="1186"/>
                  <a:pt x="2638" y="1177"/>
                </a:cubicBezTo>
                <a:cubicBezTo>
                  <a:pt x="2528" y="1102"/>
                  <a:pt x="2528" y="1102"/>
                  <a:pt x="2528" y="1102"/>
                </a:cubicBezTo>
                <a:cubicBezTo>
                  <a:pt x="2528" y="1104"/>
                  <a:pt x="2526" y="1106"/>
                  <a:pt x="2526" y="1110"/>
                </a:cubicBezTo>
                <a:cubicBezTo>
                  <a:pt x="2515" y="1130"/>
                  <a:pt x="2504" y="1149"/>
                  <a:pt x="2494" y="1164"/>
                </a:cubicBezTo>
                <a:cubicBezTo>
                  <a:pt x="2477" y="1184"/>
                  <a:pt x="2460" y="1199"/>
                  <a:pt x="2441" y="1207"/>
                </a:cubicBezTo>
                <a:cubicBezTo>
                  <a:pt x="2422" y="1218"/>
                  <a:pt x="2400" y="1223"/>
                  <a:pt x="2377" y="1223"/>
                </a:cubicBezTo>
                <a:cubicBezTo>
                  <a:pt x="2356" y="1223"/>
                  <a:pt x="2339" y="1218"/>
                  <a:pt x="2322" y="1212"/>
                </a:cubicBezTo>
                <a:cubicBezTo>
                  <a:pt x="2305" y="1205"/>
                  <a:pt x="2292" y="1197"/>
                  <a:pt x="2280" y="1186"/>
                </a:cubicBezTo>
                <a:cubicBezTo>
                  <a:pt x="2267" y="1175"/>
                  <a:pt x="2256" y="1162"/>
                  <a:pt x="2248" y="1149"/>
                </a:cubicBezTo>
                <a:cubicBezTo>
                  <a:pt x="2239" y="1136"/>
                  <a:pt x="2233" y="1123"/>
                  <a:pt x="2227" y="1110"/>
                </a:cubicBezTo>
                <a:cubicBezTo>
                  <a:pt x="2222" y="1097"/>
                  <a:pt x="2216" y="1082"/>
                  <a:pt x="2212" y="1065"/>
                </a:cubicBezTo>
                <a:cubicBezTo>
                  <a:pt x="2208" y="1048"/>
                  <a:pt x="2203" y="1026"/>
                  <a:pt x="2201" y="1003"/>
                </a:cubicBezTo>
                <a:cubicBezTo>
                  <a:pt x="2199" y="977"/>
                  <a:pt x="2197" y="946"/>
                  <a:pt x="2197" y="912"/>
                </a:cubicBezTo>
                <a:cubicBezTo>
                  <a:pt x="2197" y="890"/>
                  <a:pt x="2197" y="867"/>
                  <a:pt x="2199" y="845"/>
                </a:cubicBezTo>
                <a:cubicBezTo>
                  <a:pt x="2201" y="821"/>
                  <a:pt x="2203" y="800"/>
                  <a:pt x="2210" y="778"/>
                </a:cubicBezTo>
                <a:close/>
                <a:moveTo>
                  <a:pt x="3756" y="794"/>
                </a:moveTo>
                <a:cubicBezTo>
                  <a:pt x="3749" y="779"/>
                  <a:pt x="3741" y="768"/>
                  <a:pt x="3734" y="760"/>
                </a:cubicBezTo>
                <a:cubicBezTo>
                  <a:pt x="3724" y="749"/>
                  <a:pt x="3711" y="738"/>
                  <a:pt x="3698" y="732"/>
                </a:cubicBezTo>
                <a:cubicBezTo>
                  <a:pt x="3683" y="725"/>
                  <a:pt x="3669" y="719"/>
                  <a:pt x="3654" y="715"/>
                </a:cubicBezTo>
                <a:cubicBezTo>
                  <a:pt x="3639" y="712"/>
                  <a:pt x="3624" y="710"/>
                  <a:pt x="3609" y="710"/>
                </a:cubicBezTo>
                <a:cubicBezTo>
                  <a:pt x="3584" y="710"/>
                  <a:pt x="3558" y="715"/>
                  <a:pt x="3537" y="725"/>
                </a:cubicBezTo>
                <a:cubicBezTo>
                  <a:pt x="3513" y="736"/>
                  <a:pt x="3496" y="749"/>
                  <a:pt x="3479" y="766"/>
                </a:cubicBezTo>
                <a:cubicBezTo>
                  <a:pt x="3465" y="784"/>
                  <a:pt x="3450" y="805"/>
                  <a:pt x="3441" y="827"/>
                </a:cubicBezTo>
                <a:cubicBezTo>
                  <a:pt x="3439" y="827"/>
                  <a:pt x="3439" y="827"/>
                  <a:pt x="3439" y="827"/>
                </a:cubicBezTo>
                <a:cubicBezTo>
                  <a:pt x="3439" y="721"/>
                  <a:pt x="3439" y="721"/>
                  <a:pt x="3439" y="721"/>
                </a:cubicBezTo>
                <a:cubicBezTo>
                  <a:pt x="3324" y="721"/>
                  <a:pt x="3324" y="721"/>
                  <a:pt x="3324" y="721"/>
                </a:cubicBezTo>
                <a:cubicBezTo>
                  <a:pt x="3324" y="1333"/>
                  <a:pt x="3324" y="1333"/>
                  <a:pt x="3324" y="1333"/>
                </a:cubicBezTo>
                <a:cubicBezTo>
                  <a:pt x="3448" y="1333"/>
                  <a:pt x="3448" y="1333"/>
                  <a:pt x="3448" y="1333"/>
                </a:cubicBezTo>
                <a:cubicBezTo>
                  <a:pt x="3448" y="993"/>
                  <a:pt x="3448" y="993"/>
                  <a:pt x="3448" y="993"/>
                </a:cubicBezTo>
                <a:cubicBezTo>
                  <a:pt x="3446" y="975"/>
                  <a:pt x="3448" y="958"/>
                  <a:pt x="3450" y="943"/>
                </a:cubicBezTo>
                <a:cubicBezTo>
                  <a:pt x="3452" y="926"/>
                  <a:pt x="3456" y="909"/>
                  <a:pt x="3463" y="893"/>
                </a:cubicBezTo>
                <a:cubicBezTo>
                  <a:pt x="3469" y="878"/>
                  <a:pt x="3479" y="863"/>
                  <a:pt x="3490" y="848"/>
                </a:cubicBezTo>
                <a:cubicBezTo>
                  <a:pt x="3496" y="844"/>
                  <a:pt x="3503" y="837"/>
                  <a:pt x="3511" y="831"/>
                </a:cubicBezTo>
                <a:cubicBezTo>
                  <a:pt x="3518" y="827"/>
                  <a:pt x="3526" y="822"/>
                  <a:pt x="3537" y="818"/>
                </a:cubicBezTo>
                <a:cubicBezTo>
                  <a:pt x="3547" y="816"/>
                  <a:pt x="3558" y="814"/>
                  <a:pt x="3571" y="814"/>
                </a:cubicBezTo>
                <a:cubicBezTo>
                  <a:pt x="3577" y="814"/>
                  <a:pt x="3584" y="814"/>
                  <a:pt x="3592" y="816"/>
                </a:cubicBezTo>
                <a:cubicBezTo>
                  <a:pt x="3598" y="816"/>
                  <a:pt x="3607" y="820"/>
                  <a:pt x="3615" y="824"/>
                </a:cubicBezTo>
                <a:cubicBezTo>
                  <a:pt x="3622" y="829"/>
                  <a:pt x="3630" y="835"/>
                  <a:pt x="3637" y="844"/>
                </a:cubicBezTo>
                <a:cubicBezTo>
                  <a:pt x="3643" y="852"/>
                  <a:pt x="3649" y="863"/>
                  <a:pt x="3652" y="874"/>
                </a:cubicBezTo>
                <a:cubicBezTo>
                  <a:pt x="3654" y="887"/>
                  <a:pt x="3656" y="898"/>
                  <a:pt x="3656" y="911"/>
                </a:cubicBezTo>
                <a:cubicBezTo>
                  <a:pt x="3658" y="924"/>
                  <a:pt x="3658" y="937"/>
                  <a:pt x="3658" y="950"/>
                </a:cubicBezTo>
                <a:cubicBezTo>
                  <a:pt x="3658" y="1333"/>
                  <a:pt x="3658" y="1333"/>
                  <a:pt x="3658" y="1333"/>
                </a:cubicBezTo>
                <a:cubicBezTo>
                  <a:pt x="3779" y="1333"/>
                  <a:pt x="3779" y="1333"/>
                  <a:pt x="3779" y="1333"/>
                </a:cubicBezTo>
                <a:cubicBezTo>
                  <a:pt x="3779" y="919"/>
                  <a:pt x="3779" y="919"/>
                  <a:pt x="3779" y="919"/>
                </a:cubicBezTo>
                <a:cubicBezTo>
                  <a:pt x="3779" y="891"/>
                  <a:pt x="3777" y="865"/>
                  <a:pt x="3773" y="846"/>
                </a:cubicBezTo>
                <a:cubicBezTo>
                  <a:pt x="3768" y="824"/>
                  <a:pt x="3762" y="807"/>
                  <a:pt x="3756" y="794"/>
                </a:cubicBezTo>
                <a:close/>
                <a:moveTo>
                  <a:pt x="4831" y="789"/>
                </a:moveTo>
                <a:cubicBezTo>
                  <a:pt x="4827" y="780"/>
                  <a:pt x="4820" y="774"/>
                  <a:pt x="4814" y="765"/>
                </a:cubicBezTo>
                <a:cubicBezTo>
                  <a:pt x="4806" y="756"/>
                  <a:pt x="4799" y="750"/>
                  <a:pt x="4789" y="744"/>
                </a:cubicBezTo>
                <a:cubicBezTo>
                  <a:pt x="4772" y="731"/>
                  <a:pt x="4755" y="720"/>
                  <a:pt x="4738" y="715"/>
                </a:cubicBezTo>
                <a:cubicBezTo>
                  <a:pt x="4721" y="709"/>
                  <a:pt x="4702" y="707"/>
                  <a:pt x="4685" y="707"/>
                </a:cubicBezTo>
                <a:cubicBezTo>
                  <a:pt x="4656" y="707"/>
                  <a:pt x="4631" y="711"/>
                  <a:pt x="4605" y="724"/>
                </a:cubicBezTo>
                <a:cubicBezTo>
                  <a:pt x="4580" y="735"/>
                  <a:pt x="4557" y="754"/>
                  <a:pt x="4536" y="782"/>
                </a:cubicBezTo>
                <a:cubicBezTo>
                  <a:pt x="4523" y="795"/>
                  <a:pt x="4513" y="815"/>
                  <a:pt x="4502" y="836"/>
                </a:cubicBezTo>
                <a:cubicBezTo>
                  <a:pt x="4491" y="858"/>
                  <a:pt x="4485" y="886"/>
                  <a:pt x="4477" y="916"/>
                </a:cubicBezTo>
                <a:cubicBezTo>
                  <a:pt x="4470" y="946"/>
                  <a:pt x="4468" y="983"/>
                  <a:pt x="4468" y="1026"/>
                </a:cubicBezTo>
                <a:cubicBezTo>
                  <a:pt x="4468" y="1059"/>
                  <a:pt x="4470" y="1087"/>
                  <a:pt x="4475" y="1110"/>
                </a:cubicBezTo>
                <a:cubicBezTo>
                  <a:pt x="4479" y="1136"/>
                  <a:pt x="4483" y="1158"/>
                  <a:pt x="4489" y="1177"/>
                </a:cubicBezTo>
                <a:cubicBezTo>
                  <a:pt x="4496" y="1194"/>
                  <a:pt x="4502" y="1210"/>
                  <a:pt x="4508" y="1223"/>
                </a:cubicBezTo>
                <a:cubicBezTo>
                  <a:pt x="4515" y="1235"/>
                  <a:pt x="4521" y="1244"/>
                  <a:pt x="4525" y="1253"/>
                </a:cubicBezTo>
                <a:cubicBezTo>
                  <a:pt x="4542" y="1276"/>
                  <a:pt x="4559" y="1296"/>
                  <a:pt x="4578" y="1309"/>
                </a:cubicBezTo>
                <a:cubicBezTo>
                  <a:pt x="4595" y="1322"/>
                  <a:pt x="4614" y="1330"/>
                  <a:pt x="4631" y="1335"/>
                </a:cubicBezTo>
                <a:cubicBezTo>
                  <a:pt x="4650" y="1341"/>
                  <a:pt x="4666" y="1343"/>
                  <a:pt x="4681" y="1341"/>
                </a:cubicBezTo>
                <a:cubicBezTo>
                  <a:pt x="4702" y="1341"/>
                  <a:pt x="4721" y="1339"/>
                  <a:pt x="4742" y="1330"/>
                </a:cubicBezTo>
                <a:cubicBezTo>
                  <a:pt x="4761" y="1324"/>
                  <a:pt x="4780" y="1313"/>
                  <a:pt x="4797" y="1296"/>
                </a:cubicBezTo>
                <a:cubicBezTo>
                  <a:pt x="4810" y="1284"/>
                  <a:pt x="4822" y="1270"/>
                  <a:pt x="4831" y="1252"/>
                </a:cubicBezTo>
                <a:cubicBezTo>
                  <a:pt x="4829" y="1233"/>
                  <a:pt x="4829" y="1233"/>
                  <a:pt x="4829" y="1233"/>
                </a:cubicBezTo>
                <a:cubicBezTo>
                  <a:pt x="4837" y="1235"/>
                  <a:pt x="4837" y="1235"/>
                  <a:pt x="4837" y="1235"/>
                </a:cubicBezTo>
                <a:cubicBezTo>
                  <a:pt x="4835" y="1241"/>
                  <a:pt x="4833" y="1246"/>
                  <a:pt x="4831" y="1252"/>
                </a:cubicBezTo>
                <a:cubicBezTo>
                  <a:pt x="4839" y="1330"/>
                  <a:pt x="4839" y="1330"/>
                  <a:pt x="4839" y="1330"/>
                </a:cubicBezTo>
                <a:cubicBezTo>
                  <a:pt x="4953" y="1330"/>
                  <a:pt x="4953" y="1330"/>
                  <a:pt x="4953" y="1330"/>
                </a:cubicBezTo>
                <a:cubicBezTo>
                  <a:pt x="4953" y="480"/>
                  <a:pt x="4953" y="480"/>
                  <a:pt x="4953" y="480"/>
                </a:cubicBezTo>
                <a:cubicBezTo>
                  <a:pt x="4831" y="564"/>
                  <a:pt x="4831" y="564"/>
                  <a:pt x="4831" y="564"/>
                </a:cubicBezTo>
                <a:lnTo>
                  <a:pt x="4831" y="789"/>
                </a:lnTo>
                <a:close/>
                <a:moveTo>
                  <a:pt x="4791" y="1188"/>
                </a:moveTo>
                <a:cubicBezTo>
                  <a:pt x="4772" y="1218"/>
                  <a:pt x="4740" y="1240"/>
                  <a:pt x="4704" y="1240"/>
                </a:cubicBezTo>
                <a:cubicBezTo>
                  <a:pt x="4662" y="1240"/>
                  <a:pt x="4633" y="1212"/>
                  <a:pt x="4614" y="1173"/>
                </a:cubicBezTo>
                <a:cubicBezTo>
                  <a:pt x="4603" y="1149"/>
                  <a:pt x="4599" y="1123"/>
                  <a:pt x="4595" y="1100"/>
                </a:cubicBezTo>
                <a:cubicBezTo>
                  <a:pt x="4591" y="1078"/>
                  <a:pt x="4588" y="1050"/>
                  <a:pt x="4588" y="1018"/>
                </a:cubicBezTo>
                <a:cubicBezTo>
                  <a:pt x="4588" y="992"/>
                  <a:pt x="4591" y="964"/>
                  <a:pt x="4597" y="936"/>
                </a:cubicBezTo>
                <a:cubicBezTo>
                  <a:pt x="4605" y="899"/>
                  <a:pt x="4622" y="858"/>
                  <a:pt x="4654" y="836"/>
                </a:cubicBezTo>
                <a:cubicBezTo>
                  <a:pt x="4669" y="826"/>
                  <a:pt x="4685" y="821"/>
                  <a:pt x="4706" y="821"/>
                </a:cubicBezTo>
                <a:cubicBezTo>
                  <a:pt x="4740" y="821"/>
                  <a:pt x="4768" y="834"/>
                  <a:pt x="4789" y="864"/>
                </a:cubicBezTo>
                <a:cubicBezTo>
                  <a:pt x="4797" y="877"/>
                  <a:pt x="4806" y="892"/>
                  <a:pt x="4810" y="912"/>
                </a:cubicBezTo>
                <a:cubicBezTo>
                  <a:pt x="4816" y="929"/>
                  <a:pt x="4818" y="946"/>
                  <a:pt x="4818" y="966"/>
                </a:cubicBezTo>
                <a:cubicBezTo>
                  <a:pt x="4820" y="1082"/>
                  <a:pt x="4820" y="1082"/>
                  <a:pt x="4820" y="1082"/>
                </a:cubicBezTo>
                <a:cubicBezTo>
                  <a:pt x="4820" y="1117"/>
                  <a:pt x="4810" y="1158"/>
                  <a:pt x="4791" y="1188"/>
                </a:cubicBezTo>
                <a:close/>
                <a:moveTo>
                  <a:pt x="5144" y="501"/>
                </a:moveTo>
                <a:cubicBezTo>
                  <a:pt x="5104" y="501"/>
                  <a:pt x="5071" y="536"/>
                  <a:pt x="5071" y="579"/>
                </a:cubicBezTo>
                <a:cubicBezTo>
                  <a:pt x="5071" y="620"/>
                  <a:pt x="5104" y="654"/>
                  <a:pt x="5144" y="654"/>
                </a:cubicBezTo>
                <a:cubicBezTo>
                  <a:pt x="5186" y="654"/>
                  <a:pt x="5219" y="620"/>
                  <a:pt x="5219" y="579"/>
                </a:cubicBezTo>
                <a:cubicBezTo>
                  <a:pt x="5219" y="536"/>
                  <a:pt x="5186" y="501"/>
                  <a:pt x="5144" y="501"/>
                </a:cubicBezTo>
                <a:close/>
                <a:moveTo>
                  <a:pt x="5081" y="1333"/>
                </a:moveTo>
                <a:cubicBezTo>
                  <a:pt x="5202" y="1333"/>
                  <a:pt x="5202" y="1333"/>
                  <a:pt x="5202" y="1333"/>
                </a:cubicBezTo>
                <a:cubicBezTo>
                  <a:pt x="5202" y="719"/>
                  <a:pt x="5202" y="719"/>
                  <a:pt x="5202" y="719"/>
                </a:cubicBezTo>
                <a:cubicBezTo>
                  <a:pt x="5081" y="719"/>
                  <a:pt x="5081" y="719"/>
                  <a:pt x="5081" y="719"/>
                </a:cubicBezTo>
                <a:lnTo>
                  <a:pt x="5081" y="1333"/>
                </a:lnTo>
                <a:close/>
                <a:moveTo>
                  <a:pt x="5808" y="1245"/>
                </a:moveTo>
                <a:cubicBezTo>
                  <a:pt x="5806" y="1230"/>
                  <a:pt x="5806" y="1215"/>
                  <a:pt x="5806" y="1200"/>
                </a:cubicBezTo>
                <a:cubicBezTo>
                  <a:pt x="5806" y="942"/>
                  <a:pt x="5806" y="942"/>
                  <a:pt x="5806" y="942"/>
                </a:cubicBezTo>
                <a:cubicBezTo>
                  <a:pt x="5806" y="927"/>
                  <a:pt x="5806" y="910"/>
                  <a:pt x="5803" y="893"/>
                </a:cubicBezTo>
                <a:cubicBezTo>
                  <a:pt x="5803" y="875"/>
                  <a:pt x="5799" y="858"/>
                  <a:pt x="5795" y="841"/>
                </a:cubicBezTo>
                <a:cubicBezTo>
                  <a:pt x="5791" y="824"/>
                  <a:pt x="5784" y="809"/>
                  <a:pt x="5776" y="794"/>
                </a:cubicBezTo>
                <a:cubicBezTo>
                  <a:pt x="5767" y="779"/>
                  <a:pt x="5755" y="766"/>
                  <a:pt x="5740" y="753"/>
                </a:cubicBezTo>
                <a:cubicBezTo>
                  <a:pt x="5721" y="738"/>
                  <a:pt x="5697" y="727"/>
                  <a:pt x="5670" y="719"/>
                </a:cubicBezTo>
                <a:cubicBezTo>
                  <a:pt x="5644" y="712"/>
                  <a:pt x="5613" y="710"/>
                  <a:pt x="5581" y="710"/>
                </a:cubicBezTo>
                <a:cubicBezTo>
                  <a:pt x="5553" y="710"/>
                  <a:pt x="5528" y="712"/>
                  <a:pt x="5509" y="715"/>
                </a:cubicBezTo>
                <a:cubicBezTo>
                  <a:pt x="5490" y="719"/>
                  <a:pt x="5473" y="723"/>
                  <a:pt x="5460" y="727"/>
                </a:cubicBezTo>
                <a:cubicBezTo>
                  <a:pt x="5445" y="732"/>
                  <a:pt x="5435" y="736"/>
                  <a:pt x="5426" y="742"/>
                </a:cubicBezTo>
                <a:cubicBezTo>
                  <a:pt x="5418" y="747"/>
                  <a:pt x="5407" y="755"/>
                  <a:pt x="5396" y="766"/>
                </a:cubicBezTo>
                <a:cubicBezTo>
                  <a:pt x="5435" y="860"/>
                  <a:pt x="5435" y="860"/>
                  <a:pt x="5435" y="860"/>
                </a:cubicBezTo>
                <a:cubicBezTo>
                  <a:pt x="5460" y="839"/>
                  <a:pt x="5492" y="818"/>
                  <a:pt x="5524" y="811"/>
                </a:cubicBezTo>
                <a:cubicBezTo>
                  <a:pt x="5538" y="807"/>
                  <a:pt x="5553" y="805"/>
                  <a:pt x="5572" y="805"/>
                </a:cubicBezTo>
                <a:cubicBezTo>
                  <a:pt x="5583" y="805"/>
                  <a:pt x="5594" y="807"/>
                  <a:pt x="5604" y="807"/>
                </a:cubicBezTo>
                <a:cubicBezTo>
                  <a:pt x="5617" y="809"/>
                  <a:pt x="5627" y="813"/>
                  <a:pt x="5638" y="818"/>
                </a:cubicBezTo>
                <a:cubicBezTo>
                  <a:pt x="5649" y="822"/>
                  <a:pt x="5657" y="830"/>
                  <a:pt x="5664" y="841"/>
                </a:cubicBezTo>
                <a:cubicBezTo>
                  <a:pt x="5668" y="848"/>
                  <a:pt x="5672" y="856"/>
                  <a:pt x="5674" y="865"/>
                </a:cubicBezTo>
                <a:cubicBezTo>
                  <a:pt x="5678" y="873"/>
                  <a:pt x="5678" y="882"/>
                  <a:pt x="5680" y="890"/>
                </a:cubicBezTo>
                <a:cubicBezTo>
                  <a:pt x="5683" y="899"/>
                  <a:pt x="5683" y="906"/>
                  <a:pt x="5683" y="912"/>
                </a:cubicBezTo>
                <a:cubicBezTo>
                  <a:pt x="5683" y="918"/>
                  <a:pt x="5683" y="925"/>
                  <a:pt x="5683" y="927"/>
                </a:cubicBezTo>
                <a:cubicBezTo>
                  <a:pt x="5683" y="948"/>
                  <a:pt x="5683" y="948"/>
                  <a:pt x="5683" y="948"/>
                </a:cubicBezTo>
                <a:cubicBezTo>
                  <a:pt x="5623" y="948"/>
                  <a:pt x="5623" y="948"/>
                  <a:pt x="5623" y="948"/>
                </a:cubicBezTo>
                <a:cubicBezTo>
                  <a:pt x="5611" y="948"/>
                  <a:pt x="5596" y="951"/>
                  <a:pt x="5577" y="951"/>
                </a:cubicBezTo>
                <a:cubicBezTo>
                  <a:pt x="5560" y="953"/>
                  <a:pt x="5541" y="955"/>
                  <a:pt x="5522" y="957"/>
                </a:cubicBezTo>
                <a:cubicBezTo>
                  <a:pt x="5500" y="961"/>
                  <a:pt x="5481" y="966"/>
                  <a:pt x="5462" y="972"/>
                </a:cubicBezTo>
                <a:cubicBezTo>
                  <a:pt x="5443" y="976"/>
                  <a:pt x="5424" y="985"/>
                  <a:pt x="5409" y="994"/>
                </a:cubicBezTo>
                <a:cubicBezTo>
                  <a:pt x="5384" y="1009"/>
                  <a:pt x="5365" y="1024"/>
                  <a:pt x="5352" y="1043"/>
                </a:cubicBezTo>
                <a:cubicBezTo>
                  <a:pt x="5337" y="1060"/>
                  <a:pt x="5329" y="1079"/>
                  <a:pt x="5322" y="1101"/>
                </a:cubicBezTo>
                <a:cubicBezTo>
                  <a:pt x="5318" y="1120"/>
                  <a:pt x="5316" y="1139"/>
                  <a:pt x="5316" y="1159"/>
                </a:cubicBezTo>
                <a:cubicBezTo>
                  <a:pt x="5316" y="1180"/>
                  <a:pt x="5318" y="1202"/>
                  <a:pt x="5324" y="1223"/>
                </a:cubicBezTo>
                <a:cubicBezTo>
                  <a:pt x="5331" y="1245"/>
                  <a:pt x="5341" y="1264"/>
                  <a:pt x="5356" y="1281"/>
                </a:cubicBezTo>
                <a:cubicBezTo>
                  <a:pt x="5371" y="1300"/>
                  <a:pt x="5392" y="1313"/>
                  <a:pt x="5416" y="1326"/>
                </a:cubicBezTo>
                <a:cubicBezTo>
                  <a:pt x="5439" y="1337"/>
                  <a:pt x="5469" y="1341"/>
                  <a:pt x="5505" y="1341"/>
                </a:cubicBezTo>
                <a:cubicBezTo>
                  <a:pt x="5515" y="1343"/>
                  <a:pt x="5530" y="1341"/>
                  <a:pt x="5545" y="1339"/>
                </a:cubicBezTo>
                <a:cubicBezTo>
                  <a:pt x="5560" y="1337"/>
                  <a:pt x="5575" y="1330"/>
                  <a:pt x="5591" y="1324"/>
                </a:cubicBezTo>
                <a:cubicBezTo>
                  <a:pt x="5608" y="1315"/>
                  <a:pt x="5625" y="1305"/>
                  <a:pt x="5640" y="1290"/>
                </a:cubicBezTo>
                <a:cubicBezTo>
                  <a:pt x="5657" y="1273"/>
                  <a:pt x="5672" y="1253"/>
                  <a:pt x="5683" y="1227"/>
                </a:cubicBezTo>
                <a:cubicBezTo>
                  <a:pt x="5685" y="1249"/>
                  <a:pt x="5687" y="1268"/>
                  <a:pt x="5689" y="1285"/>
                </a:cubicBezTo>
                <a:cubicBezTo>
                  <a:pt x="5691" y="1303"/>
                  <a:pt x="5693" y="1318"/>
                  <a:pt x="5695" y="1330"/>
                </a:cubicBezTo>
                <a:cubicBezTo>
                  <a:pt x="5816" y="1330"/>
                  <a:pt x="5816" y="1330"/>
                  <a:pt x="5816" y="1330"/>
                </a:cubicBezTo>
                <a:cubicBezTo>
                  <a:pt x="5816" y="1318"/>
                  <a:pt x="5814" y="1305"/>
                  <a:pt x="5812" y="1290"/>
                </a:cubicBezTo>
                <a:cubicBezTo>
                  <a:pt x="5810" y="1275"/>
                  <a:pt x="5808" y="1260"/>
                  <a:pt x="5808" y="1245"/>
                </a:cubicBezTo>
                <a:close/>
                <a:moveTo>
                  <a:pt x="5683" y="1066"/>
                </a:moveTo>
                <a:cubicBezTo>
                  <a:pt x="5683" y="1079"/>
                  <a:pt x="5683" y="1092"/>
                  <a:pt x="5678" y="1107"/>
                </a:cubicBezTo>
                <a:cubicBezTo>
                  <a:pt x="5676" y="1122"/>
                  <a:pt x="5672" y="1135"/>
                  <a:pt x="5668" y="1150"/>
                </a:cubicBezTo>
                <a:cubicBezTo>
                  <a:pt x="5661" y="1163"/>
                  <a:pt x="5655" y="1176"/>
                  <a:pt x="5649" y="1187"/>
                </a:cubicBezTo>
                <a:cubicBezTo>
                  <a:pt x="5640" y="1197"/>
                  <a:pt x="5632" y="1208"/>
                  <a:pt x="5621" y="1215"/>
                </a:cubicBezTo>
                <a:cubicBezTo>
                  <a:pt x="5608" y="1223"/>
                  <a:pt x="5598" y="1230"/>
                  <a:pt x="5583" y="1234"/>
                </a:cubicBezTo>
                <a:cubicBezTo>
                  <a:pt x="5570" y="1240"/>
                  <a:pt x="5558" y="1242"/>
                  <a:pt x="5543" y="1242"/>
                </a:cubicBezTo>
                <a:cubicBezTo>
                  <a:pt x="5534" y="1242"/>
                  <a:pt x="5526" y="1240"/>
                  <a:pt x="5517" y="1238"/>
                </a:cubicBezTo>
                <a:cubicBezTo>
                  <a:pt x="5509" y="1236"/>
                  <a:pt x="5500" y="1234"/>
                  <a:pt x="5492" y="1230"/>
                </a:cubicBezTo>
                <a:cubicBezTo>
                  <a:pt x="5483" y="1225"/>
                  <a:pt x="5477" y="1221"/>
                  <a:pt x="5471" y="1212"/>
                </a:cubicBezTo>
                <a:cubicBezTo>
                  <a:pt x="5466" y="1210"/>
                  <a:pt x="5464" y="1206"/>
                  <a:pt x="5460" y="1202"/>
                </a:cubicBezTo>
                <a:cubicBezTo>
                  <a:pt x="5458" y="1197"/>
                  <a:pt x="5454" y="1191"/>
                  <a:pt x="5452" y="1182"/>
                </a:cubicBezTo>
                <a:cubicBezTo>
                  <a:pt x="5449" y="1176"/>
                  <a:pt x="5447" y="1167"/>
                  <a:pt x="5447" y="1157"/>
                </a:cubicBezTo>
                <a:cubicBezTo>
                  <a:pt x="5447" y="1148"/>
                  <a:pt x="5449" y="1135"/>
                  <a:pt x="5452" y="1122"/>
                </a:cubicBezTo>
                <a:cubicBezTo>
                  <a:pt x="5456" y="1109"/>
                  <a:pt x="5462" y="1097"/>
                  <a:pt x="5473" y="1084"/>
                </a:cubicBezTo>
                <a:cubicBezTo>
                  <a:pt x="5483" y="1071"/>
                  <a:pt x="5498" y="1060"/>
                  <a:pt x="5519" y="1051"/>
                </a:cubicBezTo>
                <a:cubicBezTo>
                  <a:pt x="5530" y="1047"/>
                  <a:pt x="5543" y="1045"/>
                  <a:pt x="5555" y="1043"/>
                </a:cubicBezTo>
                <a:cubicBezTo>
                  <a:pt x="5570" y="1041"/>
                  <a:pt x="5583" y="1039"/>
                  <a:pt x="5596" y="1036"/>
                </a:cubicBezTo>
                <a:cubicBezTo>
                  <a:pt x="5608" y="1036"/>
                  <a:pt x="5619" y="1036"/>
                  <a:pt x="5627" y="1036"/>
                </a:cubicBezTo>
                <a:cubicBezTo>
                  <a:pt x="5683" y="1034"/>
                  <a:pt x="5683" y="1034"/>
                  <a:pt x="5683" y="1034"/>
                </a:cubicBezTo>
                <a:lnTo>
                  <a:pt x="5683" y="1066"/>
                </a:lnTo>
                <a:close/>
                <a:moveTo>
                  <a:pt x="6380" y="794"/>
                </a:moveTo>
                <a:cubicBezTo>
                  <a:pt x="6372" y="779"/>
                  <a:pt x="6366" y="768"/>
                  <a:pt x="6357" y="760"/>
                </a:cubicBezTo>
                <a:cubicBezTo>
                  <a:pt x="6347" y="749"/>
                  <a:pt x="6336" y="738"/>
                  <a:pt x="6321" y="732"/>
                </a:cubicBezTo>
                <a:cubicBezTo>
                  <a:pt x="6308" y="725"/>
                  <a:pt x="6294" y="719"/>
                  <a:pt x="6279" y="715"/>
                </a:cubicBezTo>
                <a:cubicBezTo>
                  <a:pt x="6264" y="712"/>
                  <a:pt x="6249" y="710"/>
                  <a:pt x="6234" y="710"/>
                </a:cubicBezTo>
                <a:cubicBezTo>
                  <a:pt x="6207" y="710"/>
                  <a:pt x="6182" y="715"/>
                  <a:pt x="6161" y="725"/>
                </a:cubicBezTo>
                <a:cubicBezTo>
                  <a:pt x="6139" y="736"/>
                  <a:pt x="6120" y="749"/>
                  <a:pt x="6106" y="766"/>
                </a:cubicBezTo>
                <a:cubicBezTo>
                  <a:pt x="6089" y="784"/>
                  <a:pt x="6076" y="805"/>
                  <a:pt x="6065" y="827"/>
                </a:cubicBezTo>
                <a:cubicBezTo>
                  <a:pt x="6063" y="827"/>
                  <a:pt x="6063" y="827"/>
                  <a:pt x="6063" y="827"/>
                </a:cubicBezTo>
                <a:cubicBezTo>
                  <a:pt x="6063" y="721"/>
                  <a:pt x="6063" y="721"/>
                  <a:pt x="6063" y="721"/>
                </a:cubicBezTo>
                <a:cubicBezTo>
                  <a:pt x="5949" y="721"/>
                  <a:pt x="5949" y="721"/>
                  <a:pt x="5949" y="721"/>
                </a:cubicBezTo>
                <a:cubicBezTo>
                  <a:pt x="5949" y="1333"/>
                  <a:pt x="5949" y="1333"/>
                  <a:pt x="5949" y="1333"/>
                </a:cubicBezTo>
                <a:cubicBezTo>
                  <a:pt x="6072" y="1333"/>
                  <a:pt x="6072" y="1333"/>
                  <a:pt x="6072" y="1333"/>
                </a:cubicBezTo>
                <a:cubicBezTo>
                  <a:pt x="6072" y="993"/>
                  <a:pt x="6072" y="993"/>
                  <a:pt x="6072" y="993"/>
                </a:cubicBezTo>
                <a:cubicBezTo>
                  <a:pt x="6072" y="975"/>
                  <a:pt x="6072" y="958"/>
                  <a:pt x="6074" y="943"/>
                </a:cubicBezTo>
                <a:cubicBezTo>
                  <a:pt x="6076" y="926"/>
                  <a:pt x="6080" y="909"/>
                  <a:pt x="6089" y="893"/>
                </a:cubicBezTo>
                <a:cubicBezTo>
                  <a:pt x="6095" y="878"/>
                  <a:pt x="6103" y="863"/>
                  <a:pt x="6116" y="848"/>
                </a:cubicBezTo>
                <a:cubicBezTo>
                  <a:pt x="6122" y="844"/>
                  <a:pt x="6129" y="837"/>
                  <a:pt x="6135" y="831"/>
                </a:cubicBezTo>
                <a:cubicBezTo>
                  <a:pt x="6144" y="827"/>
                  <a:pt x="6152" y="822"/>
                  <a:pt x="6163" y="818"/>
                </a:cubicBezTo>
                <a:cubicBezTo>
                  <a:pt x="6171" y="816"/>
                  <a:pt x="6184" y="814"/>
                  <a:pt x="6196" y="814"/>
                </a:cubicBezTo>
                <a:cubicBezTo>
                  <a:pt x="6201" y="814"/>
                  <a:pt x="6209" y="814"/>
                  <a:pt x="6215" y="816"/>
                </a:cubicBezTo>
                <a:cubicBezTo>
                  <a:pt x="6224" y="816"/>
                  <a:pt x="6230" y="820"/>
                  <a:pt x="6239" y="824"/>
                </a:cubicBezTo>
                <a:cubicBezTo>
                  <a:pt x="6247" y="829"/>
                  <a:pt x="6254" y="835"/>
                  <a:pt x="6260" y="844"/>
                </a:cubicBezTo>
                <a:cubicBezTo>
                  <a:pt x="6268" y="852"/>
                  <a:pt x="6273" y="863"/>
                  <a:pt x="6275" y="874"/>
                </a:cubicBezTo>
                <a:cubicBezTo>
                  <a:pt x="6279" y="887"/>
                  <a:pt x="6281" y="898"/>
                  <a:pt x="6281" y="911"/>
                </a:cubicBezTo>
                <a:cubicBezTo>
                  <a:pt x="6281" y="924"/>
                  <a:pt x="6281" y="937"/>
                  <a:pt x="6281" y="950"/>
                </a:cubicBezTo>
                <a:cubicBezTo>
                  <a:pt x="6281" y="1333"/>
                  <a:pt x="6281" y="1333"/>
                  <a:pt x="6281" y="1333"/>
                </a:cubicBezTo>
                <a:cubicBezTo>
                  <a:pt x="6404" y="1333"/>
                  <a:pt x="6404" y="1333"/>
                  <a:pt x="6404" y="1333"/>
                </a:cubicBezTo>
                <a:cubicBezTo>
                  <a:pt x="6404" y="919"/>
                  <a:pt x="6404" y="919"/>
                  <a:pt x="6404" y="919"/>
                </a:cubicBezTo>
                <a:cubicBezTo>
                  <a:pt x="6404" y="891"/>
                  <a:pt x="6402" y="865"/>
                  <a:pt x="6397" y="846"/>
                </a:cubicBezTo>
                <a:cubicBezTo>
                  <a:pt x="6393" y="824"/>
                  <a:pt x="6387" y="807"/>
                  <a:pt x="6380" y="794"/>
                </a:cubicBezTo>
                <a:close/>
                <a:moveTo>
                  <a:pt x="7034" y="961"/>
                </a:moveTo>
                <a:cubicBezTo>
                  <a:pt x="7023" y="943"/>
                  <a:pt x="7010" y="928"/>
                  <a:pt x="6998" y="915"/>
                </a:cubicBezTo>
                <a:cubicBezTo>
                  <a:pt x="6983" y="902"/>
                  <a:pt x="6968" y="891"/>
                  <a:pt x="6951" y="883"/>
                </a:cubicBezTo>
                <a:cubicBezTo>
                  <a:pt x="6936" y="874"/>
                  <a:pt x="6920" y="868"/>
                  <a:pt x="6903" y="863"/>
                </a:cubicBezTo>
                <a:cubicBezTo>
                  <a:pt x="6886" y="857"/>
                  <a:pt x="6871" y="852"/>
                  <a:pt x="6854" y="848"/>
                </a:cubicBezTo>
                <a:cubicBezTo>
                  <a:pt x="6757" y="822"/>
                  <a:pt x="6757" y="822"/>
                  <a:pt x="6757" y="822"/>
                </a:cubicBezTo>
                <a:cubicBezTo>
                  <a:pt x="6748" y="820"/>
                  <a:pt x="6738" y="818"/>
                  <a:pt x="6725" y="814"/>
                </a:cubicBezTo>
                <a:cubicBezTo>
                  <a:pt x="6712" y="809"/>
                  <a:pt x="6700" y="803"/>
                  <a:pt x="6689" y="794"/>
                </a:cubicBezTo>
                <a:cubicBezTo>
                  <a:pt x="6677" y="788"/>
                  <a:pt x="6668" y="777"/>
                  <a:pt x="6660" y="766"/>
                </a:cubicBezTo>
                <a:cubicBezTo>
                  <a:pt x="6651" y="753"/>
                  <a:pt x="6647" y="740"/>
                  <a:pt x="6647" y="723"/>
                </a:cubicBezTo>
                <a:cubicBezTo>
                  <a:pt x="6647" y="710"/>
                  <a:pt x="6649" y="699"/>
                  <a:pt x="6653" y="686"/>
                </a:cubicBezTo>
                <a:cubicBezTo>
                  <a:pt x="6658" y="675"/>
                  <a:pt x="6664" y="662"/>
                  <a:pt x="6672" y="651"/>
                </a:cubicBezTo>
                <a:cubicBezTo>
                  <a:pt x="6681" y="641"/>
                  <a:pt x="6693" y="632"/>
                  <a:pt x="6710" y="625"/>
                </a:cubicBezTo>
                <a:cubicBezTo>
                  <a:pt x="6725" y="619"/>
                  <a:pt x="6746" y="617"/>
                  <a:pt x="6770" y="617"/>
                </a:cubicBezTo>
                <a:cubicBezTo>
                  <a:pt x="6791" y="617"/>
                  <a:pt x="6812" y="619"/>
                  <a:pt x="6831" y="625"/>
                </a:cubicBezTo>
                <a:cubicBezTo>
                  <a:pt x="6852" y="632"/>
                  <a:pt x="6869" y="643"/>
                  <a:pt x="6884" y="656"/>
                </a:cubicBezTo>
                <a:cubicBezTo>
                  <a:pt x="6903" y="673"/>
                  <a:pt x="6928" y="703"/>
                  <a:pt x="6934" y="729"/>
                </a:cubicBezTo>
                <a:cubicBezTo>
                  <a:pt x="6951" y="712"/>
                  <a:pt x="6951" y="712"/>
                  <a:pt x="6951" y="712"/>
                </a:cubicBezTo>
                <a:cubicBezTo>
                  <a:pt x="7025" y="643"/>
                  <a:pt x="7025" y="643"/>
                  <a:pt x="7025" y="643"/>
                </a:cubicBezTo>
                <a:cubicBezTo>
                  <a:pt x="7019" y="628"/>
                  <a:pt x="7010" y="612"/>
                  <a:pt x="7000" y="599"/>
                </a:cubicBezTo>
                <a:cubicBezTo>
                  <a:pt x="6991" y="584"/>
                  <a:pt x="6979" y="571"/>
                  <a:pt x="6966" y="561"/>
                </a:cubicBezTo>
                <a:cubicBezTo>
                  <a:pt x="6949" y="545"/>
                  <a:pt x="6932" y="532"/>
                  <a:pt x="6911" y="524"/>
                </a:cubicBezTo>
                <a:cubicBezTo>
                  <a:pt x="6890" y="515"/>
                  <a:pt x="6869" y="506"/>
                  <a:pt x="6848" y="502"/>
                </a:cubicBezTo>
                <a:cubicBezTo>
                  <a:pt x="6824" y="498"/>
                  <a:pt x="6801" y="496"/>
                  <a:pt x="6778" y="496"/>
                </a:cubicBezTo>
                <a:cubicBezTo>
                  <a:pt x="6757" y="496"/>
                  <a:pt x="6734" y="498"/>
                  <a:pt x="6712" y="502"/>
                </a:cubicBezTo>
                <a:cubicBezTo>
                  <a:pt x="6691" y="504"/>
                  <a:pt x="6670" y="511"/>
                  <a:pt x="6651" y="519"/>
                </a:cubicBezTo>
                <a:cubicBezTo>
                  <a:pt x="6632" y="526"/>
                  <a:pt x="6613" y="537"/>
                  <a:pt x="6598" y="550"/>
                </a:cubicBezTo>
                <a:cubicBezTo>
                  <a:pt x="6584" y="563"/>
                  <a:pt x="6569" y="578"/>
                  <a:pt x="6556" y="595"/>
                </a:cubicBezTo>
                <a:cubicBezTo>
                  <a:pt x="6546" y="612"/>
                  <a:pt x="6535" y="634"/>
                  <a:pt x="6527" y="658"/>
                </a:cubicBezTo>
                <a:cubicBezTo>
                  <a:pt x="6520" y="682"/>
                  <a:pt x="6516" y="708"/>
                  <a:pt x="6516" y="738"/>
                </a:cubicBezTo>
                <a:cubicBezTo>
                  <a:pt x="6516" y="764"/>
                  <a:pt x="6520" y="788"/>
                  <a:pt x="6527" y="809"/>
                </a:cubicBezTo>
                <a:cubicBezTo>
                  <a:pt x="6533" y="829"/>
                  <a:pt x="6541" y="848"/>
                  <a:pt x="6552" y="863"/>
                </a:cubicBezTo>
                <a:cubicBezTo>
                  <a:pt x="6562" y="878"/>
                  <a:pt x="6573" y="889"/>
                  <a:pt x="6584" y="900"/>
                </a:cubicBezTo>
                <a:cubicBezTo>
                  <a:pt x="6594" y="909"/>
                  <a:pt x="6605" y="917"/>
                  <a:pt x="6617" y="924"/>
                </a:cubicBezTo>
                <a:cubicBezTo>
                  <a:pt x="6628" y="930"/>
                  <a:pt x="6641" y="937"/>
                  <a:pt x="6651" y="943"/>
                </a:cubicBezTo>
                <a:cubicBezTo>
                  <a:pt x="6664" y="948"/>
                  <a:pt x="6674" y="954"/>
                  <a:pt x="6687" y="956"/>
                </a:cubicBezTo>
                <a:cubicBezTo>
                  <a:pt x="6698" y="961"/>
                  <a:pt x="6706" y="963"/>
                  <a:pt x="6715" y="965"/>
                </a:cubicBezTo>
                <a:cubicBezTo>
                  <a:pt x="6820" y="995"/>
                  <a:pt x="6820" y="995"/>
                  <a:pt x="6820" y="995"/>
                </a:cubicBezTo>
                <a:cubicBezTo>
                  <a:pt x="6843" y="1002"/>
                  <a:pt x="6863" y="1008"/>
                  <a:pt x="6875" y="1019"/>
                </a:cubicBezTo>
                <a:cubicBezTo>
                  <a:pt x="6890" y="1028"/>
                  <a:pt x="6901" y="1038"/>
                  <a:pt x="6909" y="1049"/>
                </a:cubicBezTo>
                <a:cubicBezTo>
                  <a:pt x="6917" y="1060"/>
                  <a:pt x="6922" y="1071"/>
                  <a:pt x="6926" y="1082"/>
                </a:cubicBezTo>
                <a:cubicBezTo>
                  <a:pt x="6928" y="1092"/>
                  <a:pt x="6930" y="1103"/>
                  <a:pt x="6930" y="1112"/>
                </a:cubicBezTo>
                <a:cubicBezTo>
                  <a:pt x="6930" y="1123"/>
                  <a:pt x="6928" y="1136"/>
                  <a:pt x="6924" y="1149"/>
                </a:cubicBezTo>
                <a:cubicBezTo>
                  <a:pt x="6920" y="1162"/>
                  <a:pt x="6911" y="1172"/>
                  <a:pt x="6903" y="1185"/>
                </a:cubicBezTo>
                <a:cubicBezTo>
                  <a:pt x="6892" y="1196"/>
                  <a:pt x="6877" y="1205"/>
                  <a:pt x="6858" y="1214"/>
                </a:cubicBezTo>
                <a:cubicBezTo>
                  <a:pt x="6839" y="1220"/>
                  <a:pt x="6816" y="1224"/>
                  <a:pt x="6786" y="1224"/>
                </a:cubicBezTo>
                <a:cubicBezTo>
                  <a:pt x="6776" y="1224"/>
                  <a:pt x="6763" y="1224"/>
                  <a:pt x="6751" y="1222"/>
                </a:cubicBezTo>
                <a:cubicBezTo>
                  <a:pt x="6738" y="1220"/>
                  <a:pt x="6725" y="1216"/>
                  <a:pt x="6710" y="1211"/>
                </a:cubicBezTo>
                <a:cubicBezTo>
                  <a:pt x="6674" y="1196"/>
                  <a:pt x="6626" y="1162"/>
                  <a:pt x="6609" y="1127"/>
                </a:cubicBezTo>
                <a:cubicBezTo>
                  <a:pt x="6520" y="1209"/>
                  <a:pt x="6520" y="1209"/>
                  <a:pt x="6520" y="1209"/>
                </a:cubicBezTo>
                <a:cubicBezTo>
                  <a:pt x="6527" y="1218"/>
                  <a:pt x="6533" y="1227"/>
                  <a:pt x="6539" y="1233"/>
                </a:cubicBezTo>
                <a:cubicBezTo>
                  <a:pt x="6552" y="1250"/>
                  <a:pt x="6565" y="1263"/>
                  <a:pt x="6577" y="1274"/>
                </a:cubicBezTo>
                <a:cubicBezTo>
                  <a:pt x="6592" y="1287"/>
                  <a:pt x="6609" y="1300"/>
                  <a:pt x="6630" y="1311"/>
                </a:cubicBezTo>
                <a:cubicBezTo>
                  <a:pt x="6651" y="1320"/>
                  <a:pt x="6674" y="1328"/>
                  <a:pt x="6700" y="1335"/>
                </a:cubicBezTo>
                <a:cubicBezTo>
                  <a:pt x="6725" y="1341"/>
                  <a:pt x="6755" y="1343"/>
                  <a:pt x="6789" y="1343"/>
                </a:cubicBezTo>
                <a:cubicBezTo>
                  <a:pt x="6810" y="1343"/>
                  <a:pt x="6831" y="1343"/>
                  <a:pt x="6856" y="1339"/>
                </a:cubicBezTo>
                <a:cubicBezTo>
                  <a:pt x="6879" y="1335"/>
                  <a:pt x="6901" y="1326"/>
                  <a:pt x="6924" y="1317"/>
                </a:cubicBezTo>
                <a:cubicBezTo>
                  <a:pt x="6945" y="1307"/>
                  <a:pt x="6966" y="1296"/>
                  <a:pt x="6985" y="1278"/>
                </a:cubicBezTo>
                <a:cubicBezTo>
                  <a:pt x="7000" y="1263"/>
                  <a:pt x="7015" y="1248"/>
                  <a:pt x="7027" y="1227"/>
                </a:cubicBezTo>
                <a:cubicBezTo>
                  <a:pt x="7040" y="1207"/>
                  <a:pt x="7051" y="1185"/>
                  <a:pt x="7057" y="1162"/>
                </a:cubicBezTo>
                <a:cubicBezTo>
                  <a:pt x="7063" y="1138"/>
                  <a:pt x="7067" y="1114"/>
                  <a:pt x="7067" y="1088"/>
                </a:cubicBezTo>
                <a:cubicBezTo>
                  <a:pt x="7067" y="1062"/>
                  <a:pt x="7065" y="1041"/>
                  <a:pt x="7059" y="1019"/>
                </a:cubicBezTo>
                <a:cubicBezTo>
                  <a:pt x="7053" y="997"/>
                  <a:pt x="7044" y="978"/>
                  <a:pt x="7034" y="961"/>
                </a:cubicBezTo>
                <a:close/>
                <a:moveTo>
                  <a:pt x="7650" y="851"/>
                </a:moveTo>
                <a:cubicBezTo>
                  <a:pt x="7637" y="827"/>
                  <a:pt x="7620" y="803"/>
                  <a:pt x="7601" y="784"/>
                </a:cubicBezTo>
                <a:cubicBezTo>
                  <a:pt x="7588" y="771"/>
                  <a:pt x="7574" y="758"/>
                  <a:pt x="7556" y="747"/>
                </a:cubicBezTo>
                <a:cubicBezTo>
                  <a:pt x="7537" y="736"/>
                  <a:pt x="7518" y="728"/>
                  <a:pt x="7495" y="719"/>
                </a:cubicBezTo>
                <a:cubicBezTo>
                  <a:pt x="7471" y="712"/>
                  <a:pt x="7446" y="710"/>
                  <a:pt x="7418" y="710"/>
                </a:cubicBezTo>
                <a:cubicBezTo>
                  <a:pt x="7388" y="710"/>
                  <a:pt x="7363" y="712"/>
                  <a:pt x="7340" y="719"/>
                </a:cubicBezTo>
                <a:cubicBezTo>
                  <a:pt x="7316" y="728"/>
                  <a:pt x="7297" y="736"/>
                  <a:pt x="7278" y="747"/>
                </a:cubicBezTo>
                <a:cubicBezTo>
                  <a:pt x="7261" y="758"/>
                  <a:pt x="7246" y="771"/>
                  <a:pt x="7233" y="784"/>
                </a:cubicBezTo>
                <a:cubicBezTo>
                  <a:pt x="7214" y="803"/>
                  <a:pt x="7197" y="827"/>
                  <a:pt x="7184" y="851"/>
                </a:cubicBezTo>
                <a:cubicBezTo>
                  <a:pt x="7171" y="877"/>
                  <a:pt x="7161" y="905"/>
                  <a:pt x="7154" y="936"/>
                </a:cubicBezTo>
                <a:cubicBezTo>
                  <a:pt x="7148" y="966"/>
                  <a:pt x="7144" y="996"/>
                  <a:pt x="7144" y="1027"/>
                </a:cubicBezTo>
                <a:cubicBezTo>
                  <a:pt x="7144" y="1059"/>
                  <a:pt x="7148" y="1090"/>
                  <a:pt x="7154" y="1118"/>
                </a:cubicBezTo>
                <a:cubicBezTo>
                  <a:pt x="7161" y="1148"/>
                  <a:pt x="7171" y="1176"/>
                  <a:pt x="7184" y="1202"/>
                </a:cubicBezTo>
                <a:cubicBezTo>
                  <a:pt x="7197" y="1228"/>
                  <a:pt x="7214" y="1250"/>
                  <a:pt x="7233" y="1270"/>
                </a:cubicBezTo>
                <a:cubicBezTo>
                  <a:pt x="7246" y="1283"/>
                  <a:pt x="7261" y="1296"/>
                  <a:pt x="7278" y="1306"/>
                </a:cubicBezTo>
                <a:cubicBezTo>
                  <a:pt x="7297" y="1317"/>
                  <a:pt x="7316" y="1326"/>
                  <a:pt x="7340" y="1335"/>
                </a:cubicBezTo>
                <a:cubicBezTo>
                  <a:pt x="7363" y="1341"/>
                  <a:pt x="7388" y="1343"/>
                  <a:pt x="7418" y="1343"/>
                </a:cubicBezTo>
                <a:cubicBezTo>
                  <a:pt x="7446" y="1343"/>
                  <a:pt x="7471" y="1341"/>
                  <a:pt x="7495" y="1335"/>
                </a:cubicBezTo>
                <a:cubicBezTo>
                  <a:pt x="7518" y="1326"/>
                  <a:pt x="7537" y="1317"/>
                  <a:pt x="7556" y="1306"/>
                </a:cubicBezTo>
                <a:cubicBezTo>
                  <a:pt x="7574" y="1296"/>
                  <a:pt x="7588" y="1283"/>
                  <a:pt x="7601" y="1270"/>
                </a:cubicBezTo>
                <a:cubicBezTo>
                  <a:pt x="7620" y="1250"/>
                  <a:pt x="7637" y="1228"/>
                  <a:pt x="7650" y="1202"/>
                </a:cubicBezTo>
                <a:cubicBezTo>
                  <a:pt x="7663" y="1176"/>
                  <a:pt x="7674" y="1148"/>
                  <a:pt x="7680" y="1118"/>
                </a:cubicBezTo>
                <a:cubicBezTo>
                  <a:pt x="7686" y="1090"/>
                  <a:pt x="7691" y="1059"/>
                  <a:pt x="7691" y="1027"/>
                </a:cubicBezTo>
                <a:cubicBezTo>
                  <a:pt x="7691" y="996"/>
                  <a:pt x="7686" y="966"/>
                  <a:pt x="7680" y="936"/>
                </a:cubicBezTo>
                <a:cubicBezTo>
                  <a:pt x="7674" y="905"/>
                  <a:pt x="7663" y="877"/>
                  <a:pt x="7650" y="851"/>
                </a:cubicBezTo>
                <a:close/>
                <a:moveTo>
                  <a:pt x="7544" y="1100"/>
                </a:moveTo>
                <a:cubicBezTo>
                  <a:pt x="7539" y="1120"/>
                  <a:pt x="7535" y="1137"/>
                  <a:pt x="7531" y="1153"/>
                </a:cubicBezTo>
                <a:cubicBezTo>
                  <a:pt x="7527" y="1166"/>
                  <a:pt x="7522" y="1176"/>
                  <a:pt x="7516" y="1183"/>
                </a:cubicBezTo>
                <a:cubicBezTo>
                  <a:pt x="7512" y="1192"/>
                  <a:pt x="7510" y="1196"/>
                  <a:pt x="7508" y="1200"/>
                </a:cubicBezTo>
                <a:cubicBezTo>
                  <a:pt x="7503" y="1205"/>
                  <a:pt x="7497" y="1211"/>
                  <a:pt x="7488" y="1218"/>
                </a:cubicBezTo>
                <a:cubicBezTo>
                  <a:pt x="7482" y="1224"/>
                  <a:pt x="7471" y="1231"/>
                  <a:pt x="7459" y="1235"/>
                </a:cubicBezTo>
                <a:cubicBezTo>
                  <a:pt x="7448" y="1241"/>
                  <a:pt x="7433" y="1244"/>
                  <a:pt x="7418" y="1244"/>
                </a:cubicBezTo>
                <a:cubicBezTo>
                  <a:pt x="7401" y="1244"/>
                  <a:pt x="7386" y="1241"/>
                  <a:pt x="7376" y="1235"/>
                </a:cubicBezTo>
                <a:cubicBezTo>
                  <a:pt x="7363" y="1231"/>
                  <a:pt x="7352" y="1224"/>
                  <a:pt x="7346" y="1218"/>
                </a:cubicBezTo>
                <a:cubicBezTo>
                  <a:pt x="7337" y="1211"/>
                  <a:pt x="7331" y="1205"/>
                  <a:pt x="7327" y="1200"/>
                </a:cubicBezTo>
                <a:cubicBezTo>
                  <a:pt x="7325" y="1196"/>
                  <a:pt x="7322" y="1192"/>
                  <a:pt x="7318" y="1183"/>
                </a:cubicBezTo>
                <a:cubicBezTo>
                  <a:pt x="7312" y="1176"/>
                  <a:pt x="7308" y="1166"/>
                  <a:pt x="7303" y="1153"/>
                </a:cubicBezTo>
                <a:cubicBezTo>
                  <a:pt x="7299" y="1137"/>
                  <a:pt x="7295" y="1120"/>
                  <a:pt x="7291" y="1100"/>
                </a:cubicBezTo>
                <a:cubicBezTo>
                  <a:pt x="7286" y="1079"/>
                  <a:pt x="7286" y="1055"/>
                  <a:pt x="7284" y="1027"/>
                </a:cubicBezTo>
                <a:cubicBezTo>
                  <a:pt x="7286" y="999"/>
                  <a:pt x="7286" y="975"/>
                  <a:pt x="7291" y="953"/>
                </a:cubicBezTo>
                <a:cubicBezTo>
                  <a:pt x="7295" y="934"/>
                  <a:pt x="7299" y="916"/>
                  <a:pt x="7303" y="901"/>
                </a:cubicBezTo>
                <a:cubicBezTo>
                  <a:pt x="7308" y="888"/>
                  <a:pt x="7312" y="877"/>
                  <a:pt x="7318" y="871"/>
                </a:cubicBezTo>
                <a:cubicBezTo>
                  <a:pt x="7322" y="862"/>
                  <a:pt x="7325" y="858"/>
                  <a:pt x="7327" y="853"/>
                </a:cubicBezTo>
                <a:cubicBezTo>
                  <a:pt x="7331" y="849"/>
                  <a:pt x="7337" y="842"/>
                  <a:pt x="7346" y="836"/>
                </a:cubicBezTo>
                <a:cubicBezTo>
                  <a:pt x="7352" y="829"/>
                  <a:pt x="7363" y="823"/>
                  <a:pt x="7376" y="819"/>
                </a:cubicBezTo>
                <a:cubicBezTo>
                  <a:pt x="7386" y="812"/>
                  <a:pt x="7401" y="810"/>
                  <a:pt x="7418" y="810"/>
                </a:cubicBezTo>
                <a:cubicBezTo>
                  <a:pt x="7433" y="810"/>
                  <a:pt x="7448" y="812"/>
                  <a:pt x="7459" y="819"/>
                </a:cubicBezTo>
                <a:cubicBezTo>
                  <a:pt x="7471" y="823"/>
                  <a:pt x="7482" y="829"/>
                  <a:pt x="7488" y="836"/>
                </a:cubicBezTo>
                <a:cubicBezTo>
                  <a:pt x="7497" y="842"/>
                  <a:pt x="7503" y="849"/>
                  <a:pt x="7508" y="853"/>
                </a:cubicBezTo>
                <a:cubicBezTo>
                  <a:pt x="7510" y="858"/>
                  <a:pt x="7512" y="862"/>
                  <a:pt x="7516" y="871"/>
                </a:cubicBezTo>
                <a:cubicBezTo>
                  <a:pt x="7522" y="877"/>
                  <a:pt x="7527" y="888"/>
                  <a:pt x="7531" y="901"/>
                </a:cubicBezTo>
                <a:cubicBezTo>
                  <a:pt x="7535" y="916"/>
                  <a:pt x="7539" y="934"/>
                  <a:pt x="7544" y="953"/>
                </a:cubicBezTo>
                <a:cubicBezTo>
                  <a:pt x="7548" y="975"/>
                  <a:pt x="7548" y="999"/>
                  <a:pt x="7550" y="1027"/>
                </a:cubicBezTo>
                <a:cubicBezTo>
                  <a:pt x="7548" y="1055"/>
                  <a:pt x="7548" y="1079"/>
                  <a:pt x="7544" y="1100"/>
                </a:cubicBezTo>
                <a:close/>
                <a:moveTo>
                  <a:pt x="7772" y="1338"/>
                </a:moveTo>
                <a:cubicBezTo>
                  <a:pt x="7910" y="1338"/>
                  <a:pt x="7910" y="1338"/>
                  <a:pt x="7910" y="1338"/>
                </a:cubicBezTo>
                <a:cubicBezTo>
                  <a:pt x="7910" y="470"/>
                  <a:pt x="7910" y="470"/>
                  <a:pt x="7910" y="470"/>
                </a:cubicBezTo>
                <a:cubicBezTo>
                  <a:pt x="7772" y="567"/>
                  <a:pt x="7772" y="567"/>
                  <a:pt x="7772" y="567"/>
                </a:cubicBezTo>
                <a:lnTo>
                  <a:pt x="7772" y="1338"/>
                </a:lnTo>
                <a:close/>
                <a:moveTo>
                  <a:pt x="8780" y="750"/>
                </a:moveTo>
                <a:cubicBezTo>
                  <a:pt x="8761" y="767"/>
                  <a:pt x="8750" y="791"/>
                  <a:pt x="8742" y="808"/>
                </a:cubicBezTo>
                <a:cubicBezTo>
                  <a:pt x="8736" y="827"/>
                  <a:pt x="8729" y="845"/>
                  <a:pt x="8727" y="858"/>
                </a:cubicBezTo>
                <a:cubicBezTo>
                  <a:pt x="8725" y="858"/>
                  <a:pt x="8725" y="858"/>
                  <a:pt x="8725" y="858"/>
                </a:cubicBezTo>
                <a:cubicBezTo>
                  <a:pt x="8725" y="719"/>
                  <a:pt x="8725" y="719"/>
                  <a:pt x="8725" y="719"/>
                </a:cubicBezTo>
                <a:cubicBezTo>
                  <a:pt x="8599" y="719"/>
                  <a:pt x="8599" y="719"/>
                  <a:pt x="8599" y="719"/>
                </a:cubicBezTo>
                <a:cubicBezTo>
                  <a:pt x="8599" y="1333"/>
                  <a:pt x="8599" y="1333"/>
                  <a:pt x="8599" y="1333"/>
                </a:cubicBezTo>
                <a:cubicBezTo>
                  <a:pt x="8740" y="1333"/>
                  <a:pt x="8740" y="1333"/>
                  <a:pt x="8740" y="1333"/>
                </a:cubicBezTo>
                <a:cubicBezTo>
                  <a:pt x="8740" y="1039"/>
                  <a:pt x="8740" y="1039"/>
                  <a:pt x="8740" y="1039"/>
                </a:cubicBezTo>
                <a:cubicBezTo>
                  <a:pt x="8738" y="977"/>
                  <a:pt x="8738" y="851"/>
                  <a:pt x="8827" y="845"/>
                </a:cubicBezTo>
                <a:cubicBezTo>
                  <a:pt x="8857" y="843"/>
                  <a:pt x="8908" y="851"/>
                  <a:pt x="8940" y="866"/>
                </a:cubicBezTo>
                <a:cubicBezTo>
                  <a:pt x="8972" y="743"/>
                  <a:pt x="8972" y="743"/>
                  <a:pt x="8972" y="743"/>
                </a:cubicBezTo>
                <a:cubicBezTo>
                  <a:pt x="8904" y="715"/>
                  <a:pt x="8846" y="685"/>
                  <a:pt x="8780" y="750"/>
                </a:cubicBezTo>
                <a:close/>
                <a:moveTo>
                  <a:pt x="4366" y="1245"/>
                </a:moveTo>
                <a:cubicBezTo>
                  <a:pt x="4366" y="1230"/>
                  <a:pt x="4363" y="1215"/>
                  <a:pt x="4363" y="1200"/>
                </a:cubicBezTo>
                <a:cubicBezTo>
                  <a:pt x="4363" y="942"/>
                  <a:pt x="4363" y="942"/>
                  <a:pt x="4363" y="942"/>
                </a:cubicBezTo>
                <a:cubicBezTo>
                  <a:pt x="4363" y="927"/>
                  <a:pt x="4363" y="910"/>
                  <a:pt x="4363" y="893"/>
                </a:cubicBezTo>
                <a:cubicBezTo>
                  <a:pt x="4361" y="875"/>
                  <a:pt x="4359" y="858"/>
                  <a:pt x="4355" y="841"/>
                </a:cubicBezTo>
                <a:cubicBezTo>
                  <a:pt x="4351" y="824"/>
                  <a:pt x="4344" y="809"/>
                  <a:pt x="4334" y="794"/>
                </a:cubicBezTo>
                <a:cubicBezTo>
                  <a:pt x="4325" y="779"/>
                  <a:pt x="4315" y="766"/>
                  <a:pt x="4300" y="753"/>
                </a:cubicBezTo>
                <a:cubicBezTo>
                  <a:pt x="4281" y="738"/>
                  <a:pt x="4258" y="727"/>
                  <a:pt x="4231" y="719"/>
                </a:cubicBezTo>
                <a:cubicBezTo>
                  <a:pt x="4203" y="712"/>
                  <a:pt x="4174" y="710"/>
                  <a:pt x="4140" y="710"/>
                </a:cubicBezTo>
                <a:cubicBezTo>
                  <a:pt x="4112" y="710"/>
                  <a:pt x="4089" y="712"/>
                  <a:pt x="4070" y="715"/>
                </a:cubicBezTo>
                <a:cubicBezTo>
                  <a:pt x="4049" y="719"/>
                  <a:pt x="4032" y="723"/>
                  <a:pt x="4019" y="727"/>
                </a:cubicBezTo>
                <a:cubicBezTo>
                  <a:pt x="4007" y="732"/>
                  <a:pt x="3996" y="736"/>
                  <a:pt x="3988" y="742"/>
                </a:cubicBezTo>
                <a:cubicBezTo>
                  <a:pt x="3977" y="747"/>
                  <a:pt x="3967" y="755"/>
                  <a:pt x="3956" y="766"/>
                </a:cubicBezTo>
                <a:cubicBezTo>
                  <a:pt x="3994" y="860"/>
                  <a:pt x="3994" y="860"/>
                  <a:pt x="3994" y="860"/>
                </a:cubicBezTo>
                <a:cubicBezTo>
                  <a:pt x="4019" y="839"/>
                  <a:pt x="4053" y="818"/>
                  <a:pt x="4085" y="811"/>
                </a:cubicBezTo>
                <a:cubicBezTo>
                  <a:pt x="4098" y="807"/>
                  <a:pt x="4114" y="805"/>
                  <a:pt x="4133" y="805"/>
                </a:cubicBezTo>
                <a:cubicBezTo>
                  <a:pt x="4142" y="805"/>
                  <a:pt x="4152" y="807"/>
                  <a:pt x="4165" y="807"/>
                </a:cubicBezTo>
                <a:cubicBezTo>
                  <a:pt x="4176" y="809"/>
                  <a:pt x="4186" y="813"/>
                  <a:pt x="4197" y="818"/>
                </a:cubicBezTo>
                <a:cubicBezTo>
                  <a:pt x="4207" y="822"/>
                  <a:pt x="4216" y="830"/>
                  <a:pt x="4224" y="841"/>
                </a:cubicBezTo>
                <a:cubicBezTo>
                  <a:pt x="4228" y="848"/>
                  <a:pt x="4233" y="856"/>
                  <a:pt x="4235" y="865"/>
                </a:cubicBezTo>
                <a:cubicBezTo>
                  <a:pt x="4237" y="873"/>
                  <a:pt x="4239" y="882"/>
                  <a:pt x="4239" y="890"/>
                </a:cubicBezTo>
                <a:cubicBezTo>
                  <a:pt x="4241" y="899"/>
                  <a:pt x="4241" y="906"/>
                  <a:pt x="4243" y="912"/>
                </a:cubicBezTo>
                <a:cubicBezTo>
                  <a:pt x="4243" y="918"/>
                  <a:pt x="4243" y="925"/>
                  <a:pt x="4243" y="927"/>
                </a:cubicBezTo>
                <a:cubicBezTo>
                  <a:pt x="4243" y="948"/>
                  <a:pt x="4243" y="948"/>
                  <a:pt x="4243" y="948"/>
                </a:cubicBezTo>
                <a:cubicBezTo>
                  <a:pt x="4182" y="948"/>
                  <a:pt x="4182" y="948"/>
                  <a:pt x="4182" y="948"/>
                </a:cubicBezTo>
                <a:cubicBezTo>
                  <a:pt x="4169" y="948"/>
                  <a:pt x="4155" y="951"/>
                  <a:pt x="4138" y="951"/>
                </a:cubicBezTo>
                <a:cubicBezTo>
                  <a:pt x="4119" y="953"/>
                  <a:pt x="4102" y="955"/>
                  <a:pt x="4081" y="957"/>
                </a:cubicBezTo>
                <a:cubicBezTo>
                  <a:pt x="4062" y="961"/>
                  <a:pt x="4041" y="966"/>
                  <a:pt x="4022" y="972"/>
                </a:cubicBezTo>
                <a:cubicBezTo>
                  <a:pt x="4003" y="976"/>
                  <a:pt x="3986" y="985"/>
                  <a:pt x="3969" y="994"/>
                </a:cubicBezTo>
                <a:cubicBezTo>
                  <a:pt x="3946" y="1009"/>
                  <a:pt x="3927" y="1024"/>
                  <a:pt x="3912" y="1043"/>
                </a:cubicBezTo>
                <a:cubicBezTo>
                  <a:pt x="3899" y="1060"/>
                  <a:pt x="3889" y="1079"/>
                  <a:pt x="3884" y="1101"/>
                </a:cubicBezTo>
                <a:cubicBezTo>
                  <a:pt x="3878" y="1120"/>
                  <a:pt x="3876" y="1139"/>
                  <a:pt x="3876" y="1159"/>
                </a:cubicBezTo>
                <a:cubicBezTo>
                  <a:pt x="3876" y="1180"/>
                  <a:pt x="3880" y="1202"/>
                  <a:pt x="3887" y="1223"/>
                </a:cubicBezTo>
                <a:cubicBezTo>
                  <a:pt x="3893" y="1245"/>
                  <a:pt x="3903" y="1264"/>
                  <a:pt x="3918" y="1281"/>
                </a:cubicBezTo>
                <a:cubicBezTo>
                  <a:pt x="3933" y="1300"/>
                  <a:pt x="3952" y="1313"/>
                  <a:pt x="3975" y="1326"/>
                </a:cubicBezTo>
                <a:cubicBezTo>
                  <a:pt x="4000" y="1337"/>
                  <a:pt x="4030" y="1341"/>
                  <a:pt x="4064" y="1341"/>
                </a:cubicBezTo>
                <a:cubicBezTo>
                  <a:pt x="4076" y="1343"/>
                  <a:pt x="4089" y="1341"/>
                  <a:pt x="4104" y="1339"/>
                </a:cubicBezTo>
                <a:cubicBezTo>
                  <a:pt x="4119" y="1337"/>
                  <a:pt x="4136" y="1330"/>
                  <a:pt x="4152" y="1324"/>
                </a:cubicBezTo>
                <a:cubicBezTo>
                  <a:pt x="4169" y="1315"/>
                  <a:pt x="4184" y="1305"/>
                  <a:pt x="4201" y="1290"/>
                </a:cubicBezTo>
                <a:cubicBezTo>
                  <a:pt x="4216" y="1273"/>
                  <a:pt x="4231" y="1253"/>
                  <a:pt x="4243" y="1227"/>
                </a:cubicBezTo>
                <a:cubicBezTo>
                  <a:pt x="4243" y="1249"/>
                  <a:pt x="4245" y="1268"/>
                  <a:pt x="4247" y="1285"/>
                </a:cubicBezTo>
                <a:cubicBezTo>
                  <a:pt x="4249" y="1303"/>
                  <a:pt x="4252" y="1318"/>
                  <a:pt x="4254" y="1330"/>
                </a:cubicBezTo>
                <a:cubicBezTo>
                  <a:pt x="4376" y="1330"/>
                  <a:pt x="4376" y="1330"/>
                  <a:pt x="4376" y="1330"/>
                </a:cubicBezTo>
                <a:cubicBezTo>
                  <a:pt x="4374" y="1318"/>
                  <a:pt x="4372" y="1305"/>
                  <a:pt x="4370" y="1290"/>
                </a:cubicBezTo>
                <a:cubicBezTo>
                  <a:pt x="4368" y="1275"/>
                  <a:pt x="4368" y="1260"/>
                  <a:pt x="4366" y="1245"/>
                </a:cubicBezTo>
                <a:close/>
                <a:moveTo>
                  <a:pt x="4243" y="1066"/>
                </a:moveTo>
                <a:cubicBezTo>
                  <a:pt x="4243" y="1079"/>
                  <a:pt x="4241" y="1092"/>
                  <a:pt x="4239" y="1107"/>
                </a:cubicBezTo>
                <a:cubicBezTo>
                  <a:pt x="4237" y="1122"/>
                  <a:pt x="4233" y="1135"/>
                  <a:pt x="4226" y="1150"/>
                </a:cubicBezTo>
                <a:cubicBezTo>
                  <a:pt x="4222" y="1163"/>
                  <a:pt x="4216" y="1176"/>
                  <a:pt x="4207" y="1187"/>
                </a:cubicBezTo>
                <a:cubicBezTo>
                  <a:pt x="4201" y="1197"/>
                  <a:pt x="4190" y="1208"/>
                  <a:pt x="4180" y="1215"/>
                </a:cubicBezTo>
                <a:cubicBezTo>
                  <a:pt x="4169" y="1223"/>
                  <a:pt x="4157" y="1230"/>
                  <a:pt x="4144" y="1234"/>
                </a:cubicBezTo>
                <a:cubicBezTo>
                  <a:pt x="4131" y="1240"/>
                  <a:pt x="4117" y="1242"/>
                  <a:pt x="4104" y="1242"/>
                </a:cubicBezTo>
                <a:cubicBezTo>
                  <a:pt x="4095" y="1242"/>
                  <a:pt x="4087" y="1240"/>
                  <a:pt x="4076" y="1238"/>
                </a:cubicBezTo>
                <a:cubicBezTo>
                  <a:pt x="4068" y="1236"/>
                  <a:pt x="4060" y="1234"/>
                  <a:pt x="4051" y="1230"/>
                </a:cubicBezTo>
                <a:cubicBezTo>
                  <a:pt x="4043" y="1225"/>
                  <a:pt x="4036" y="1221"/>
                  <a:pt x="4030" y="1212"/>
                </a:cubicBezTo>
                <a:cubicBezTo>
                  <a:pt x="4028" y="1210"/>
                  <a:pt x="4024" y="1206"/>
                  <a:pt x="4022" y="1202"/>
                </a:cubicBezTo>
                <a:cubicBezTo>
                  <a:pt x="4017" y="1197"/>
                  <a:pt x="4015" y="1191"/>
                  <a:pt x="4011" y="1182"/>
                </a:cubicBezTo>
                <a:cubicBezTo>
                  <a:pt x="4009" y="1176"/>
                  <a:pt x="4009" y="1167"/>
                  <a:pt x="4009" y="1157"/>
                </a:cubicBezTo>
                <a:cubicBezTo>
                  <a:pt x="4007" y="1148"/>
                  <a:pt x="4009" y="1135"/>
                  <a:pt x="4013" y="1122"/>
                </a:cubicBezTo>
                <a:cubicBezTo>
                  <a:pt x="4015" y="1109"/>
                  <a:pt x="4024" y="1097"/>
                  <a:pt x="4034" y="1084"/>
                </a:cubicBezTo>
                <a:cubicBezTo>
                  <a:pt x="4043" y="1071"/>
                  <a:pt x="4060" y="1060"/>
                  <a:pt x="4079" y="1051"/>
                </a:cubicBezTo>
                <a:cubicBezTo>
                  <a:pt x="4091" y="1047"/>
                  <a:pt x="4102" y="1045"/>
                  <a:pt x="4117" y="1043"/>
                </a:cubicBezTo>
                <a:cubicBezTo>
                  <a:pt x="4129" y="1041"/>
                  <a:pt x="4142" y="1039"/>
                  <a:pt x="4155" y="1036"/>
                </a:cubicBezTo>
                <a:cubicBezTo>
                  <a:pt x="4167" y="1036"/>
                  <a:pt x="4178" y="1036"/>
                  <a:pt x="4186" y="1036"/>
                </a:cubicBezTo>
                <a:cubicBezTo>
                  <a:pt x="4243" y="1034"/>
                  <a:pt x="4243" y="1034"/>
                  <a:pt x="4243" y="1034"/>
                </a:cubicBezTo>
                <a:lnTo>
                  <a:pt x="4243" y="1066"/>
                </a:lnTo>
                <a:close/>
                <a:moveTo>
                  <a:pt x="3208" y="1245"/>
                </a:moveTo>
                <a:cubicBezTo>
                  <a:pt x="3206" y="1230"/>
                  <a:pt x="3206" y="1215"/>
                  <a:pt x="3206" y="1200"/>
                </a:cubicBezTo>
                <a:cubicBezTo>
                  <a:pt x="3206" y="942"/>
                  <a:pt x="3206" y="942"/>
                  <a:pt x="3206" y="942"/>
                </a:cubicBezTo>
                <a:cubicBezTo>
                  <a:pt x="3206" y="927"/>
                  <a:pt x="3206" y="910"/>
                  <a:pt x="3204" y="893"/>
                </a:cubicBezTo>
                <a:cubicBezTo>
                  <a:pt x="3202" y="875"/>
                  <a:pt x="3200" y="858"/>
                  <a:pt x="3196" y="841"/>
                </a:cubicBezTo>
                <a:cubicBezTo>
                  <a:pt x="3191" y="824"/>
                  <a:pt x="3185" y="809"/>
                  <a:pt x="3177" y="794"/>
                </a:cubicBezTo>
                <a:cubicBezTo>
                  <a:pt x="3168" y="779"/>
                  <a:pt x="3155" y="766"/>
                  <a:pt x="3141" y="753"/>
                </a:cubicBezTo>
                <a:cubicBezTo>
                  <a:pt x="3122" y="738"/>
                  <a:pt x="3098" y="727"/>
                  <a:pt x="3071" y="719"/>
                </a:cubicBezTo>
                <a:cubicBezTo>
                  <a:pt x="3045" y="712"/>
                  <a:pt x="3013" y="710"/>
                  <a:pt x="2982" y="710"/>
                </a:cubicBezTo>
                <a:cubicBezTo>
                  <a:pt x="2954" y="710"/>
                  <a:pt x="2929" y="712"/>
                  <a:pt x="2910" y="715"/>
                </a:cubicBezTo>
                <a:cubicBezTo>
                  <a:pt x="2891" y="719"/>
                  <a:pt x="2874" y="723"/>
                  <a:pt x="2861" y="727"/>
                </a:cubicBezTo>
                <a:cubicBezTo>
                  <a:pt x="2846" y="732"/>
                  <a:pt x="2835" y="736"/>
                  <a:pt x="2827" y="742"/>
                </a:cubicBezTo>
                <a:cubicBezTo>
                  <a:pt x="2818" y="747"/>
                  <a:pt x="2808" y="755"/>
                  <a:pt x="2795" y="766"/>
                </a:cubicBezTo>
                <a:cubicBezTo>
                  <a:pt x="2835" y="860"/>
                  <a:pt x="2835" y="860"/>
                  <a:pt x="2835" y="860"/>
                </a:cubicBezTo>
                <a:cubicBezTo>
                  <a:pt x="2859" y="839"/>
                  <a:pt x="2893" y="818"/>
                  <a:pt x="2924" y="811"/>
                </a:cubicBezTo>
                <a:cubicBezTo>
                  <a:pt x="2937" y="807"/>
                  <a:pt x="2954" y="805"/>
                  <a:pt x="2973" y="805"/>
                </a:cubicBezTo>
                <a:cubicBezTo>
                  <a:pt x="2984" y="805"/>
                  <a:pt x="2994" y="807"/>
                  <a:pt x="3005" y="807"/>
                </a:cubicBezTo>
                <a:cubicBezTo>
                  <a:pt x="3018" y="809"/>
                  <a:pt x="3028" y="813"/>
                  <a:pt x="3039" y="818"/>
                </a:cubicBezTo>
                <a:cubicBezTo>
                  <a:pt x="3049" y="822"/>
                  <a:pt x="3058" y="830"/>
                  <a:pt x="3064" y="841"/>
                </a:cubicBezTo>
                <a:cubicBezTo>
                  <a:pt x="3069" y="848"/>
                  <a:pt x="3073" y="856"/>
                  <a:pt x="3075" y="865"/>
                </a:cubicBezTo>
                <a:cubicBezTo>
                  <a:pt x="3079" y="873"/>
                  <a:pt x="3079" y="882"/>
                  <a:pt x="3081" y="890"/>
                </a:cubicBezTo>
                <a:cubicBezTo>
                  <a:pt x="3083" y="899"/>
                  <a:pt x="3083" y="906"/>
                  <a:pt x="3083" y="912"/>
                </a:cubicBezTo>
                <a:cubicBezTo>
                  <a:pt x="3083" y="918"/>
                  <a:pt x="3083" y="925"/>
                  <a:pt x="3083" y="927"/>
                </a:cubicBezTo>
                <a:cubicBezTo>
                  <a:pt x="3083" y="948"/>
                  <a:pt x="3083" y="948"/>
                  <a:pt x="3083" y="948"/>
                </a:cubicBezTo>
                <a:cubicBezTo>
                  <a:pt x="3024" y="948"/>
                  <a:pt x="3024" y="948"/>
                  <a:pt x="3024" y="948"/>
                </a:cubicBezTo>
                <a:cubicBezTo>
                  <a:pt x="3011" y="948"/>
                  <a:pt x="2997" y="951"/>
                  <a:pt x="2977" y="951"/>
                </a:cubicBezTo>
                <a:cubicBezTo>
                  <a:pt x="2960" y="953"/>
                  <a:pt x="2941" y="955"/>
                  <a:pt x="2922" y="957"/>
                </a:cubicBezTo>
                <a:cubicBezTo>
                  <a:pt x="2901" y="961"/>
                  <a:pt x="2882" y="966"/>
                  <a:pt x="2863" y="972"/>
                </a:cubicBezTo>
                <a:cubicBezTo>
                  <a:pt x="2844" y="976"/>
                  <a:pt x="2825" y="985"/>
                  <a:pt x="2810" y="994"/>
                </a:cubicBezTo>
                <a:cubicBezTo>
                  <a:pt x="2785" y="1009"/>
                  <a:pt x="2766" y="1024"/>
                  <a:pt x="2753" y="1043"/>
                </a:cubicBezTo>
                <a:cubicBezTo>
                  <a:pt x="2738" y="1060"/>
                  <a:pt x="2729" y="1079"/>
                  <a:pt x="2723" y="1101"/>
                </a:cubicBezTo>
                <a:cubicBezTo>
                  <a:pt x="2719" y="1120"/>
                  <a:pt x="2717" y="1139"/>
                  <a:pt x="2717" y="1159"/>
                </a:cubicBezTo>
                <a:cubicBezTo>
                  <a:pt x="2717" y="1180"/>
                  <a:pt x="2719" y="1202"/>
                  <a:pt x="2725" y="1223"/>
                </a:cubicBezTo>
                <a:cubicBezTo>
                  <a:pt x="2732" y="1245"/>
                  <a:pt x="2742" y="1264"/>
                  <a:pt x="2757" y="1281"/>
                </a:cubicBezTo>
                <a:cubicBezTo>
                  <a:pt x="2772" y="1300"/>
                  <a:pt x="2791" y="1313"/>
                  <a:pt x="2816" y="1326"/>
                </a:cubicBezTo>
                <a:cubicBezTo>
                  <a:pt x="2840" y="1337"/>
                  <a:pt x="2869" y="1341"/>
                  <a:pt x="2905" y="1341"/>
                </a:cubicBezTo>
                <a:cubicBezTo>
                  <a:pt x="2916" y="1343"/>
                  <a:pt x="2931" y="1341"/>
                  <a:pt x="2946" y="1339"/>
                </a:cubicBezTo>
                <a:cubicBezTo>
                  <a:pt x="2960" y="1337"/>
                  <a:pt x="2975" y="1330"/>
                  <a:pt x="2992" y="1324"/>
                </a:cubicBezTo>
                <a:cubicBezTo>
                  <a:pt x="3009" y="1315"/>
                  <a:pt x="3026" y="1305"/>
                  <a:pt x="3041" y="1290"/>
                </a:cubicBezTo>
                <a:cubicBezTo>
                  <a:pt x="3058" y="1273"/>
                  <a:pt x="3073" y="1253"/>
                  <a:pt x="3083" y="1227"/>
                </a:cubicBezTo>
                <a:cubicBezTo>
                  <a:pt x="3086" y="1249"/>
                  <a:pt x="3088" y="1268"/>
                  <a:pt x="3090" y="1285"/>
                </a:cubicBezTo>
                <a:cubicBezTo>
                  <a:pt x="3092" y="1303"/>
                  <a:pt x="3094" y="1318"/>
                  <a:pt x="3096" y="1330"/>
                </a:cubicBezTo>
                <a:cubicBezTo>
                  <a:pt x="3217" y="1330"/>
                  <a:pt x="3217" y="1330"/>
                  <a:pt x="3217" y="1330"/>
                </a:cubicBezTo>
                <a:cubicBezTo>
                  <a:pt x="3217" y="1318"/>
                  <a:pt x="3215" y="1305"/>
                  <a:pt x="3213" y="1290"/>
                </a:cubicBezTo>
                <a:cubicBezTo>
                  <a:pt x="3211" y="1275"/>
                  <a:pt x="3208" y="1260"/>
                  <a:pt x="3208" y="1245"/>
                </a:cubicBezTo>
                <a:close/>
                <a:moveTo>
                  <a:pt x="3083" y="1066"/>
                </a:moveTo>
                <a:cubicBezTo>
                  <a:pt x="3083" y="1079"/>
                  <a:pt x="3083" y="1092"/>
                  <a:pt x="3079" y="1107"/>
                </a:cubicBezTo>
                <a:cubicBezTo>
                  <a:pt x="3077" y="1122"/>
                  <a:pt x="3073" y="1135"/>
                  <a:pt x="3069" y="1150"/>
                </a:cubicBezTo>
                <a:cubicBezTo>
                  <a:pt x="3062" y="1163"/>
                  <a:pt x="3056" y="1176"/>
                  <a:pt x="3049" y="1187"/>
                </a:cubicBezTo>
                <a:cubicBezTo>
                  <a:pt x="3041" y="1197"/>
                  <a:pt x="3033" y="1208"/>
                  <a:pt x="3022" y="1215"/>
                </a:cubicBezTo>
                <a:cubicBezTo>
                  <a:pt x="3009" y="1223"/>
                  <a:pt x="2999" y="1230"/>
                  <a:pt x="2984" y="1234"/>
                </a:cubicBezTo>
                <a:cubicBezTo>
                  <a:pt x="2971" y="1240"/>
                  <a:pt x="2958" y="1242"/>
                  <a:pt x="2944" y="1242"/>
                </a:cubicBezTo>
                <a:cubicBezTo>
                  <a:pt x="2935" y="1242"/>
                  <a:pt x="2927" y="1240"/>
                  <a:pt x="2918" y="1238"/>
                </a:cubicBezTo>
                <a:cubicBezTo>
                  <a:pt x="2910" y="1236"/>
                  <a:pt x="2901" y="1234"/>
                  <a:pt x="2893" y="1230"/>
                </a:cubicBezTo>
                <a:cubicBezTo>
                  <a:pt x="2884" y="1225"/>
                  <a:pt x="2878" y="1221"/>
                  <a:pt x="2871" y="1212"/>
                </a:cubicBezTo>
                <a:cubicBezTo>
                  <a:pt x="2867" y="1210"/>
                  <a:pt x="2865" y="1206"/>
                  <a:pt x="2861" y="1202"/>
                </a:cubicBezTo>
                <a:cubicBezTo>
                  <a:pt x="2859" y="1197"/>
                  <a:pt x="2855" y="1191"/>
                  <a:pt x="2852" y="1182"/>
                </a:cubicBezTo>
                <a:cubicBezTo>
                  <a:pt x="2850" y="1176"/>
                  <a:pt x="2848" y="1167"/>
                  <a:pt x="2848" y="1157"/>
                </a:cubicBezTo>
                <a:cubicBezTo>
                  <a:pt x="2848" y="1148"/>
                  <a:pt x="2850" y="1135"/>
                  <a:pt x="2852" y="1122"/>
                </a:cubicBezTo>
                <a:cubicBezTo>
                  <a:pt x="2857" y="1109"/>
                  <a:pt x="2863" y="1097"/>
                  <a:pt x="2874" y="1084"/>
                </a:cubicBezTo>
                <a:cubicBezTo>
                  <a:pt x="2884" y="1071"/>
                  <a:pt x="2899" y="1060"/>
                  <a:pt x="2920" y="1051"/>
                </a:cubicBezTo>
                <a:cubicBezTo>
                  <a:pt x="2931" y="1047"/>
                  <a:pt x="2944" y="1045"/>
                  <a:pt x="2956" y="1043"/>
                </a:cubicBezTo>
                <a:cubicBezTo>
                  <a:pt x="2971" y="1041"/>
                  <a:pt x="2984" y="1039"/>
                  <a:pt x="2997" y="1036"/>
                </a:cubicBezTo>
                <a:cubicBezTo>
                  <a:pt x="3009" y="1036"/>
                  <a:pt x="3020" y="1036"/>
                  <a:pt x="3028" y="1036"/>
                </a:cubicBezTo>
                <a:cubicBezTo>
                  <a:pt x="3083" y="1034"/>
                  <a:pt x="3083" y="1034"/>
                  <a:pt x="3083" y="1034"/>
                </a:cubicBezTo>
                <a:lnTo>
                  <a:pt x="3083" y="1066"/>
                </a:lnTo>
                <a:close/>
                <a:moveTo>
                  <a:pt x="8484" y="1245"/>
                </a:moveTo>
                <a:cubicBezTo>
                  <a:pt x="8482" y="1230"/>
                  <a:pt x="8482" y="1215"/>
                  <a:pt x="8482" y="1200"/>
                </a:cubicBezTo>
                <a:cubicBezTo>
                  <a:pt x="8482" y="942"/>
                  <a:pt x="8482" y="942"/>
                  <a:pt x="8482" y="942"/>
                </a:cubicBezTo>
                <a:cubicBezTo>
                  <a:pt x="8482" y="927"/>
                  <a:pt x="8482" y="910"/>
                  <a:pt x="8479" y="893"/>
                </a:cubicBezTo>
                <a:cubicBezTo>
                  <a:pt x="8477" y="875"/>
                  <a:pt x="8475" y="858"/>
                  <a:pt x="8471" y="841"/>
                </a:cubicBezTo>
                <a:cubicBezTo>
                  <a:pt x="8467" y="824"/>
                  <a:pt x="8460" y="809"/>
                  <a:pt x="8452" y="794"/>
                </a:cubicBezTo>
                <a:cubicBezTo>
                  <a:pt x="8444" y="779"/>
                  <a:pt x="8431" y="766"/>
                  <a:pt x="8416" y="753"/>
                </a:cubicBezTo>
                <a:cubicBezTo>
                  <a:pt x="8397" y="738"/>
                  <a:pt x="8374" y="727"/>
                  <a:pt x="8346" y="719"/>
                </a:cubicBezTo>
                <a:cubicBezTo>
                  <a:pt x="8319" y="712"/>
                  <a:pt x="8289" y="710"/>
                  <a:pt x="8258" y="710"/>
                </a:cubicBezTo>
                <a:cubicBezTo>
                  <a:pt x="8230" y="710"/>
                  <a:pt x="8205" y="712"/>
                  <a:pt x="8186" y="715"/>
                </a:cubicBezTo>
                <a:cubicBezTo>
                  <a:pt x="8167" y="719"/>
                  <a:pt x="8150" y="723"/>
                  <a:pt x="8135" y="727"/>
                </a:cubicBezTo>
                <a:cubicBezTo>
                  <a:pt x="8122" y="732"/>
                  <a:pt x="8112" y="736"/>
                  <a:pt x="8103" y="742"/>
                </a:cubicBezTo>
                <a:cubicBezTo>
                  <a:pt x="8093" y="747"/>
                  <a:pt x="8082" y="755"/>
                  <a:pt x="8072" y="766"/>
                </a:cubicBezTo>
                <a:cubicBezTo>
                  <a:pt x="8112" y="860"/>
                  <a:pt x="8112" y="860"/>
                  <a:pt x="8112" y="860"/>
                </a:cubicBezTo>
                <a:cubicBezTo>
                  <a:pt x="8135" y="839"/>
                  <a:pt x="8169" y="818"/>
                  <a:pt x="8201" y="811"/>
                </a:cubicBezTo>
                <a:cubicBezTo>
                  <a:pt x="8213" y="807"/>
                  <a:pt x="8230" y="805"/>
                  <a:pt x="8249" y="805"/>
                </a:cubicBezTo>
                <a:cubicBezTo>
                  <a:pt x="8260" y="805"/>
                  <a:pt x="8270" y="807"/>
                  <a:pt x="8281" y="807"/>
                </a:cubicBezTo>
                <a:cubicBezTo>
                  <a:pt x="8291" y="809"/>
                  <a:pt x="8304" y="813"/>
                  <a:pt x="8315" y="818"/>
                </a:cubicBezTo>
                <a:cubicBezTo>
                  <a:pt x="8325" y="822"/>
                  <a:pt x="8334" y="830"/>
                  <a:pt x="8340" y="841"/>
                </a:cubicBezTo>
                <a:cubicBezTo>
                  <a:pt x="8344" y="848"/>
                  <a:pt x="8348" y="856"/>
                  <a:pt x="8351" y="865"/>
                </a:cubicBezTo>
                <a:cubicBezTo>
                  <a:pt x="8353" y="873"/>
                  <a:pt x="8355" y="882"/>
                  <a:pt x="8357" y="890"/>
                </a:cubicBezTo>
                <a:cubicBezTo>
                  <a:pt x="8357" y="899"/>
                  <a:pt x="8359" y="906"/>
                  <a:pt x="8359" y="912"/>
                </a:cubicBezTo>
                <a:cubicBezTo>
                  <a:pt x="8359" y="918"/>
                  <a:pt x="8359" y="925"/>
                  <a:pt x="8359" y="927"/>
                </a:cubicBezTo>
                <a:cubicBezTo>
                  <a:pt x="8359" y="948"/>
                  <a:pt x="8359" y="948"/>
                  <a:pt x="8359" y="948"/>
                </a:cubicBezTo>
                <a:cubicBezTo>
                  <a:pt x="8300" y="948"/>
                  <a:pt x="8300" y="948"/>
                  <a:pt x="8300" y="948"/>
                </a:cubicBezTo>
                <a:cubicBezTo>
                  <a:pt x="8287" y="948"/>
                  <a:pt x="8272" y="951"/>
                  <a:pt x="8253" y="951"/>
                </a:cubicBezTo>
                <a:cubicBezTo>
                  <a:pt x="8237" y="953"/>
                  <a:pt x="8218" y="955"/>
                  <a:pt x="8198" y="957"/>
                </a:cubicBezTo>
                <a:cubicBezTo>
                  <a:pt x="8177" y="961"/>
                  <a:pt x="8158" y="966"/>
                  <a:pt x="8139" y="972"/>
                </a:cubicBezTo>
                <a:cubicBezTo>
                  <a:pt x="8120" y="976"/>
                  <a:pt x="8101" y="985"/>
                  <a:pt x="8087" y="994"/>
                </a:cubicBezTo>
                <a:cubicBezTo>
                  <a:pt x="8061" y="1009"/>
                  <a:pt x="8042" y="1024"/>
                  <a:pt x="8030" y="1043"/>
                </a:cubicBezTo>
                <a:cubicBezTo>
                  <a:pt x="8015" y="1060"/>
                  <a:pt x="8006" y="1079"/>
                  <a:pt x="8000" y="1101"/>
                </a:cubicBezTo>
                <a:cubicBezTo>
                  <a:pt x="7996" y="1120"/>
                  <a:pt x="7991" y="1139"/>
                  <a:pt x="7991" y="1159"/>
                </a:cubicBezTo>
                <a:cubicBezTo>
                  <a:pt x="7991" y="1180"/>
                  <a:pt x="7996" y="1202"/>
                  <a:pt x="8002" y="1223"/>
                </a:cubicBezTo>
                <a:cubicBezTo>
                  <a:pt x="8008" y="1245"/>
                  <a:pt x="8019" y="1264"/>
                  <a:pt x="8034" y="1281"/>
                </a:cubicBezTo>
                <a:cubicBezTo>
                  <a:pt x="8049" y="1300"/>
                  <a:pt x="8068" y="1313"/>
                  <a:pt x="8093" y="1326"/>
                </a:cubicBezTo>
                <a:cubicBezTo>
                  <a:pt x="8116" y="1337"/>
                  <a:pt x="8146" y="1341"/>
                  <a:pt x="8182" y="1341"/>
                </a:cubicBezTo>
                <a:cubicBezTo>
                  <a:pt x="8192" y="1343"/>
                  <a:pt x="8205" y="1341"/>
                  <a:pt x="8222" y="1339"/>
                </a:cubicBezTo>
                <a:cubicBezTo>
                  <a:pt x="8237" y="1337"/>
                  <a:pt x="8251" y="1330"/>
                  <a:pt x="8268" y="1324"/>
                </a:cubicBezTo>
                <a:cubicBezTo>
                  <a:pt x="8285" y="1315"/>
                  <a:pt x="8302" y="1305"/>
                  <a:pt x="8317" y="1290"/>
                </a:cubicBezTo>
                <a:cubicBezTo>
                  <a:pt x="8334" y="1273"/>
                  <a:pt x="8346" y="1253"/>
                  <a:pt x="8359" y="1227"/>
                </a:cubicBezTo>
                <a:cubicBezTo>
                  <a:pt x="8361" y="1249"/>
                  <a:pt x="8363" y="1268"/>
                  <a:pt x="8365" y="1285"/>
                </a:cubicBezTo>
                <a:cubicBezTo>
                  <a:pt x="8367" y="1303"/>
                  <a:pt x="8370" y="1318"/>
                  <a:pt x="8372" y="1330"/>
                </a:cubicBezTo>
                <a:cubicBezTo>
                  <a:pt x="8492" y="1330"/>
                  <a:pt x="8492" y="1330"/>
                  <a:pt x="8492" y="1330"/>
                </a:cubicBezTo>
                <a:cubicBezTo>
                  <a:pt x="8490" y="1318"/>
                  <a:pt x="8490" y="1305"/>
                  <a:pt x="8488" y="1290"/>
                </a:cubicBezTo>
                <a:cubicBezTo>
                  <a:pt x="8486" y="1275"/>
                  <a:pt x="8484" y="1260"/>
                  <a:pt x="8484" y="1245"/>
                </a:cubicBezTo>
                <a:close/>
                <a:moveTo>
                  <a:pt x="8359" y="1066"/>
                </a:moveTo>
                <a:cubicBezTo>
                  <a:pt x="8359" y="1079"/>
                  <a:pt x="8359" y="1092"/>
                  <a:pt x="8355" y="1107"/>
                </a:cubicBezTo>
                <a:cubicBezTo>
                  <a:pt x="8353" y="1122"/>
                  <a:pt x="8348" y="1135"/>
                  <a:pt x="8344" y="1150"/>
                </a:cubicBezTo>
                <a:cubicBezTo>
                  <a:pt x="8338" y="1163"/>
                  <a:pt x="8332" y="1176"/>
                  <a:pt x="8325" y="1187"/>
                </a:cubicBezTo>
                <a:cubicBezTo>
                  <a:pt x="8317" y="1197"/>
                  <a:pt x="8308" y="1208"/>
                  <a:pt x="8296" y="1215"/>
                </a:cubicBezTo>
                <a:cubicBezTo>
                  <a:pt x="8285" y="1223"/>
                  <a:pt x="8272" y="1230"/>
                  <a:pt x="8260" y="1234"/>
                </a:cubicBezTo>
                <a:cubicBezTo>
                  <a:pt x="8247" y="1240"/>
                  <a:pt x="8234" y="1242"/>
                  <a:pt x="8220" y="1242"/>
                </a:cubicBezTo>
                <a:cubicBezTo>
                  <a:pt x="8211" y="1242"/>
                  <a:pt x="8203" y="1240"/>
                  <a:pt x="8194" y="1238"/>
                </a:cubicBezTo>
                <a:cubicBezTo>
                  <a:pt x="8186" y="1236"/>
                  <a:pt x="8177" y="1234"/>
                  <a:pt x="8169" y="1230"/>
                </a:cubicBezTo>
                <a:cubicBezTo>
                  <a:pt x="8160" y="1225"/>
                  <a:pt x="8154" y="1221"/>
                  <a:pt x="8146" y="1212"/>
                </a:cubicBezTo>
                <a:cubicBezTo>
                  <a:pt x="8144" y="1210"/>
                  <a:pt x="8141" y="1206"/>
                  <a:pt x="8137" y="1202"/>
                </a:cubicBezTo>
                <a:cubicBezTo>
                  <a:pt x="8133" y="1197"/>
                  <a:pt x="8131" y="1191"/>
                  <a:pt x="8129" y="1182"/>
                </a:cubicBezTo>
                <a:cubicBezTo>
                  <a:pt x="8127" y="1176"/>
                  <a:pt x="8125" y="1167"/>
                  <a:pt x="8125" y="1157"/>
                </a:cubicBezTo>
                <a:cubicBezTo>
                  <a:pt x="8125" y="1148"/>
                  <a:pt x="8127" y="1135"/>
                  <a:pt x="8129" y="1122"/>
                </a:cubicBezTo>
                <a:cubicBezTo>
                  <a:pt x="8133" y="1109"/>
                  <a:pt x="8139" y="1097"/>
                  <a:pt x="8150" y="1084"/>
                </a:cubicBezTo>
                <a:cubicBezTo>
                  <a:pt x="8160" y="1071"/>
                  <a:pt x="8175" y="1060"/>
                  <a:pt x="8196" y="1051"/>
                </a:cubicBezTo>
                <a:cubicBezTo>
                  <a:pt x="8207" y="1047"/>
                  <a:pt x="8220" y="1045"/>
                  <a:pt x="8232" y="1043"/>
                </a:cubicBezTo>
                <a:cubicBezTo>
                  <a:pt x="8247" y="1041"/>
                  <a:pt x="8260" y="1039"/>
                  <a:pt x="8272" y="1036"/>
                </a:cubicBezTo>
                <a:cubicBezTo>
                  <a:pt x="8285" y="1036"/>
                  <a:pt x="8296" y="1036"/>
                  <a:pt x="8304" y="1036"/>
                </a:cubicBezTo>
                <a:cubicBezTo>
                  <a:pt x="8359" y="1034"/>
                  <a:pt x="8359" y="1034"/>
                  <a:pt x="8359" y="1034"/>
                </a:cubicBezTo>
                <a:lnTo>
                  <a:pt x="8359" y="10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1013"/>
          </a:p>
        </p:txBody>
      </p:sp>
      <p:sp>
        <p:nvSpPr>
          <p:cNvPr id="8" name="Title 1">
            <a:extLst>
              <a:ext uri="{FF2B5EF4-FFF2-40B4-BE49-F238E27FC236}">
                <a16:creationId xmlns:a16="http://schemas.microsoft.com/office/drawing/2014/main" id="{46937296-A5E0-466B-A33C-258C01012C00}"/>
              </a:ext>
            </a:extLst>
          </p:cNvPr>
          <p:cNvSpPr>
            <a:spLocks noGrp="1"/>
          </p:cNvSpPr>
          <p:nvPr>
            <p:ph type="ctrTitle"/>
          </p:nvPr>
        </p:nvSpPr>
        <p:spPr>
          <a:xfrm>
            <a:off x="808596" y="1728192"/>
            <a:ext cx="3839604" cy="843558"/>
          </a:xfrm>
        </p:spPr>
        <p:txBody>
          <a:bodyPr anchor="ctr">
            <a:normAutofit fontScale="90000"/>
          </a:bodyPr>
          <a:lstStyle/>
          <a:p>
            <a:r>
              <a:rPr lang="es-ES" dirty="0"/>
              <a:t>Qué viene después?</a:t>
            </a:r>
          </a:p>
        </p:txBody>
      </p:sp>
      <p:sp>
        <p:nvSpPr>
          <p:cNvPr id="9" name="Title 1">
            <a:extLst>
              <a:ext uri="{FF2B5EF4-FFF2-40B4-BE49-F238E27FC236}">
                <a16:creationId xmlns:a16="http://schemas.microsoft.com/office/drawing/2014/main" id="{5757E084-0915-4D7D-A319-65E1D5F2F485}"/>
              </a:ext>
            </a:extLst>
          </p:cNvPr>
          <p:cNvSpPr txBox="1">
            <a:spLocks/>
          </p:cNvSpPr>
          <p:nvPr/>
        </p:nvSpPr>
        <p:spPr bwMode="gray">
          <a:xfrm>
            <a:off x="694295" y="2952749"/>
            <a:ext cx="4042805" cy="762001"/>
          </a:xfrm>
          <a:prstGeom prst="rect">
            <a:avLst/>
          </a:prstGeom>
        </p:spPr>
        <p:txBody>
          <a:bodyPr vert="horz" lIns="0" tIns="0" rIns="0" bIns="0" rtlCol="0" anchorCtr="0">
            <a:noAutofit/>
          </a:bodyPr>
          <a:lstStyle>
            <a:lvl1pPr algn="l" defTabSz="914400" rtl="0" eaLnBrk="1" latinLnBrk="0" hangingPunct="1">
              <a:spcBef>
                <a:spcPct val="0"/>
              </a:spcBef>
              <a:buNone/>
              <a:defRPr sz="2400" b="1" kern="1200">
                <a:solidFill>
                  <a:schemeClr val="bg2"/>
                </a:solidFill>
                <a:latin typeface="+mj-lt"/>
                <a:ea typeface="+mj-ea"/>
                <a:cs typeface="+mj-cs"/>
              </a:defRPr>
            </a:lvl1pPr>
          </a:lstStyle>
          <a:p>
            <a:pPr defTabSz="685800">
              <a:spcAft>
                <a:spcPts val="450"/>
              </a:spcAft>
              <a:defRPr/>
            </a:pPr>
            <a:r>
              <a:rPr lang="es-ES" sz="2000" i="1" dirty="0">
                <a:solidFill>
                  <a:prstClr val="black"/>
                </a:solidFill>
                <a:latin typeface="Noto Sans"/>
              </a:rPr>
              <a:t>Qué más os gustaría aprender con Canadian Solar?</a:t>
            </a:r>
          </a:p>
        </p:txBody>
      </p:sp>
    </p:spTree>
    <p:extLst>
      <p:ext uri="{BB962C8B-B14F-4D97-AF65-F5344CB8AC3E}">
        <p14:creationId xmlns:p14="http://schemas.microsoft.com/office/powerpoint/2010/main" val="66135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a:extLst>
              <a:ext uri="{FF2B5EF4-FFF2-40B4-BE49-F238E27FC236}">
                <a16:creationId xmlns:a16="http://schemas.microsoft.com/office/drawing/2014/main" id="{3422E69C-9EB8-4D35-A5B5-B4A074E9EC47}"/>
              </a:ext>
            </a:extLst>
          </p:cNvPr>
          <p:cNvSpPr>
            <a:spLocks noGrp="1"/>
          </p:cNvSpPr>
          <p:nvPr>
            <p:ph type="title"/>
          </p:nvPr>
        </p:nvSpPr>
        <p:spPr>
          <a:xfrm>
            <a:off x="611560" y="2247770"/>
            <a:ext cx="7920880" cy="647960"/>
          </a:xfrm>
        </p:spPr>
        <p:txBody>
          <a:bodyPr/>
          <a:lstStyle/>
          <a:p>
            <a:r>
              <a:rPr lang="es-ES" dirty="0"/>
              <a:t>Preguntas &amp; Respuestas</a:t>
            </a:r>
          </a:p>
        </p:txBody>
      </p:sp>
    </p:spTree>
    <p:extLst>
      <p:ext uri="{BB962C8B-B14F-4D97-AF65-F5344CB8AC3E}">
        <p14:creationId xmlns:p14="http://schemas.microsoft.com/office/powerpoint/2010/main" val="28771465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ço Reservado para Conteúdo 2" descr="Três mulheres jovens trabalhando em cafeteria">
            <a:extLst>
              <a:ext uri="{FF2B5EF4-FFF2-40B4-BE49-F238E27FC236}">
                <a16:creationId xmlns:a16="http://schemas.microsoft.com/office/drawing/2014/main" id="{43C9003A-B14B-495A-8D9F-B7B04A606DC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52021" y="1287776"/>
            <a:ext cx="3852862" cy="2567947"/>
          </a:xfrm>
        </p:spPr>
      </p:pic>
      <p:sp>
        <p:nvSpPr>
          <p:cNvPr id="9" name="Título 4">
            <a:extLst>
              <a:ext uri="{FF2B5EF4-FFF2-40B4-BE49-F238E27FC236}">
                <a16:creationId xmlns:a16="http://schemas.microsoft.com/office/drawing/2014/main" id="{9808B17F-A860-4345-A6B7-22D2550DAF57}"/>
              </a:ext>
            </a:extLst>
          </p:cNvPr>
          <p:cNvSpPr>
            <a:spLocks noGrp="1"/>
          </p:cNvSpPr>
          <p:nvPr>
            <p:ph type="title"/>
          </p:nvPr>
        </p:nvSpPr>
        <p:spPr>
          <a:xfrm>
            <a:off x="539751" y="303611"/>
            <a:ext cx="5861049" cy="647960"/>
          </a:xfrm>
        </p:spPr>
        <p:txBody>
          <a:bodyPr/>
          <a:lstStyle/>
          <a:p>
            <a:r>
              <a:rPr lang="es-ES"/>
              <a:t>Contactos</a:t>
            </a:r>
          </a:p>
        </p:txBody>
      </p:sp>
      <p:sp>
        <p:nvSpPr>
          <p:cNvPr id="10" name="Espaço Reservado para Conteúdo 5">
            <a:extLst>
              <a:ext uri="{FF2B5EF4-FFF2-40B4-BE49-F238E27FC236}">
                <a16:creationId xmlns:a16="http://schemas.microsoft.com/office/drawing/2014/main" id="{9D68366E-6AC7-42B6-A47E-2E9E2057F8D9}"/>
              </a:ext>
            </a:extLst>
          </p:cNvPr>
          <p:cNvSpPr>
            <a:spLocks noGrp="1"/>
          </p:cNvSpPr>
          <p:nvPr>
            <p:ph sz="half" idx="1"/>
          </p:nvPr>
        </p:nvSpPr>
        <p:spPr>
          <a:xfrm>
            <a:off x="539751" y="1059657"/>
            <a:ext cx="3852230" cy="3618310"/>
          </a:xfrm>
        </p:spPr>
        <p:txBody>
          <a:bodyPr/>
          <a:lstStyle/>
          <a:p>
            <a:r>
              <a:rPr lang="es-ES" dirty="0"/>
              <a:t>Ventas:</a:t>
            </a:r>
          </a:p>
          <a:p>
            <a:endParaRPr lang="es-ES" dirty="0"/>
          </a:p>
          <a:p>
            <a:pPr lvl="1"/>
            <a:r>
              <a:rPr lang="es-ES" dirty="0">
                <a:solidFill>
                  <a:srgbClr val="0070C0"/>
                </a:solidFill>
                <a:hlinkClick r:id="rId3">
                  <a:extLst>
                    <a:ext uri="{A12FA001-AC4F-418D-AE19-62706E023703}">
                      <ahyp:hlinkClr xmlns:ahyp="http://schemas.microsoft.com/office/drawing/2018/hyperlinkcolor" val="tx"/>
                    </a:ext>
                  </a:extLst>
                </a:hlinkClick>
              </a:rPr>
              <a:t>sales.sam@csisolar.com</a:t>
            </a:r>
            <a:endParaRPr lang="es-ES" dirty="0">
              <a:solidFill>
                <a:srgbClr val="0070C0"/>
              </a:solidFill>
            </a:endParaRPr>
          </a:p>
          <a:p>
            <a:pPr lvl="1"/>
            <a:r>
              <a:rPr lang="es-ES" dirty="0">
                <a:solidFill>
                  <a:srgbClr val="0070C0"/>
                </a:solidFill>
                <a:hlinkClick r:id="rId3">
                  <a:extLst>
                    <a:ext uri="{A12FA001-AC4F-418D-AE19-62706E023703}">
                      <ahyp:hlinkClr xmlns:ahyp="http://schemas.microsoft.com/office/drawing/2018/hyperlinkcolor" val="tx"/>
                    </a:ext>
                  </a:extLst>
                </a:hlinkClick>
              </a:rPr>
              <a:t>sales.cam@csisolar.com</a:t>
            </a:r>
            <a:endParaRPr lang="es-ES" dirty="0">
              <a:solidFill>
                <a:srgbClr val="0070C0"/>
              </a:solidFill>
            </a:endParaRPr>
          </a:p>
          <a:p>
            <a:pPr lvl="1"/>
            <a:endParaRPr lang="es-ES" dirty="0">
              <a:solidFill>
                <a:srgbClr val="0070C0"/>
              </a:solidFill>
            </a:endParaRPr>
          </a:p>
          <a:p>
            <a:r>
              <a:rPr lang="es-ES" dirty="0"/>
              <a:t>Soporte Técnico:</a:t>
            </a:r>
          </a:p>
          <a:p>
            <a:endParaRPr lang="es-ES" dirty="0"/>
          </a:p>
          <a:p>
            <a:pPr lvl="1"/>
            <a:r>
              <a:rPr lang="es-ES" dirty="0">
                <a:solidFill>
                  <a:srgbClr val="0070C0"/>
                </a:solidFill>
                <a:hlinkClick r:id="rId4">
                  <a:extLst>
                    <a:ext uri="{A12FA001-AC4F-418D-AE19-62706E023703}">
                      <ahyp:hlinkClr xmlns:ahyp="http://schemas.microsoft.com/office/drawing/2018/hyperlinkcolor" val="tx"/>
                    </a:ext>
                  </a:extLst>
                </a:hlinkClick>
              </a:rPr>
              <a:t>service.latam@csisolar.com</a:t>
            </a:r>
            <a:r>
              <a:rPr lang="es-ES" dirty="0">
                <a:solidFill>
                  <a:srgbClr val="0070C0"/>
                </a:solidFill>
              </a:rPr>
              <a:t> </a:t>
            </a:r>
          </a:p>
        </p:txBody>
      </p:sp>
    </p:spTree>
    <p:extLst>
      <p:ext uri="{BB962C8B-B14F-4D97-AF65-F5344CB8AC3E}">
        <p14:creationId xmlns:p14="http://schemas.microsoft.com/office/powerpoint/2010/main" val="383498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92A55E-BB77-4651-82B9-CBACA3C95589}"/>
              </a:ext>
            </a:extLst>
          </p:cNvPr>
          <p:cNvSpPr>
            <a:spLocks noGrp="1"/>
          </p:cNvSpPr>
          <p:nvPr>
            <p:ph type="title"/>
          </p:nvPr>
        </p:nvSpPr>
        <p:spPr/>
        <p:txBody>
          <a:bodyPr/>
          <a:lstStyle/>
          <a:p>
            <a:r>
              <a:rPr lang="pt-BR" dirty="0"/>
              <a:t>Canadian Solar Inc.</a:t>
            </a:r>
          </a:p>
        </p:txBody>
      </p:sp>
    </p:spTree>
    <p:custDataLst>
      <p:tags r:id="rId1"/>
    </p:custDataLst>
    <p:extLst>
      <p:ext uri="{BB962C8B-B14F-4D97-AF65-F5344CB8AC3E}">
        <p14:creationId xmlns:p14="http://schemas.microsoft.com/office/powerpoint/2010/main" val="3858094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2500" b="12500"/>
          <a:stretch>
            <a:fillRect/>
          </a:stretch>
        </p:blipFill>
        <p:spPr/>
      </p:pic>
      <p:sp>
        <p:nvSpPr>
          <p:cNvPr id="45" name="Freeform 27"/>
          <p:cNvSpPr>
            <a:spLocks noEditPoints="1"/>
          </p:cNvSpPr>
          <p:nvPr/>
        </p:nvSpPr>
        <p:spPr bwMode="gray">
          <a:xfrm>
            <a:off x="591052" y="438150"/>
            <a:ext cx="2090738" cy="313135"/>
          </a:xfrm>
          <a:custGeom>
            <a:avLst/>
            <a:gdLst>
              <a:gd name="T0" fmla="*/ 228 w 8972"/>
              <a:gd name="T1" fmla="*/ 829 h 1343"/>
              <a:gd name="T2" fmla="*/ 1558 w 8972"/>
              <a:gd name="T3" fmla="*/ 851 h 1343"/>
              <a:gd name="T4" fmla="*/ 1507 w 8972"/>
              <a:gd name="T5" fmla="*/ 482 h 1343"/>
              <a:gd name="T6" fmla="*/ 1050 w 8972"/>
              <a:gd name="T7" fmla="*/ 0 h 1343"/>
              <a:gd name="T8" fmla="*/ 2526 w 8972"/>
              <a:gd name="T9" fmla="*/ 733 h 1343"/>
              <a:gd name="T10" fmla="*/ 2144 w 8972"/>
              <a:gd name="T11" fmla="*/ 597 h 1343"/>
              <a:gd name="T12" fmla="*/ 2210 w 8972"/>
              <a:gd name="T13" fmla="*/ 1294 h 1343"/>
              <a:gd name="T14" fmla="*/ 2494 w 8972"/>
              <a:gd name="T15" fmla="*/ 1164 h 1343"/>
              <a:gd name="T16" fmla="*/ 2199 w 8972"/>
              <a:gd name="T17" fmla="*/ 845 h 1343"/>
              <a:gd name="T18" fmla="*/ 3439 w 8972"/>
              <a:gd name="T19" fmla="*/ 827 h 1343"/>
              <a:gd name="T20" fmla="*/ 3537 w 8972"/>
              <a:gd name="T21" fmla="*/ 818 h 1343"/>
              <a:gd name="T22" fmla="*/ 3779 w 8972"/>
              <a:gd name="T23" fmla="*/ 919 h 1343"/>
              <a:gd name="T24" fmla="*/ 4502 w 8972"/>
              <a:gd name="T25" fmla="*/ 836 h 1343"/>
              <a:gd name="T26" fmla="*/ 4742 w 8972"/>
              <a:gd name="T27" fmla="*/ 1330 h 1343"/>
              <a:gd name="T28" fmla="*/ 4831 w 8972"/>
              <a:gd name="T29" fmla="*/ 789 h 1343"/>
              <a:gd name="T30" fmla="*/ 4810 w 8972"/>
              <a:gd name="T31" fmla="*/ 912 h 1343"/>
              <a:gd name="T32" fmla="*/ 5202 w 8972"/>
              <a:gd name="T33" fmla="*/ 1333 h 1343"/>
              <a:gd name="T34" fmla="*/ 5740 w 8972"/>
              <a:gd name="T35" fmla="*/ 753 h 1343"/>
              <a:gd name="T36" fmla="*/ 5604 w 8972"/>
              <a:gd name="T37" fmla="*/ 807 h 1343"/>
              <a:gd name="T38" fmla="*/ 5522 w 8972"/>
              <a:gd name="T39" fmla="*/ 957 h 1343"/>
              <a:gd name="T40" fmla="*/ 5545 w 8972"/>
              <a:gd name="T41" fmla="*/ 1339 h 1343"/>
              <a:gd name="T42" fmla="*/ 5678 w 8972"/>
              <a:gd name="T43" fmla="*/ 1107 h 1343"/>
              <a:gd name="T44" fmla="*/ 5452 w 8972"/>
              <a:gd name="T45" fmla="*/ 1182 h 1343"/>
              <a:gd name="T46" fmla="*/ 6380 w 8972"/>
              <a:gd name="T47" fmla="*/ 794 h 1343"/>
              <a:gd name="T48" fmla="*/ 5949 w 8972"/>
              <a:gd name="T49" fmla="*/ 721 h 1343"/>
              <a:gd name="T50" fmla="*/ 6215 w 8972"/>
              <a:gd name="T51" fmla="*/ 816 h 1343"/>
              <a:gd name="T52" fmla="*/ 6380 w 8972"/>
              <a:gd name="T53" fmla="*/ 794 h 1343"/>
              <a:gd name="T54" fmla="*/ 6647 w 8972"/>
              <a:gd name="T55" fmla="*/ 723 h 1343"/>
              <a:gd name="T56" fmla="*/ 7000 w 8972"/>
              <a:gd name="T57" fmla="*/ 599 h 1343"/>
              <a:gd name="T58" fmla="*/ 6516 w 8972"/>
              <a:gd name="T59" fmla="*/ 738 h 1343"/>
              <a:gd name="T60" fmla="*/ 6909 w 8972"/>
              <a:gd name="T61" fmla="*/ 1049 h 1343"/>
              <a:gd name="T62" fmla="*/ 6520 w 8972"/>
              <a:gd name="T63" fmla="*/ 1209 h 1343"/>
              <a:gd name="T64" fmla="*/ 7057 w 8972"/>
              <a:gd name="T65" fmla="*/ 1162 h 1343"/>
              <a:gd name="T66" fmla="*/ 7278 w 8972"/>
              <a:gd name="T67" fmla="*/ 747 h 1343"/>
              <a:gd name="T68" fmla="*/ 7418 w 8972"/>
              <a:gd name="T69" fmla="*/ 1343 h 1343"/>
              <a:gd name="T70" fmla="*/ 7531 w 8972"/>
              <a:gd name="T71" fmla="*/ 1153 h 1343"/>
              <a:gd name="T72" fmla="*/ 7303 w 8972"/>
              <a:gd name="T73" fmla="*/ 1153 h 1343"/>
              <a:gd name="T74" fmla="*/ 7459 w 8972"/>
              <a:gd name="T75" fmla="*/ 819 h 1343"/>
              <a:gd name="T76" fmla="*/ 7910 w 8972"/>
              <a:gd name="T77" fmla="*/ 470 h 1343"/>
              <a:gd name="T78" fmla="*/ 8740 w 8972"/>
              <a:gd name="T79" fmla="*/ 1333 h 1343"/>
              <a:gd name="T80" fmla="*/ 4355 w 8972"/>
              <a:gd name="T81" fmla="*/ 841 h 1343"/>
              <a:gd name="T82" fmla="*/ 4085 w 8972"/>
              <a:gd name="T83" fmla="*/ 811 h 1343"/>
              <a:gd name="T84" fmla="*/ 4182 w 8972"/>
              <a:gd name="T85" fmla="*/ 948 h 1343"/>
              <a:gd name="T86" fmla="*/ 3975 w 8972"/>
              <a:gd name="T87" fmla="*/ 1326 h 1343"/>
              <a:gd name="T88" fmla="*/ 4366 w 8972"/>
              <a:gd name="T89" fmla="*/ 1245 h 1343"/>
              <a:gd name="T90" fmla="*/ 4030 w 8972"/>
              <a:gd name="T91" fmla="*/ 1212 h 1343"/>
              <a:gd name="T92" fmla="*/ 4243 w 8972"/>
              <a:gd name="T93" fmla="*/ 1034 h 1343"/>
              <a:gd name="T94" fmla="*/ 2982 w 8972"/>
              <a:gd name="T95" fmla="*/ 710 h 1343"/>
              <a:gd name="T96" fmla="*/ 3064 w 8972"/>
              <a:gd name="T97" fmla="*/ 841 h 1343"/>
              <a:gd name="T98" fmla="*/ 2810 w 8972"/>
              <a:gd name="T99" fmla="*/ 994 h 1343"/>
              <a:gd name="T100" fmla="*/ 3041 w 8972"/>
              <a:gd name="T101" fmla="*/ 1290 h 1343"/>
              <a:gd name="T102" fmla="*/ 3049 w 8972"/>
              <a:gd name="T103" fmla="*/ 1187 h 1343"/>
              <a:gd name="T104" fmla="*/ 2852 w 8972"/>
              <a:gd name="T105" fmla="*/ 1122 h 1343"/>
              <a:gd name="T106" fmla="*/ 8482 w 8972"/>
              <a:gd name="T107" fmla="*/ 942 h 1343"/>
              <a:gd name="T108" fmla="*/ 8072 w 8972"/>
              <a:gd name="T109" fmla="*/ 766 h 1343"/>
              <a:gd name="T110" fmla="*/ 8359 w 8972"/>
              <a:gd name="T111" fmla="*/ 927 h 1343"/>
              <a:gd name="T112" fmla="*/ 8002 w 8972"/>
              <a:gd name="T113" fmla="*/ 1223 h 1343"/>
              <a:gd name="T114" fmla="*/ 8492 w 8972"/>
              <a:gd name="T115" fmla="*/ 1330 h 1343"/>
              <a:gd name="T116" fmla="*/ 8194 w 8972"/>
              <a:gd name="T117" fmla="*/ 1238 h 1343"/>
              <a:gd name="T118" fmla="*/ 8272 w 8972"/>
              <a:gd name="T119" fmla="*/ 1036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72" h="1343">
                <a:moveTo>
                  <a:pt x="846" y="608"/>
                </a:moveTo>
                <a:cubicBezTo>
                  <a:pt x="843" y="593"/>
                  <a:pt x="839" y="571"/>
                  <a:pt x="822" y="554"/>
                </a:cubicBezTo>
                <a:cubicBezTo>
                  <a:pt x="500" y="194"/>
                  <a:pt x="500" y="194"/>
                  <a:pt x="500" y="194"/>
                </a:cubicBezTo>
                <a:cubicBezTo>
                  <a:pt x="473" y="257"/>
                  <a:pt x="449" y="328"/>
                  <a:pt x="458" y="392"/>
                </a:cubicBezTo>
                <a:cubicBezTo>
                  <a:pt x="462" y="414"/>
                  <a:pt x="464" y="418"/>
                  <a:pt x="488" y="444"/>
                </a:cubicBezTo>
                <a:cubicBezTo>
                  <a:pt x="818" y="797"/>
                  <a:pt x="818" y="797"/>
                  <a:pt x="818" y="797"/>
                </a:cubicBezTo>
                <a:cubicBezTo>
                  <a:pt x="837" y="737"/>
                  <a:pt x="848" y="674"/>
                  <a:pt x="846" y="608"/>
                </a:cubicBezTo>
                <a:close/>
                <a:moveTo>
                  <a:pt x="650" y="859"/>
                </a:moveTo>
                <a:cubicBezTo>
                  <a:pt x="198" y="613"/>
                  <a:pt x="198" y="613"/>
                  <a:pt x="198" y="613"/>
                </a:cubicBezTo>
                <a:cubicBezTo>
                  <a:pt x="194" y="684"/>
                  <a:pt x="196" y="766"/>
                  <a:pt x="228" y="829"/>
                </a:cubicBezTo>
                <a:cubicBezTo>
                  <a:pt x="239" y="850"/>
                  <a:pt x="245" y="854"/>
                  <a:pt x="277" y="869"/>
                </a:cubicBezTo>
                <a:cubicBezTo>
                  <a:pt x="735" y="1109"/>
                  <a:pt x="735" y="1109"/>
                  <a:pt x="735" y="1109"/>
                </a:cubicBezTo>
                <a:cubicBezTo>
                  <a:pt x="733" y="1040"/>
                  <a:pt x="720" y="971"/>
                  <a:pt x="695" y="906"/>
                </a:cubicBezTo>
                <a:cubicBezTo>
                  <a:pt x="686" y="889"/>
                  <a:pt x="674" y="869"/>
                  <a:pt x="650" y="859"/>
                </a:cubicBezTo>
                <a:close/>
                <a:moveTo>
                  <a:pt x="977" y="777"/>
                </a:moveTo>
                <a:cubicBezTo>
                  <a:pt x="818" y="888"/>
                  <a:pt x="797" y="1111"/>
                  <a:pt x="886" y="1333"/>
                </a:cubicBezTo>
                <a:cubicBezTo>
                  <a:pt x="987" y="1327"/>
                  <a:pt x="987" y="1327"/>
                  <a:pt x="987" y="1327"/>
                </a:cubicBezTo>
                <a:cubicBezTo>
                  <a:pt x="943" y="1165"/>
                  <a:pt x="958" y="989"/>
                  <a:pt x="1064" y="909"/>
                </a:cubicBezTo>
                <a:cubicBezTo>
                  <a:pt x="1195" y="812"/>
                  <a:pt x="1339" y="832"/>
                  <a:pt x="1477" y="922"/>
                </a:cubicBezTo>
                <a:cubicBezTo>
                  <a:pt x="1558" y="851"/>
                  <a:pt x="1558" y="851"/>
                  <a:pt x="1558" y="851"/>
                </a:cubicBezTo>
                <a:cubicBezTo>
                  <a:pt x="1460" y="773"/>
                  <a:pt x="1355" y="728"/>
                  <a:pt x="1254" y="715"/>
                </a:cubicBezTo>
                <a:cubicBezTo>
                  <a:pt x="1153" y="703"/>
                  <a:pt x="1056" y="723"/>
                  <a:pt x="977" y="777"/>
                </a:cubicBezTo>
                <a:close/>
                <a:moveTo>
                  <a:pt x="608" y="1173"/>
                </a:moveTo>
                <a:cubicBezTo>
                  <a:pt x="591" y="1158"/>
                  <a:pt x="572" y="1152"/>
                  <a:pt x="551" y="1154"/>
                </a:cubicBezTo>
                <a:cubicBezTo>
                  <a:pt x="0" y="1149"/>
                  <a:pt x="0" y="1149"/>
                  <a:pt x="0" y="1149"/>
                </a:cubicBezTo>
                <a:cubicBezTo>
                  <a:pt x="28" y="1216"/>
                  <a:pt x="68" y="1273"/>
                  <a:pt x="125" y="1314"/>
                </a:cubicBezTo>
                <a:cubicBezTo>
                  <a:pt x="144" y="1327"/>
                  <a:pt x="146" y="1331"/>
                  <a:pt x="180" y="1331"/>
                </a:cubicBezTo>
                <a:cubicBezTo>
                  <a:pt x="735" y="1333"/>
                  <a:pt x="735" y="1333"/>
                  <a:pt x="735" y="1333"/>
                </a:cubicBezTo>
                <a:cubicBezTo>
                  <a:pt x="704" y="1275"/>
                  <a:pt x="661" y="1219"/>
                  <a:pt x="608" y="1173"/>
                </a:cubicBezTo>
                <a:close/>
                <a:moveTo>
                  <a:pt x="1507" y="482"/>
                </a:moveTo>
                <a:cubicBezTo>
                  <a:pt x="1537" y="92"/>
                  <a:pt x="1537" y="92"/>
                  <a:pt x="1537" y="92"/>
                </a:cubicBezTo>
                <a:cubicBezTo>
                  <a:pt x="1478" y="109"/>
                  <a:pt x="1409" y="133"/>
                  <a:pt x="1371" y="174"/>
                </a:cubicBezTo>
                <a:cubicBezTo>
                  <a:pt x="1358" y="187"/>
                  <a:pt x="1356" y="193"/>
                  <a:pt x="1356" y="219"/>
                </a:cubicBezTo>
                <a:cubicBezTo>
                  <a:pt x="1333" y="613"/>
                  <a:pt x="1333" y="613"/>
                  <a:pt x="1333" y="613"/>
                </a:cubicBezTo>
                <a:cubicBezTo>
                  <a:pt x="1388" y="592"/>
                  <a:pt x="1439" y="564"/>
                  <a:pt x="1484" y="525"/>
                </a:cubicBezTo>
                <a:cubicBezTo>
                  <a:pt x="1495" y="516"/>
                  <a:pt x="1505" y="501"/>
                  <a:pt x="1507" y="482"/>
                </a:cubicBezTo>
                <a:close/>
                <a:moveTo>
                  <a:pt x="1041" y="649"/>
                </a:moveTo>
                <a:cubicBezTo>
                  <a:pt x="1088" y="606"/>
                  <a:pt x="1127" y="559"/>
                  <a:pt x="1157" y="501"/>
                </a:cubicBezTo>
                <a:cubicBezTo>
                  <a:pt x="1163" y="486"/>
                  <a:pt x="1169" y="466"/>
                  <a:pt x="1163" y="445"/>
                </a:cubicBezTo>
                <a:cubicBezTo>
                  <a:pt x="1050" y="0"/>
                  <a:pt x="1050" y="0"/>
                  <a:pt x="1050" y="0"/>
                </a:cubicBezTo>
                <a:cubicBezTo>
                  <a:pt x="997" y="39"/>
                  <a:pt x="940" y="88"/>
                  <a:pt x="917" y="146"/>
                </a:cubicBezTo>
                <a:cubicBezTo>
                  <a:pt x="909" y="166"/>
                  <a:pt x="911" y="172"/>
                  <a:pt x="919" y="202"/>
                </a:cubicBezTo>
                <a:lnTo>
                  <a:pt x="1041" y="649"/>
                </a:lnTo>
                <a:close/>
                <a:moveTo>
                  <a:pt x="2210" y="778"/>
                </a:moveTo>
                <a:cubicBezTo>
                  <a:pt x="2214" y="757"/>
                  <a:pt x="2220" y="737"/>
                  <a:pt x="2231" y="718"/>
                </a:cubicBezTo>
                <a:cubicBezTo>
                  <a:pt x="2246" y="683"/>
                  <a:pt x="2265" y="657"/>
                  <a:pt x="2290" y="640"/>
                </a:cubicBezTo>
                <a:cubicBezTo>
                  <a:pt x="2314" y="625"/>
                  <a:pt x="2341" y="616"/>
                  <a:pt x="2375" y="616"/>
                </a:cubicBezTo>
                <a:cubicBezTo>
                  <a:pt x="2405" y="616"/>
                  <a:pt x="2430" y="621"/>
                  <a:pt x="2449" y="634"/>
                </a:cubicBezTo>
                <a:cubicBezTo>
                  <a:pt x="2470" y="647"/>
                  <a:pt x="2489" y="666"/>
                  <a:pt x="2506" y="692"/>
                </a:cubicBezTo>
                <a:cubicBezTo>
                  <a:pt x="2513" y="705"/>
                  <a:pt x="2521" y="718"/>
                  <a:pt x="2526" y="733"/>
                </a:cubicBezTo>
                <a:cubicBezTo>
                  <a:pt x="2640" y="655"/>
                  <a:pt x="2640" y="655"/>
                  <a:pt x="2640" y="655"/>
                </a:cubicBezTo>
                <a:cubicBezTo>
                  <a:pt x="2636" y="647"/>
                  <a:pt x="2631" y="638"/>
                  <a:pt x="2625" y="629"/>
                </a:cubicBezTo>
                <a:cubicBezTo>
                  <a:pt x="2615" y="610"/>
                  <a:pt x="2600" y="593"/>
                  <a:pt x="2585" y="578"/>
                </a:cubicBezTo>
                <a:cubicBezTo>
                  <a:pt x="2564" y="554"/>
                  <a:pt x="2540" y="537"/>
                  <a:pt x="2517" y="526"/>
                </a:cubicBezTo>
                <a:cubicBezTo>
                  <a:pt x="2492" y="513"/>
                  <a:pt x="2468" y="506"/>
                  <a:pt x="2445" y="502"/>
                </a:cubicBezTo>
                <a:cubicBezTo>
                  <a:pt x="2422" y="498"/>
                  <a:pt x="2400" y="496"/>
                  <a:pt x="2379" y="496"/>
                </a:cubicBezTo>
                <a:cubicBezTo>
                  <a:pt x="2364" y="496"/>
                  <a:pt x="2348" y="496"/>
                  <a:pt x="2328" y="498"/>
                </a:cubicBezTo>
                <a:cubicBezTo>
                  <a:pt x="2309" y="502"/>
                  <a:pt x="2290" y="506"/>
                  <a:pt x="2269" y="513"/>
                </a:cubicBezTo>
                <a:cubicBezTo>
                  <a:pt x="2248" y="519"/>
                  <a:pt x="2227" y="530"/>
                  <a:pt x="2206" y="543"/>
                </a:cubicBezTo>
                <a:cubicBezTo>
                  <a:pt x="2184" y="556"/>
                  <a:pt x="2163" y="575"/>
                  <a:pt x="2144" y="597"/>
                </a:cubicBezTo>
                <a:cubicBezTo>
                  <a:pt x="2136" y="606"/>
                  <a:pt x="2127" y="616"/>
                  <a:pt x="2117" y="634"/>
                </a:cubicBezTo>
                <a:cubicBezTo>
                  <a:pt x="2106" y="649"/>
                  <a:pt x="2095" y="670"/>
                  <a:pt x="2083" y="696"/>
                </a:cubicBezTo>
                <a:cubicBezTo>
                  <a:pt x="2072" y="722"/>
                  <a:pt x="2064" y="752"/>
                  <a:pt x="2055" y="789"/>
                </a:cubicBezTo>
                <a:cubicBezTo>
                  <a:pt x="2049" y="824"/>
                  <a:pt x="2044" y="867"/>
                  <a:pt x="2042" y="912"/>
                </a:cubicBezTo>
                <a:cubicBezTo>
                  <a:pt x="2042" y="925"/>
                  <a:pt x="2044" y="942"/>
                  <a:pt x="2044" y="962"/>
                </a:cubicBezTo>
                <a:cubicBezTo>
                  <a:pt x="2047" y="981"/>
                  <a:pt x="2049" y="1005"/>
                  <a:pt x="2053" y="1028"/>
                </a:cubicBezTo>
                <a:cubicBezTo>
                  <a:pt x="2057" y="1054"/>
                  <a:pt x="2064" y="1080"/>
                  <a:pt x="2072" y="1106"/>
                </a:cubicBezTo>
                <a:cubicBezTo>
                  <a:pt x="2081" y="1132"/>
                  <a:pt x="2093" y="1158"/>
                  <a:pt x="2108" y="1184"/>
                </a:cubicBezTo>
                <a:cubicBezTo>
                  <a:pt x="2119" y="1205"/>
                  <a:pt x="2133" y="1225"/>
                  <a:pt x="2150" y="1244"/>
                </a:cubicBezTo>
                <a:cubicBezTo>
                  <a:pt x="2167" y="1261"/>
                  <a:pt x="2189" y="1279"/>
                  <a:pt x="2210" y="1294"/>
                </a:cubicBezTo>
                <a:cubicBezTo>
                  <a:pt x="2233" y="1309"/>
                  <a:pt x="2259" y="1320"/>
                  <a:pt x="2286" y="1328"/>
                </a:cubicBezTo>
                <a:cubicBezTo>
                  <a:pt x="2316" y="1337"/>
                  <a:pt x="2348" y="1341"/>
                  <a:pt x="2384" y="1341"/>
                </a:cubicBezTo>
                <a:cubicBezTo>
                  <a:pt x="2407" y="1343"/>
                  <a:pt x="2430" y="1339"/>
                  <a:pt x="2453" y="1335"/>
                </a:cubicBezTo>
                <a:cubicBezTo>
                  <a:pt x="2477" y="1328"/>
                  <a:pt x="2498" y="1320"/>
                  <a:pt x="2521" y="1307"/>
                </a:cubicBezTo>
                <a:cubicBezTo>
                  <a:pt x="2542" y="1294"/>
                  <a:pt x="2564" y="1276"/>
                  <a:pt x="2585" y="1255"/>
                </a:cubicBezTo>
                <a:cubicBezTo>
                  <a:pt x="2600" y="1240"/>
                  <a:pt x="2612" y="1220"/>
                  <a:pt x="2625" y="1201"/>
                </a:cubicBezTo>
                <a:cubicBezTo>
                  <a:pt x="2629" y="1192"/>
                  <a:pt x="2634" y="1186"/>
                  <a:pt x="2638" y="1177"/>
                </a:cubicBezTo>
                <a:cubicBezTo>
                  <a:pt x="2528" y="1102"/>
                  <a:pt x="2528" y="1102"/>
                  <a:pt x="2528" y="1102"/>
                </a:cubicBezTo>
                <a:cubicBezTo>
                  <a:pt x="2528" y="1104"/>
                  <a:pt x="2526" y="1106"/>
                  <a:pt x="2526" y="1110"/>
                </a:cubicBezTo>
                <a:cubicBezTo>
                  <a:pt x="2515" y="1130"/>
                  <a:pt x="2504" y="1149"/>
                  <a:pt x="2494" y="1164"/>
                </a:cubicBezTo>
                <a:cubicBezTo>
                  <a:pt x="2477" y="1184"/>
                  <a:pt x="2460" y="1199"/>
                  <a:pt x="2441" y="1207"/>
                </a:cubicBezTo>
                <a:cubicBezTo>
                  <a:pt x="2422" y="1218"/>
                  <a:pt x="2400" y="1223"/>
                  <a:pt x="2377" y="1223"/>
                </a:cubicBezTo>
                <a:cubicBezTo>
                  <a:pt x="2356" y="1223"/>
                  <a:pt x="2339" y="1218"/>
                  <a:pt x="2322" y="1212"/>
                </a:cubicBezTo>
                <a:cubicBezTo>
                  <a:pt x="2305" y="1205"/>
                  <a:pt x="2292" y="1197"/>
                  <a:pt x="2280" y="1186"/>
                </a:cubicBezTo>
                <a:cubicBezTo>
                  <a:pt x="2267" y="1175"/>
                  <a:pt x="2256" y="1162"/>
                  <a:pt x="2248" y="1149"/>
                </a:cubicBezTo>
                <a:cubicBezTo>
                  <a:pt x="2239" y="1136"/>
                  <a:pt x="2233" y="1123"/>
                  <a:pt x="2227" y="1110"/>
                </a:cubicBezTo>
                <a:cubicBezTo>
                  <a:pt x="2222" y="1097"/>
                  <a:pt x="2216" y="1082"/>
                  <a:pt x="2212" y="1065"/>
                </a:cubicBezTo>
                <a:cubicBezTo>
                  <a:pt x="2208" y="1048"/>
                  <a:pt x="2203" y="1026"/>
                  <a:pt x="2201" y="1003"/>
                </a:cubicBezTo>
                <a:cubicBezTo>
                  <a:pt x="2199" y="977"/>
                  <a:pt x="2197" y="946"/>
                  <a:pt x="2197" y="912"/>
                </a:cubicBezTo>
                <a:cubicBezTo>
                  <a:pt x="2197" y="890"/>
                  <a:pt x="2197" y="867"/>
                  <a:pt x="2199" y="845"/>
                </a:cubicBezTo>
                <a:cubicBezTo>
                  <a:pt x="2201" y="821"/>
                  <a:pt x="2203" y="800"/>
                  <a:pt x="2210" y="778"/>
                </a:cubicBezTo>
                <a:close/>
                <a:moveTo>
                  <a:pt x="3756" y="794"/>
                </a:moveTo>
                <a:cubicBezTo>
                  <a:pt x="3749" y="779"/>
                  <a:pt x="3741" y="768"/>
                  <a:pt x="3734" y="760"/>
                </a:cubicBezTo>
                <a:cubicBezTo>
                  <a:pt x="3724" y="749"/>
                  <a:pt x="3711" y="738"/>
                  <a:pt x="3698" y="732"/>
                </a:cubicBezTo>
                <a:cubicBezTo>
                  <a:pt x="3683" y="725"/>
                  <a:pt x="3669" y="719"/>
                  <a:pt x="3654" y="715"/>
                </a:cubicBezTo>
                <a:cubicBezTo>
                  <a:pt x="3639" y="712"/>
                  <a:pt x="3624" y="710"/>
                  <a:pt x="3609" y="710"/>
                </a:cubicBezTo>
                <a:cubicBezTo>
                  <a:pt x="3584" y="710"/>
                  <a:pt x="3558" y="715"/>
                  <a:pt x="3537" y="725"/>
                </a:cubicBezTo>
                <a:cubicBezTo>
                  <a:pt x="3513" y="736"/>
                  <a:pt x="3496" y="749"/>
                  <a:pt x="3479" y="766"/>
                </a:cubicBezTo>
                <a:cubicBezTo>
                  <a:pt x="3465" y="784"/>
                  <a:pt x="3450" y="805"/>
                  <a:pt x="3441" y="827"/>
                </a:cubicBezTo>
                <a:cubicBezTo>
                  <a:pt x="3439" y="827"/>
                  <a:pt x="3439" y="827"/>
                  <a:pt x="3439" y="827"/>
                </a:cubicBezTo>
                <a:cubicBezTo>
                  <a:pt x="3439" y="721"/>
                  <a:pt x="3439" y="721"/>
                  <a:pt x="3439" y="721"/>
                </a:cubicBezTo>
                <a:cubicBezTo>
                  <a:pt x="3324" y="721"/>
                  <a:pt x="3324" y="721"/>
                  <a:pt x="3324" y="721"/>
                </a:cubicBezTo>
                <a:cubicBezTo>
                  <a:pt x="3324" y="1333"/>
                  <a:pt x="3324" y="1333"/>
                  <a:pt x="3324" y="1333"/>
                </a:cubicBezTo>
                <a:cubicBezTo>
                  <a:pt x="3448" y="1333"/>
                  <a:pt x="3448" y="1333"/>
                  <a:pt x="3448" y="1333"/>
                </a:cubicBezTo>
                <a:cubicBezTo>
                  <a:pt x="3448" y="993"/>
                  <a:pt x="3448" y="993"/>
                  <a:pt x="3448" y="993"/>
                </a:cubicBezTo>
                <a:cubicBezTo>
                  <a:pt x="3446" y="975"/>
                  <a:pt x="3448" y="958"/>
                  <a:pt x="3450" y="943"/>
                </a:cubicBezTo>
                <a:cubicBezTo>
                  <a:pt x="3452" y="926"/>
                  <a:pt x="3456" y="909"/>
                  <a:pt x="3463" y="893"/>
                </a:cubicBezTo>
                <a:cubicBezTo>
                  <a:pt x="3469" y="878"/>
                  <a:pt x="3479" y="863"/>
                  <a:pt x="3490" y="848"/>
                </a:cubicBezTo>
                <a:cubicBezTo>
                  <a:pt x="3496" y="844"/>
                  <a:pt x="3503" y="837"/>
                  <a:pt x="3511" y="831"/>
                </a:cubicBezTo>
                <a:cubicBezTo>
                  <a:pt x="3518" y="827"/>
                  <a:pt x="3526" y="822"/>
                  <a:pt x="3537" y="818"/>
                </a:cubicBezTo>
                <a:cubicBezTo>
                  <a:pt x="3547" y="816"/>
                  <a:pt x="3558" y="814"/>
                  <a:pt x="3571" y="814"/>
                </a:cubicBezTo>
                <a:cubicBezTo>
                  <a:pt x="3577" y="814"/>
                  <a:pt x="3584" y="814"/>
                  <a:pt x="3592" y="816"/>
                </a:cubicBezTo>
                <a:cubicBezTo>
                  <a:pt x="3598" y="816"/>
                  <a:pt x="3607" y="820"/>
                  <a:pt x="3615" y="824"/>
                </a:cubicBezTo>
                <a:cubicBezTo>
                  <a:pt x="3622" y="829"/>
                  <a:pt x="3630" y="835"/>
                  <a:pt x="3637" y="844"/>
                </a:cubicBezTo>
                <a:cubicBezTo>
                  <a:pt x="3643" y="852"/>
                  <a:pt x="3649" y="863"/>
                  <a:pt x="3652" y="874"/>
                </a:cubicBezTo>
                <a:cubicBezTo>
                  <a:pt x="3654" y="887"/>
                  <a:pt x="3656" y="898"/>
                  <a:pt x="3656" y="911"/>
                </a:cubicBezTo>
                <a:cubicBezTo>
                  <a:pt x="3658" y="924"/>
                  <a:pt x="3658" y="937"/>
                  <a:pt x="3658" y="950"/>
                </a:cubicBezTo>
                <a:cubicBezTo>
                  <a:pt x="3658" y="1333"/>
                  <a:pt x="3658" y="1333"/>
                  <a:pt x="3658" y="1333"/>
                </a:cubicBezTo>
                <a:cubicBezTo>
                  <a:pt x="3779" y="1333"/>
                  <a:pt x="3779" y="1333"/>
                  <a:pt x="3779" y="1333"/>
                </a:cubicBezTo>
                <a:cubicBezTo>
                  <a:pt x="3779" y="919"/>
                  <a:pt x="3779" y="919"/>
                  <a:pt x="3779" y="919"/>
                </a:cubicBezTo>
                <a:cubicBezTo>
                  <a:pt x="3779" y="891"/>
                  <a:pt x="3777" y="865"/>
                  <a:pt x="3773" y="846"/>
                </a:cubicBezTo>
                <a:cubicBezTo>
                  <a:pt x="3768" y="824"/>
                  <a:pt x="3762" y="807"/>
                  <a:pt x="3756" y="794"/>
                </a:cubicBezTo>
                <a:close/>
                <a:moveTo>
                  <a:pt x="4831" y="789"/>
                </a:moveTo>
                <a:cubicBezTo>
                  <a:pt x="4827" y="780"/>
                  <a:pt x="4820" y="774"/>
                  <a:pt x="4814" y="765"/>
                </a:cubicBezTo>
                <a:cubicBezTo>
                  <a:pt x="4806" y="756"/>
                  <a:pt x="4799" y="750"/>
                  <a:pt x="4789" y="744"/>
                </a:cubicBezTo>
                <a:cubicBezTo>
                  <a:pt x="4772" y="731"/>
                  <a:pt x="4755" y="720"/>
                  <a:pt x="4738" y="715"/>
                </a:cubicBezTo>
                <a:cubicBezTo>
                  <a:pt x="4721" y="709"/>
                  <a:pt x="4702" y="707"/>
                  <a:pt x="4685" y="707"/>
                </a:cubicBezTo>
                <a:cubicBezTo>
                  <a:pt x="4656" y="707"/>
                  <a:pt x="4631" y="711"/>
                  <a:pt x="4605" y="724"/>
                </a:cubicBezTo>
                <a:cubicBezTo>
                  <a:pt x="4580" y="735"/>
                  <a:pt x="4557" y="754"/>
                  <a:pt x="4536" y="782"/>
                </a:cubicBezTo>
                <a:cubicBezTo>
                  <a:pt x="4523" y="795"/>
                  <a:pt x="4513" y="815"/>
                  <a:pt x="4502" y="836"/>
                </a:cubicBezTo>
                <a:cubicBezTo>
                  <a:pt x="4491" y="858"/>
                  <a:pt x="4485" y="886"/>
                  <a:pt x="4477" y="916"/>
                </a:cubicBezTo>
                <a:cubicBezTo>
                  <a:pt x="4470" y="946"/>
                  <a:pt x="4468" y="983"/>
                  <a:pt x="4468" y="1026"/>
                </a:cubicBezTo>
                <a:cubicBezTo>
                  <a:pt x="4468" y="1059"/>
                  <a:pt x="4470" y="1087"/>
                  <a:pt x="4475" y="1110"/>
                </a:cubicBezTo>
                <a:cubicBezTo>
                  <a:pt x="4479" y="1136"/>
                  <a:pt x="4483" y="1158"/>
                  <a:pt x="4489" y="1177"/>
                </a:cubicBezTo>
                <a:cubicBezTo>
                  <a:pt x="4496" y="1194"/>
                  <a:pt x="4502" y="1210"/>
                  <a:pt x="4508" y="1223"/>
                </a:cubicBezTo>
                <a:cubicBezTo>
                  <a:pt x="4515" y="1235"/>
                  <a:pt x="4521" y="1244"/>
                  <a:pt x="4525" y="1253"/>
                </a:cubicBezTo>
                <a:cubicBezTo>
                  <a:pt x="4542" y="1276"/>
                  <a:pt x="4559" y="1296"/>
                  <a:pt x="4578" y="1309"/>
                </a:cubicBezTo>
                <a:cubicBezTo>
                  <a:pt x="4595" y="1322"/>
                  <a:pt x="4614" y="1330"/>
                  <a:pt x="4631" y="1335"/>
                </a:cubicBezTo>
                <a:cubicBezTo>
                  <a:pt x="4650" y="1341"/>
                  <a:pt x="4666" y="1343"/>
                  <a:pt x="4681" y="1341"/>
                </a:cubicBezTo>
                <a:cubicBezTo>
                  <a:pt x="4702" y="1341"/>
                  <a:pt x="4721" y="1339"/>
                  <a:pt x="4742" y="1330"/>
                </a:cubicBezTo>
                <a:cubicBezTo>
                  <a:pt x="4761" y="1324"/>
                  <a:pt x="4780" y="1313"/>
                  <a:pt x="4797" y="1296"/>
                </a:cubicBezTo>
                <a:cubicBezTo>
                  <a:pt x="4810" y="1284"/>
                  <a:pt x="4822" y="1270"/>
                  <a:pt x="4831" y="1252"/>
                </a:cubicBezTo>
                <a:cubicBezTo>
                  <a:pt x="4829" y="1233"/>
                  <a:pt x="4829" y="1233"/>
                  <a:pt x="4829" y="1233"/>
                </a:cubicBezTo>
                <a:cubicBezTo>
                  <a:pt x="4837" y="1235"/>
                  <a:pt x="4837" y="1235"/>
                  <a:pt x="4837" y="1235"/>
                </a:cubicBezTo>
                <a:cubicBezTo>
                  <a:pt x="4835" y="1241"/>
                  <a:pt x="4833" y="1246"/>
                  <a:pt x="4831" y="1252"/>
                </a:cubicBezTo>
                <a:cubicBezTo>
                  <a:pt x="4839" y="1330"/>
                  <a:pt x="4839" y="1330"/>
                  <a:pt x="4839" y="1330"/>
                </a:cubicBezTo>
                <a:cubicBezTo>
                  <a:pt x="4953" y="1330"/>
                  <a:pt x="4953" y="1330"/>
                  <a:pt x="4953" y="1330"/>
                </a:cubicBezTo>
                <a:cubicBezTo>
                  <a:pt x="4953" y="480"/>
                  <a:pt x="4953" y="480"/>
                  <a:pt x="4953" y="480"/>
                </a:cubicBezTo>
                <a:cubicBezTo>
                  <a:pt x="4831" y="564"/>
                  <a:pt x="4831" y="564"/>
                  <a:pt x="4831" y="564"/>
                </a:cubicBezTo>
                <a:lnTo>
                  <a:pt x="4831" y="789"/>
                </a:lnTo>
                <a:close/>
                <a:moveTo>
                  <a:pt x="4791" y="1188"/>
                </a:moveTo>
                <a:cubicBezTo>
                  <a:pt x="4772" y="1218"/>
                  <a:pt x="4740" y="1240"/>
                  <a:pt x="4704" y="1240"/>
                </a:cubicBezTo>
                <a:cubicBezTo>
                  <a:pt x="4662" y="1240"/>
                  <a:pt x="4633" y="1212"/>
                  <a:pt x="4614" y="1173"/>
                </a:cubicBezTo>
                <a:cubicBezTo>
                  <a:pt x="4603" y="1149"/>
                  <a:pt x="4599" y="1123"/>
                  <a:pt x="4595" y="1100"/>
                </a:cubicBezTo>
                <a:cubicBezTo>
                  <a:pt x="4591" y="1078"/>
                  <a:pt x="4588" y="1050"/>
                  <a:pt x="4588" y="1018"/>
                </a:cubicBezTo>
                <a:cubicBezTo>
                  <a:pt x="4588" y="992"/>
                  <a:pt x="4591" y="964"/>
                  <a:pt x="4597" y="936"/>
                </a:cubicBezTo>
                <a:cubicBezTo>
                  <a:pt x="4605" y="899"/>
                  <a:pt x="4622" y="858"/>
                  <a:pt x="4654" y="836"/>
                </a:cubicBezTo>
                <a:cubicBezTo>
                  <a:pt x="4669" y="826"/>
                  <a:pt x="4685" y="821"/>
                  <a:pt x="4706" y="821"/>
                </a:cubicBezTo>
                <a:cubicBezTo>
                  <a:pt x="4740" y="821"/>
                  <a:pt x="4768" y="834"/>
                  <a:pt x="4789" y="864"/>
                </a:cubicBezTo>
                <a:cubicBezTo>
                  <a:pt x="4797" y="877"/>
                  <a:pt x="4806" y="892"/>
                  <a:pt x="4810" y="912"/>
                </a:cubicBezTo>
                <a:cubicBezTo>
                  <a:pt x="4816" y="929"/>
                  <a:pt x="4818" y="946"/>
                  <a:pt x="4818" y="966"/>
                </a:cubicBezTo>
                <a:cubicBezTo>
                  <a:pt x="4820" y="1082"/>
                  <a:pt x="4820" y="1082"/>
                  <a:pt x="4820" y="1082"/>
                </a:cubicBezTo>
                <a:cubicBezTo>
                  <a:pt x="4820" y="1117"/>
                  <a:pt x="4810" y="1158"/>
                  <a:pt x="4791" y="1188"/>
                </a:cubicBezTo>
                <a:close/>
                <a:moveTo>
                  <a:pt x="5144" y="501"/>
                </a:moveTo>
                <a:cubicBezTo>
                  <a:pt x="5104" y="501"/>
                  <a:pt x="5071" y="536"/>
                  <a:pt x="5071" y="579"/>
                </a:cubicBezTo>
                <a:cubicBezTo>
                  <a:pt x="5071" y="620"/>
                  <a:pt x="5104" y="654"/>
                  <a:pt x="5144" y="654"/>
                </a:cubicBezTo>
                <a:cubicBezTo>
                  <a:pt x="5186" y="654"/>
                  <a:pt x="5219" y="620"/>
                  <a:pt x="5219" y="579"/>
                </a:cubicBezTo>
                <a:cubicBezTo>
                  <a:pt x="5219" y="536"/>
                  <a:pt x="5186" y="501"/>
                  <a:pt x="5144" y="501"/>
                </a:cubicBezTo>
                <a:close/>
                <a:moveTo>
                  <a:pt x="5081" y="1333"/>
                </a:moveTo>
                <a:cubicBezTo>
                  <a:pt x="5202" y="1333"/>
                  <a:pt x="5202" y="1333"/>
                  <a:pt x="5202" y="1333"/>
                </a:cubicBezTo>
                <a:cubicBezTo>
                  <a:pt x="5202" y="719"/>
                  <a:pt x="5202" y="719"/>
                  <a:pt x="5202" y="719"/>
                </a:cubicBezTo>
                <a:cubicBezTo>
                  <a:pt x="5081" y="719"/>
                  <a:pt x="5081" y="719"/>
                  <a:pt x="5081" y="719"/>
                </a:cubicBezTo>
                <a:lnTo>
                  <a:pt x="5081" y="1333"/>
                </a:lnTo>
                <a:close/>
                <a:moveTo>
                  <a:pt x="5808" y="1245"/>
                </a:moveTo>
                <a:cubicBezTo>
                  <a:pt x="5806" y="1230"/>
                  <a:pt x="5806" y="1215"/>
                  <a:pt x="5806" y="1200"/>
                </a:cubicBezTo>
                <a:cubicBezTo>
                  <a:pt x="5806" y="942"/>
                  <a:pt x="5806" y="942"/>
                  <a:pt x="5806" y="942"/>
                </a:cubicBezTo>
                <a:cubicBezTo>
                  <a:pt x="5806" y="927"/>
                  <a:pt x="5806" y="910"/>
                  <a:pt x="5803" y="893"/>
                </a:cubicBezTo>
                <a:cubicBezTo>
                  <a:pt x="5803" y="875"/>
                  <a:pt x="5799" y="858"/>
                  <a:pt x="5795" y="841"/>
                </a:cubicBezTo>
                <a:cubicBezTo>
                  <a:pt x="5791" y="824"/>
                  <a:pt x="5784" y="809"/>
                  <a:pt x="5776" y="794"/>
                </a:cubicBezTo>
                <a:cubicBezTo>
                  <a:pt x="5767" y="779"/>
                  <a:pt x="5755" y="766"/>
                  <a:pt x="5740" y="753"/>
                </a:cubicBezTo>
                <a:cubicBezTo>
                  <a:pt x="5721" y="738"/>
                  <a:pt x="5697" y="727"/>
                  <a:pt x="5670" y="719"/>
                </a:cubicBezTo>
                <a:cubicBezTo>
                  <a:pt x="5644" y="712"/>
                  <a:pt x="5613" y="710"/>
                  <a:pt x="5581" y="710"/>
                </a:cubicBezTo>
                <a:cubicBezTo>
                  <a:pt x="5553" y="710"/>
                  <a:pt x="5528" y="712"/>
                  <a:pt x="5509" y="715"/>
                </a:cubicBezTo>
                <a:cubicBezTo>
                  <a:pt x="5490" y="719"/>
                  <a:pt x="5473" y="723"/>
                  <a:pt x="5460" y="727"/>
                </a:cubicBezTo>
                <a:cubicBezTo>
                  <a:pt x="5445" y="732"/>
                  <a:pt x="5435" y="736"/>
                  <a:pt x="5426" y="742"/>
                </a:cubicBezTo>
                <a:cubicBezTo>
                  <a:pt x="5418" y="747"/>
                  <a:pt x="5407" y="755"/>
                  <a:pt x="5396" y="766"/>
                </a:cubicBezTo>
                <a:cubicBezTo>
                  <a:pt x="5435" y="860"/>
                  <a:pt x="5435" y="860"/>
                  <a:pt x="5435" y="860"/>
                </a:cubicBezTo>
                <a:cubicBezTo>
                  <a:pt x="5460" y="839"/>
                  <a:pt x="5492" y="818"/>
                  <a:pt x="5524" y="811"/>
                </a:cubicBezTo>
                <a:cubicBezTo>
                  <a:pt x="5538" y="807"/>
                  <a:pt x="5553" y="805"/>
                  <a:pt x="5572" y="805"/>
                </a:cubicBezTo>
                <a:cubicBezTo>
                  <a:pt x="5583" y="805"/>
                  <a:pt x="5594" y="807"/>
                  <a:pt x="5604" y="807"/>
                </a:cubicBezTo>
                <a:cubicBezTo>
                  <a:pt x="5617" y="809"/>
                  <a:pt x="5627" y="813"/>
                  <a:pt x="5638" y="818"/>
                </a:cubicBezTo>
                <a:cubicBezTo>
                  <a:pt x="5649" y="822"/>
                  <a:pt x="5657" y="830"/>
                  <a:pt x="5664" y="841"/>
                </a:cubicBezTo>
                <a:cubicBezTo>
                  <a:pt x="5668" y="848"/>
                  <a:pt x="5672" y="856"/>
                  <a:pt x="5674" y="865"/>
                </a:cubicBezTo>
                <a:cubicBezTo>
                  <a:pt x="5678" y="873"/>
                  <a:pt x="5678" y="882"/>
                  <a:pt x="5680" y="890"/>
                </a:cubicBezTo>
                <a:cubicBezTo>
                  <a:pt x="5683" y="899"/>
                  <a:pt x="5683" y="906"/>
                  <a:pt x="5683" y="912"/>
                </a:cubicBezTo>
                <a:cubicBezTo>
                  <a:pt x="5683" y="918"/>
                  <a:pt x="5683" y="925"/>
                  <a:pt x="5683" y="927"/>
                </a:cubicBezTo>
                <a:cubicBezTo>
                  <a:pt x="5683" y="948"/>
                  <a:pt x="5683" y="948"/>
                  <a:pt x="5683" y="948"/>
                </a:cubicBezTo>
                <a:cubicBezTo>
                  <a:pt x="5623" y="948"/>
                  <a:pt x="5623" y="948"/>
                  <a:pt x="5623" y="948"/>
                </a:cubicBezTo>
                <a:cubicBezTo>
                  <a:pt x="5611" y="948"/>
                  <a:pt x="5596" y="951"/>
                  <a:pt x="5577" y="951"/>
                </a:cubicBezTo>
                <a:cubicBezTo>
                  <a:pt x="5560" y="953"/>
                  <a:pt x="5541" y="955"/>
                  <a:pt x="5522" y="957"/>
                </a:cubicBezTo>
                <a:cubicBezTo>
                  <a:pt x="5500" y="961"/>
                  <a:pt x="5481" y="966"/>
                  <a:pt x="5462" y="972"/>
                </a:cubicBezTo>
                <a:cubicBezTo>
                  <a:pt x="5443" y="976"/>
                  <a:pt x="5424" y="985"/>
                  <a:pt x="5409" y="994"/>
                </a:cubicBezTo>
                <a:cubicBezTo>
                  <a:pt x="5384" y="1009"/>
                  <a:pt x="5365" y="1024"/>
                  <a:pt x="5352" y="1043"/>
                </a:cubicBezTo>
                <a:cubicBezTo>
                  <a:pt x="5337" y="1060"/>
                  <a:pt x="5329" y="1079"/>
                  <a:pt x="5322" y="1101"/>
                </a:cubicBezTo>
                <a:cubicBezTo>
                  <a:pt x="5318" y="1120"/>
                  <a:pt x="5316" y="1139"/>
                  <a:pt x="5316" y="1159"/>
                </a:cubicBezTo>
                <a:cubicBezTo>
                  <a:pt x="5316" y="1180"/>
                  <a:pt x="5318" y="1202"/>
                  <a:pt x="5324" y="1223"/>
                </a:cubicBezTo>
                <a:cubicBezTo>
                  <a:pt x="5331" y="1245"/>
                  <a:pt x="5341" y="1264"/>
                  <a:pt x="5356" y="1281"/>
                </a:cubicBezTo>
                <a:cubicBezTo>
                  <a:pt x="5371" y="1300"/>
                  <a:pt x="5392" y="1313"/>
                  <a:pt x="5416" y="1326"/>
                </a:cubicBezTo>
                <a:cubicBezTo>
                  <a:pt x="5439" y="1337"/>
                  <a:pt x="5469" y="1341"/>
                  <a:pt x="5505" y="1341"/>
                </a:cubicBezTo>
                <a:cubicBezTo>
                  <a:pt x="5515" y="1343"/>
                  <a:pt x="5530" y="1341"/>
                  <a:pt x="5545" y="1339"/>
                </a:cubicBezTo>
                <a:cubicBezTo>
                  <a:pt x="5560" y="1337"/>
                  <a:pt x="5575" y="1330"/>
                  <a:pt x="5591" y="1324"/>
                </a:cubicBezTo>
                <a:cubicBezTo>
                  <a:pt x="5608" y="1315"/>
                  <a:pt x="5625" y="1305"/>
                  <a:pt x="5640" y="1290"/>
                </a:cubicBezTo>
                <a:cubicBezTo>
                  <a:pt x="5657" y="1273"/>
                  <a:pt x="5672" y="1253"/>
                  <a:pt x="5683" y="1227"/>
                </a:cubicBezTo>
                <a:cubicBezTo>
                  <a:pt x="5685" y="1249"/>
                  <a:pt x="5687" y="1268"/>
                  <a:pt x="5689" y="1285"/>
                </a:cubicBezTo>
                <a:cubicBezTo>
                  <a:pt x="5691" y="1303"/>
                  <a:pt x="5693" y="1318"/>
                  <a:pt x="5695" y="1330"/>
                </a:cubicBezTo>
                <a:cubicBezTo>
                  <a:pt x="5816" y="1330"/>
                  <a:pt x="5816" y="1330"/>
                  <a:pt x="5816" y="1330"/>
                </a:cubicBezTo>
                <a:cubicBezTo>
                  <a:pt x="5816" y="1318"/>
                  <a:pt x="5814" y="1305"/>
                  <a:pt x="5812" y="1290"/>
                </a:cubicBezTo>
                <a:cubicBezTo>
                  <a:pt x="5810" y="1275"/>
                  <a:pt x="5808" y="1260"/>
                  <a:pt x="5808" y="1245"/>
                </a:cubicBezTo>
                <a:close/>
                <a:moveTo>
                  <a:pt x="5683" y="1066"/>
                </a:moveTo>
                <a:cubicBezTo>
                  <a:pt x="5683" y="1079"/>
                  <a:pt x="5683" y="1092"/>
                  <a:pt x="5678" y="1107"/>
                </a:cubicBezTo>
                <a:cubicBezTo>
                  <a:pt x="5676" y="1122"/>
                  <a:pt x="5672" y="1135"/>
                  <a:pt x="5668" y="1150"/>
                </a:cubicBezTo>
                <a:cubicBezTo>
                  <a:pt x="5661" y="1163"/>
                  <a:pt x="5655" y="1176"/>
                  <a:pt x="5649" y="1187"/>
                </a:cubicBezTo>
                <a:cubicBezTo>
                  <a:pt x="5640" y="1197"/>
                  <a:pt x="5632" y="1208"/>
                  <a:pt x="5621" y="1215"/>
                </a:cubicBezTo>
                <a:cubicBezTo>
                  <a:pt x="5608" y="1223"/>
                  <a:pt x="5598" y="1230"/>
                  <a:pt x="5583" y="1234"/>
                </a:cubicBezTo>
                <a:cubicBezTo>
                  <a:pt x="5570" y="1240"/>
                  <a:pt x="5558" y="1242"/>
                  <a:pt x="5543" y="1242"/>
                </a:cubicBezTo>
                <a:cubicBezTo>
                  <a:pt x="5534" y="1242"/>
                  <a:pt x="5526" y="1240"/>
                  <a:pt x="5517" y="1238"/>
                </a:cubicBezTo>
                <a:cubicBezTo>
                  <a:pt x="5509" y="1236"/>
                  <a:pt x="5500" y="1234"/>
                  <a:pt x="5492" y="1230"/>
                </a:cubicBezTo>
                <a:cubicBezTo>
                  <a:pt x="5483" y="1225"/>
                  <a:pt x="5477" y="1221"/>
                  <a:pt x="5471" y="1212"/>
                </a:cubicBezTo>
                <a:cubicBezTo>
                  <a:pt x="5466" y="1210"/>
                  <a:pt x="5464" y="1206"/>
                  <a:pt x="5460" y="1202"/>
                </a:cubicBezTo>
                <a:cubicBezTo>
                  <a:pt x="5458" y="1197"/>
                  <a:pt x="5454" y="1191"/>
                  <a:pt x="5452" y="1182"/>
                </a:cubicBezTo>
                <a:cubicBezTo>
                  <a:pt x="5449" y="1176"/>
                  <a:pt x="5447" y="1167"/>
                  <a:pt x="5447" y="1157"/>
                </a:cubicBezTo>
                <a:cubicBezTo>
                  <a:pt x="5447" y="1148"/>
                  <a:pt x="5449" y="1135"/>
                  <a:pt x="5452" y="1122"/>
                </a:cubicBezTo>
                <a:cubicBezTo>
                  <a:pt x="5456" y="1109"/>
                  <a:pt x="5462" y="1097"/>
                  <a:pt x="5473" y="1084"/>
                </a:cubicBezTo>
                <a:cubicBezTo>
                  <a:pt x="5483" y="1071"/>
                  <a:pt x="5498" y="1060"/>
                  <a:pt x="5519" y="1051"/>
                </a:cubicBezTo>
                <a:cubicBezTo>
                  <a:pt x="5530" y="1047"/>
                  <a:pt x="5543" y="1045"/>
                  <a:pt x="5555" y="1043"/>
                </a:cubicBezTo>
                <a:cubicBezTo>
                  <a:pt x="5570" y="1041"/>
                  <a:pt x="5583" y="1039"/>
                  <a:pt x="5596" y="1036"/>
                </a:cubicBezTo>
                <a:cubicBezTo>
                  <a:pt x="5608" y="1036"/>
                  <a:pt x="5619" y="1036"/>
                  <a:pt x="5627" y="1036"/>
                </a:cubicBezTo>
                <a:cubicBezTo>
                  <a:pt x="5683" y="1034"/>
                  <a:pt x="5683" y="1034"/>
                  <a:pt x="5683" y="1034"/>
                </a:cubicBezTo>
                <a:lnTo>
                  <a:pt x="5683" y="1066"/>
                </a:lnTo>
                <a:close/>
                <a:moveTo>
                  <a:pt x="6380" y="794"/>
                </a:moveTo>
                <a:cubicBezTo>
                  <a:pt x="6372" y="779"/>
                  <a:pt x="6366" y="768"/>
                  <a:pt x="6357" y="760"/>
                </a:cubicBezTo>
                <a:cubicBezTo>
                  <a:pt x="6347" y="749"/>
                  <a:pt x="6336" y="738"/>
                  <a:pt x="6321" y="732"/>
                </a:cubicBezTo>
                <a:cubicBezTo>
                  <a:pt x="6308" y="725"/>
                  <a:pt x="6294" y="719"/>
                  <a:pt x="6279" y="715"/>
                </a:cubicBezTo>
                <a:cubicBezTo>
                  <a:pt x="6264" y="712"/>
                  <a:pt x="6249" y="710"/>
                  <a:pt x="6234" y="710"/>
                </a:cubicBezTo>
                <a:cubicBezTo>
                  <a:pt x="6207" y="710"/>
                  <a:pt x="6182" y="715"/>
                  <a:pt x="6161" y="725"/>
                </a:cubicBezTo>
                <a:cubicBezTo>
                  <a:pt x="6139" y="736"/>
                  <a:pt x="6120" y="749"/>
                  <a:pt x="6106" y="766"/>
                </a:cubicBezTo>
                <a:cubicBezTo>
                  <a:pt x="6089" y="784"/>
                  <a:pt x="6076" y="805"/>
                  <a:pt x="6065" y="827"/>
                </a:cubicBezTo>
                <a:cubicBezTo>
                  <a:pt x="6063" y="827"/>
                  <a:pt x="6063" y="827"/>
                  <a:pt x="6063" y="827"/>
                </a:cubicBezTo>
                <a:cubicBezTo>
                  <a:pt x="6063" y="721"/>
                  <a:pt x="6063" y="721"/>
                  <a:pt x="6063" y="721"/>
                </a:cubicBezTo>
                <a:cubicBezTo>
                  <a:pt x="5949" y="721"/>
                  <a:pt x="5949" y="721"/>
                  <a:pt x="5949" y="721"/>
                </a:cubicBezTo>
                <a:cubicBezTo>
                  <a:pt x="5949" y="1333"/>
                  <a:pt x="5949" y="1333"/>
                  <a:pt x="5949" y="1333"/>
                </a:cubicBezTo>
                <a:cubicBezTo>
                  <a:pt x="6072" y="1333"/>
                  <a:pt x="6072" y="1333"/>
                  <a:pt x="6072" y="1333"/>
                </a:cubicBezTo>
                <a:cubicBezTo>
                  <a:pt x="6072" y="993"/>
                  <a:pt x="6072" y="993"/>
                  <a:pt x="6072" y="993"/>
                </a:cubicBezTo>
                <a:cubicBezTo>
                  <a:pt x="6072" y="975"/>
                  <a:pt x="6072" y="958"/>
                  <a:pt x="6074" y="943"/>
                </a:cubicBezTo>
                <a:cubicBezTo>
                  <a:pt x="6076" y="926"/>
                  <a:pt x="6080" y="909"/>
                  <a:pt x="6089" y="893"/>
                </a:cubicBezTo>
                <a:cubicBezTo>
                  <a:pt x="6095" y="878"/>
                  <a:pt x="6103" y="863"/>
                  <a:pt x="6116" y="848"/>
                </a:cubicBezTo>
                <a:cubicBezTo>
                  <a:pt x="6122" y="844"/>
                  <a:pt x="6129" y="837"/>
                  <a:pt x="6135" y="831"/>
                </a:cubicBezTo>
                <a:cubicBezTo>
                  <a:pt x="6144" y="827"/>
                  <a:pt x="6152" y="822"/>
                  <a:pt x="6163" y="818"/>
                </a:cubicBezTo>
                <a:cubicBezTo>
                  <a:pt x="6171" y="816"/>
                  <a:pt x="6184" y="814"/>
                  <a:pt x="6196" y="814"/>
                </a:cubicBezTo>
                <a:cubicBezTo>
                  <a:pt x="6201" y="814"/>
                  <a:pt x="6209" y="814"/>
                  <a:pt x="6215" y="816"/>
                </a:cubicBezTo>
                <a:cubicBezTo>
                  <a:pt x="6224" y="816"/>
                  <a:pt x="6230" y="820"/>
                  <a:pt x="6239" y="824"/>
                </a:cubicBezTo>
                <a:cubicBezTo>
                  <a:pt x="6247" y="829"/>
                  <a:pt x="6254" y="835"/>
                  <a:pt x="6260" y="844"/>
                </a:cubicBezTo>
                <a:cubicBezTo>
                  <a:pt x="6268" y="852"/>
                  <a:pt x="6273" y="863"/>
                  <a:pt x="6275" y="874"/>
                </a:cubicBezTo>
                <a:cubicBezTo>
                  <a:pt x="6279" y="887"/>
                  <a:pt x="6281" y="898"/>
                  <a:pt x="6281" y="911"/>
                </a:cubicBezTo>
                <a:cubicBezTo>
                  <a:pt x="6281" y="924"/>
                  <a:pt x="6281" y="937"/>
                  <a:pt x="6281" y="950"/>
                </a:cubicBezTo>
                <a:cubicBezTo>
                  <a:pt x="6281" y="1333"/>
                  <a:pt x="6281" y="1333"/>
                  <a:pt x="6281" y="1333"/>
                </a:cubicBezTo>
                <a:cubicBezTo>
                  <a:pt x="6404" y="1333"/>
                  <a:pt x="6404" y="1333"/>
                  <a:pt x="6404" y="1333"/>
                </a:cubicBezTo>
                <a:cubicBezTo>
                  <a:pt x="6404" y="919"/>
                  <a:pt x="6404" y="919"/>
                  <a:pt x="6404" y="919"/>
                </a:cubicBezTo>
                <a:cubicBezTo>
                  <a:pt x="6404" y="891"/>
                  <a:pt x="6402" y="865"/>
                  <a:pt x="6397" y="846"/>
                </a:cubicBezTo>
                <a:cubicBezTo>
                  <a:pt x="6393" y="824"/>
                  <a:pt x="6387" y="807"/>
                  <a:pt x="6380" y="794"/>
                </a:cubicBezTo>
                <a:close/>
                <a:moveTo>
                  <a:pt x="7034" y="961"/>
                </a:moveTo>
                <a:cubicBezTo>
                  <a:pt x="7023" y="943"/>
                  <a:pt x="7010" y="928"/>
                  <a:pt x="6998" y="915"/>
                </a:cubicBezTo>
                <a:cubicBezTo>
                  <a:pt x="6983" y="902"/>
                  <a:pt x="6968" y="891"/>
                  <a:pt x="6951" y="883"/>
                </a:cubicBezTo>
                <a:cubicBezTo>
                  <a:pt x="6936" y="874"/>
                  <a:pt x="6920" y="868"/>
                  <a:pt x="6903" y="863"/>
                </a:cubicBezTo>
                <a:cubicBezTo>
                  <a:pt x="6886" y="857"/>
                  <a:pt x="6871" y="852"/>
                  <a:pt x="6854" y="848"/>
                </a:cubicBezTo>
                <a:cubicBezTo>
                  <a:pt x="6757" y="822"/>
                  <a:pt x="6757" y="822"/>
                  <a:pt x="6757" y="822"/>
                </a:cubicBezTo>
                <a:cubicBezTo>
                  <a:pt x="6748" y="820"/>
                  <a:pt x="6738" y="818"/>
                  <a:pt x="6725" y="814"/>
                </a:cubicBezTo>
                <a:cubicBezTo>
                  <a:pt x="6712" y="809"/>
                  <a:pt x="6700" y="803"/>
                  <a:pt x="6689" y="794"/>
                </a:cubicBezTo>
                <a:cubicBezTo>
                  <a:pt x="6677" y="788"/>
                  <a:pt x="6668" y="777"/>
                  <a:pt x="6660" y="766"/>
                </a:cubicBezTo>
                <a:cubicBezTo>
                  <a:pt x="6651" y="753"/>
                  <a:pt x="6647" y="740"/>
                  <a:pt x="6647" y="723"/>
                </a:cubicBezTo>
                <a:cubicBezTo>
                  <a:pt x="6647" y="710"/>
                  <a:pt x="6649" y="699"/>
                  <a:pt x="6653" y="686"/>
                </a:cubicBezTo>
                <a:cubicBezTo>
                  <a:pt x="6658" y="675"/>
                  <a:pt x="6664" y="662"/>
                  <a:pt x="6672" y="651"/>
                </a:cubicBezTo>
                <a:cubicBezTo>
                  <a:pt x="6681" y="641"/>
                  <a:pt x="6693" y="632"/>
                  <a:pt x="6710" y="625"/>
                </a:cubicBezTo>
                <a:cubicBezTo>
                  <a:pt x="6725" y="619"/>
                  <a:pt x="6746" y="617"/>
                  <a:pt x="6770" y="617"/>
                </a:cubicBezTo>
                <a:cubicBezTo>
                  <a:pt x="6791" y="617"/>
                  <a:pt x="6812" y="619"/>
                  <a:pt x="6831" y="625"/>
                </a:cubicBezTo>
                <a:cubicBezTo>
                  <a:pt x="6852" y="632"/>
                  <a:pt x="6869" y="643"/>
                  <a:pt x="6884" y="656"/>
                </a:cubicBezTo>
                <a:cubicBezTo>
                  <a:pt x="6903" y="673"/>
                  <a:pt x="6928" y="703"/>
                  <a:pt x="6934" y="729"/>
                </a:cubicBezTo>
                <a:cubicBezTo>
                  <a:pt x="6951" y="712"/>
                  <a:pt x="6951" y="712"/>
                  <a:pt x="6951" y="712"/>
                </a:cubicBezTo>
                <a:cubicBezTo>
                  <a:pt x="7025" y="643"/>
                  <a:pt x="7025" y="643"/>
                  <a:pt x="7025" y="643"/>
                </a:cubicBezTo>
                <a:cubicBezTo>
                  <a:pt x="7019" y="628"/>
                  <a:pt x="7010" y="612"/>
                  <a:pt x="7000" y="599"/>
                </a:cubicBezTo>
                <a:cubicBezTo>
                  <a:pt x="6991" y="584"/>
                  <a:pt x="6979" y="571"/>
                  <a:pt x="6966" y="561"/>
                </a:cubicBezTo>
                <a:cubicBezTo>
                  <a:pt x="6949" y="545"/>
                  <a:pt x="6932" y="532"/>
                  <a:pt x="6911" y="524"/>
                </a:cubicBezTo>
                <a:cubicBezTo>
                  <a:pt x="6890" y="515"/>
                  <a:pt x="6869" y="506"/>
                  <a:pt x="6848" y="502"/>
                </a:cubicBezTo>
                <a:cubicBezTo>
                  <a:pt x="6824" y="498"/>
                  <a:pt x="6801" y="496"/>
                  <a:pt x="6778" y="496"/>
                </a:cubicBezTo>
                <a:cubicBezTo>
                  <a:pt x="6757" y="496"/>
                  <a:pt x="6734" y="498"/>
                  <a:pt x="6712" y="502"/>
                </a:cubicBezTo>
                <a:cubicBezTo>
                  <a:pt x="6691" y="504"/>
                  <a:pt x="6670" y="511"/>
                  <a:pt x="6651" y="519"/>
                </a:cubicBezTo>
                <a:cubicBezTo>
                  <a:pt x="6632" y="526"/>
                  <a:pt x="6613" y="537"/>
                  <a:pt x="6598" y="550"/>
                </a:cubicBezTo>
                <a:cubicBezTo>
                  <a:pt x="6584" y="563"/>
                  <a:pt x="6569" y="578"/>
                  <a:pt x="6556" y="595"/>
                </a:cubicBezTo>
                <a:cubicBezTo>
                  <a:pt x="6546" y="612"/>
                  <a:pt x="6535" y="634"/>
                  <a:pt x="6527" y="658"/>
                </a:cubicBezTo>
                <a:cubicBezTo>
                  <a:pt x="6520" y="682"/>
                  <a:pt x="6516" y="708"/>
                  <a:pt x="6516" y="738"/>
                </a:cubicBezTo>
                <a:cubicBezTo>
                  <a:pt x="6516" y="764"/>
                  <a:pt x="6520" y="788"/>
                  <a:pt x="6527" y="809"/>
                </a:cubicBezTo>
                <a:cubicBezTo>
                  <a:pt x="6533" y="829"/>
                  <a:pt x="6541" y="848"/>
                  <a:pt x="6552" y="863"/>
                </a:cubicBezTo>
                <a:cubicBezTo>
                  <a:pt x="6562" y="878"/>
                  <a:pt x="6573" y="889"/>
                  <a:pt x="6584" y="900"/>
                </a:cubicBezTo>
                <a:cubicBezTo>
                  <a:pt x="6594" y="909"/>
                  <a:pt x="6605" y="917"/>
                  <a:pt x="6617" y="924"/>
                </a:cubicBezTo>
                <a:cubicBezTo>
                  <a:pt x="6628" y="930"/>
                  <a:pt x="6641" y="937"/>
                  <a:pt x="6651" y="943"/>
                </a:cubicBezTo>
                <a:cubicBezTo>
                  <a:pt x="6664" y="948"/>
                  <a:pt x="6674" y="954"/>
                  <a:pt x="6687" y="956"/>
                </a:cubicBezTo>
                <a:cubicBezTo>
                  <a:pt x="6698" y="961"/>
                  <a:pt x="6706" y="963"/>
                  <a:pt x="6715" y="965"/>
                </a:cubicBezTo>
                <a:cubicBezTo>
                  <a:pt x="6820" y="995"/>
                  <a:pt x="6820" y="995"/>
                  <a:pt x="6820" y="995"/>
                </a:cubicBezTo>
                <a:cubicBezTo>
                  <a:pt x="6843" y="1002"/>
                  <a:pt x="6863" y="1008"/>
                  <a:pt x="6875" y="1019"/>
                </a:cubicBezTo>
                <a:cubicBezTo>
                  <a:pt x="6890" y="1028"/>
                  <a:pt x="6901" y="1038"/>
                  <a:pt x="6909" y="1049"/>
                </a:cubicBezTo>
                <a:cubicBezTo>
                  <a:pt x="6917" y="1060"/>
                  <a:pt x="6922" y="1071"/>
                  <a:pt x="6926" y="1082"/>
                </a:cubicBezTo>
                <a:cubicBezTo>
                  <a:pt x="6928" y="1092"/>
                  <a:pt x="6930" y="1103"/>
                  <a:pt x="6930" y="1112"/>
                </a:cubicBezTo>
                <a:cubicBezTo>
                  <a:pt x="6930" y="1123"/>
                  <a:pt x="6928" y="1136"/>
                  <a:pt x="6924" y="1149"/>
                </a:cubicBezTo>
                <a:cubicBezTo>
                  <a:pt x="6920" y="1162"/>
                  <a:pt x="6911" y="1172"/>
                  <a:pt x="6903" y="1185"/>
                </a:cubicBezTo>
                <a:cubicBezTo>
                  <a:pt x="6892" y="1196"/>
                  <a:pt x="6877" y="1205"/>
                  <a:pt x="6858" y="1214"/>
                </a:cubicBezTo>
                <a:cubicBezTo>
                  <a:pt x="6839" y="1220"/>
                  <a:pt x="6816" y="1224"/>
                  <a:pt x="6786" y="1224"/>
                </a:cubicBezTo>
                <a:cubicBezTo>
                  <a:pt x="6776" y="1224"/>
                  <a:pt x="6763" y="1224"/>
                  <a:pt x="6751" y="1222"/>
                </a:cubicBezTo>
                <a:cubicBezTo>
                  <a:pt x="6738" y="1220"/>
                  <a:pt x="6725" y="1216"/>
                  <a:pt x="6710" y="1211"/>
                </a:cubicBezTo>
                <a:cubicBezTo>
                  <a:pt x="6674" y="1196"/>
                  <a:pt x="6626" y="1162"/>
                  <a:pt x="6609" y="1127"/>
                </a:cubicBezTo>
                <a:cubicBezTo>
                  <a:pt x="6520" y="1209"/>
                  <a:pt x="6520" y="1209"/>
                  <a:pt x="6520" y="1209"/>
                </a:cubicBezTo>
                <a:cubicBezTo>
                  <a:pt x="6527" y="1218"/>
                  <a:pt x="6533" y="1227"/>
                  <a:pt x="6539" y="1233"/>
                </a:cubicBezTo>
                <a:cubicBezTo>
                  <a:pt x="6552" y="1250"/>
                  <a:pt x="6565" y="1263"/>
                  <a:pt x="6577" y="1274"/>
                </a:cubicBezTo>
                <a:cubicBezTo>
                  <a:pt x="6592" y="1287"/>
                  <a:pt x="6609" y="1300"/>
                  <a:pt x="6630" y="1311"/>
                </a:cubicBezTo>
                <a:cubicBezTo>
                  <a:pt x="6651" y="1320"/>
                  <a:pt x="6674" y="1328"/>
                  <a:pt x="6700" y="1335"/>
                </a:cubicBezTo>
                <a:cubicBezTo>
                  <a:pt x="6725" y="1341"/>
                  <a:pt x="6755" y="1343"/>
                  <a:pt x="6789" y="1343"/>
                </a:cubicBezTo>
                <a:cubicBezTo>
                  <a:pt x="6810" y="1343"/>
                  <a:pt x="6831" y="1343"/>
                  <a:pt x="6856" y="1339"/>
                </a:cubicBezTo>
                <a:cubicBezTo>
                  <a:pt x="6879" y="1335"/>
                  <a:pt x="6901" y="1326"/>
                  <a:pt x="6924" y="1317"/>
                </a:cubicBezTo>
                <a:cubicBezTo>
                  <a:pt x="6945" y="1307"/>
                  <a:pt x="6966" y="1296"/>
                  <a:pt x="6985" y="1278"/>
                </a:cubicBezTo>
                <a:cubicBezTo>
                  <a:pt x="7000" y="1263"/>
                  <a:pt x="7015" y="1248"/>
                  <a:pt x="7027" y="1227"/>
                </a:cubicBezTo>
                <a:cubicBezTo>
                  <a:pt x="7040" y="1207"/>
                  <a:pt x="7051" y="1185"/>
                  <a:pt x="7057" y="1162"/>
                </a:cubicBezTo>
                <a:cubicBezTo>
                  <a:pt x="7063" y="1138"/>
                  <a:pt x="7067" y="1114"/>
                  <a:pt x="7067" y="1088"/>
                </a:cubicBezTo>
                <a:cubicBezTo>
                  <a:pt x="7067" y="1062"/>
                  <a:pt x="7065" y="1041"/>
                  <a:pt x="7059" y="1019"/>
                </a:cubicBezTo>
                <a:cubicBezTo>
                  <a:pt x="7053" y="997"/>
                  <a:pt x="7044" y="978"/>
                  <a:pt x="7034" y="961"/>
                </a:cubicBezTo>
                <a:close/>
                <a:moveTo>
                  <a:pt x="7650" y="851"/>
                </a:moveTo>
                <a:cubicBezTo>
                  <a:pt x="7637" y="827"/>
                  <a:pt x="7620" y="803"/>
                  <a:pt x="7601" y="784"/>
                </a:cubicBezTo>
                <a:cubicBezTo>
                  <a:pt x="7588" y="771"/>
                  <a:pt x="7574" y="758"/>
                  <a:pt x="7556" y="747"/>
                </a:cubicBezTo>
                <a:cubicBezTo>
                  <a:pt x="7537" y="736"/>
                  <a:pt x="7518" y="728"/>
                  <a:pt x="7495" y="719"/>
                </a:cubicBezTo>
                <a:cubicBezTo>
                  <a:pt x="7471" y="712"/>
                  <a:pt x="7446" y="710"/>
                  <a:pt x="7418" y="710"/>
                </a:cubicBezTo>
                <a:cubicBezTo>
                  <a:pt x="7388" y="710"/>
                  <a:pt x="7363" y="712"/>
                  <a:pt x="7340" y="719"/>
                </a:cubicBezTo>
                <a:cubicBezTo>
                  <a:pt x="7316" y="728"/>
                  <a:pt x="7297" y="736"/>
                  <a:pt x="7278" y="747"/>
                </a:cubicBezTo>
                <a:cubicBezTo>
                  <a:pt x="7261" y="758"/>
                  <a:pt x="7246" y="771"/>
                  <a:pt x="7233" y="784"/>
                </a:cubicBezTo>
                <a:cubicBezTo>
                  <a:pt x="7214" y="803"/>
                  <a:pt x="7197" y="827"/>
                  <a:pt x="7184" y="851"/>
                </a:cubicBezTo>
                <a:cubicBezTo>
                  <a:pt x="7171" y="877"/>
                  <a:pt x="7161" y="905"/>
                  <a:pt x="7154" y="936"/>
                </a:cubicBezTo>
                <a:cubicBezTo>
                  <a:pt x="7148" y="966"/>
                  <a:pt x="7144" y="996"/>
                  <a:pt x="7144" y="1027"/>
                </a:cubicBezTo>
                <a:cubicBezTo>
                  <a:pt x="7144" y="1059"/>
                  <a:pt x="7148" y="1090"/>
                  <a:pt x="7154" y="1118"/>
                </a:cubicBezTo>
                <a:cubicBezTo>
                  <a:pt x="7161" y="1148"/>
                  <a:pt x="7171" y="1176"/>
                  <a:pt x="7184" y="1202"/>
                </a:cubicBezTo>
                <a:cubicBezTo>
                  <a:pt x="7197" y="1228"/>
                  <a:pt x="7214" y="1250"/>
                  <a:pt x="7233" y="1270"/>
                </a:cubicBezTo>
                <a:cubicBezTo>
                  <a:pt x="7246" y="1283"/>
                  <a:pt x="7261" y="1296"/>
                  <a:pt x="7278" y="1306"/>
                </a:cubicBezTo>
                <a:cubicBezTo>
                  <a:pt x="7297" y="1317"/>
                  <a:pt x="7316" y="1326"/>
                  <a:pt x="7340" y="1335"/>
                </a:cubicBezTo>
                <a:cubicBezTo>
                  <a:pt x="7363" y="1341"/>
                  <a:pt x="7388" y="1343"/>
                  <a:pt x="7418" y="1343"/>
                </a:cubicBezTo>
                <a:cubicBezTo>
                  <a:pt x="7446" y="1343"/>
                  <a:pt x="7471" y="1341"/>
                  <a:pt x="7495" y="1335"/>
                </a:cubicBezTo>
                <a:cubicBezTo>
                  <a:pt x="7518" y="1326"/>
                  <a:pt x="7537" y="1317"/>
                  <a:pt x="7556" y="1306"/>
                </a:cubicBezTo>
                <a:cubicBezTo>
                  <a:pt x="7574" y="1296"/>
                  <a:pt x="7588" y="1283"/>
                  <a:pt x="7601" y="1270"/>
                </a:cubicBezTo>
                <a:cubicBezTo>
                  <a:pt x="7620" y="1250"/>
                  <a:pt x="7637" y="1228"/>
                  <a:pt x="7650" y="1202"/>
                </a:cubicBezTo>
                <a:cubicBezTo>
                  <a:pt x="7663" y="1176"/>
                  <a:pt x="7674" y="1148"/>
                  <a:pt x="7680" y="1118"/>
                </a:cubicBezTo>
                <a:cubicBezTo>
                  <a:pt x="7686" y="1090"/>
                  <a:pt x="7691" y="1059"/>
                  <a:pt x="7691" y="1027"/>
                </a:cubicBezTo>
                <a:cubicBezTo>
                  <a:pt x="7691" y="996"/>
                  <a:pt x="7686" y="966"/>
                  <a:pt x="7680" y="936"/>
                </a:cubicBezTo>
                <a:cubicBezTo>
                  <a:pt x="7674" y="905"/>
                  <a:pt x="7663" y="877"/>
                  <a:pt x="7650" y="851"/>
                </a:cubicBezTo>
                <a:close/>
                <a:moveTo>
                  <a:pt x="7544" y="1100"/>
                </a:moveTo>
                <a:cubicBezTo>
                  <a:pt x="7539" y="1120"/>
                  <a:pt x="7535" y="1137"/>
                  <a:pt x="7531" y="1153"/>
                </a:cubicBezTo>
                <a:cubicBezTo>
                  <a:pt x="7527" y="1166"/>
                  <a:pt x="7522" y="1176"/>
                  <a:pt x="7516" y="1183"/>
                </a:cubicBezTo>
                <a:cubicBezTo>
                  <a:pt x="7512" y="1192"/>
                  <a:pt x="7510" y="1196"/>
                  <a:pt x="7508" y="1200"/>
                </a:cubicBezTo>
                <a:cubicBezTo>
                  <a:pt x="7503" y="1205"/>
                  <a:pt x="7497" y="1211"/>
                  <a:pt x="7488" y="1218"/>
                </a:cubicBezTo>
                <a:cubicBezTo>
                  <a:pt x="7482" y="1224"/>
                  <a:pt x="7471" y="1231"/>
                  <a:pt x="7459" y="1235"/>
                </a:cubicBezTo>
                <a:cubicBezTo>
                  <a:pt x="7448" y="1241"/>
                  <a:pt x="7433" y="1244"/>
                  <a:pt x="7418" y="1244"/>
                </a:cubicBezTo>
                <a:cubicBezTo>
                  <a:pt x="7401" y="1244"/>
                  <a:pt x="7386" y="1241"/>
                  <a:pt x="7376" y="1235"/>
                </a:cubicBezTo>
                <a:cubicBezTo>
                  <a:pt x="7363" y="1231"/>
                  <a:pt x="7352" y="1224"/>
                  <a:pt x="7346" y="1218"/>
                </a:cubicBezTo>
                <a:cubicBezTo>
                  <a:pt x="7337" y="1211"/>
                  <a:pt x="7331" y="1205"/>
                  <a:pt x="7327" y="1200"/>
                </a:cubicBezTo>
                <a:cubicBezTo>
                  <a:pt x="7325" y="1196"/>
                  <a:pt x="7322" y="1192"/>
                  <a:pt x="7318" y="1183"/>
                </a:cubicBezTo>
                <a:cubicBezTo>
                  <a:pt x="7312" y="1176"/>
                  <a:pt x="7308" y="1166"/>
                  <a:pt x="7303" y="1153"/>
                </a:cubicBezTo>
                <a:cubicBezTo>
                  <a:pt x="7299" y="1137"/>
                  <a:pt x="7295" y="1120"/>
                  <a:pt x="7291" y="1100"/>
                </a:cubicBezTo>
                <a:cubicBezTo>
                  <a:pt x="7286" y="1079"/>
                  <a:pt x="7286" y="1055"/>
                  <a:pt x="7284" y="1027"/>
                </a:cubicBezTo>
                <a:cubicBezTo>
                  <a:pt x="7286" y="999"/>
                  <a:pt x="7286" y="975"/>
                  <a:pt x="7291" y="953"/>
                </a:cubicBezTo>
                <a:cubicBezTo>
                  <a:pt x="7295" y="934"/>
                  <a:pt x="7299" y="916"/>
                  <a:pt x="7303" y="901"/>
                </a:cubicBezTo>
                <a:cubicBezTo>
                  <a:pt x="7308" y="888"/>
                  <a:pt x="7312" y="877"/>
                  <a:pt x="7318" y="871"/>
                </a:cubicBezTo>
                <a:cubicBezTo>
                  <a:pt x="7322" y="862"/>
                  <a:pt x="7325" y="858"/>
                  <a:pt x="7327" y="853"/>
                </a:cubicBezTo>
                <a:cubicBezTo>
                  <a:pt x="7331" y="849"/>
                  <a:pt x="7337" y="842"/>
                  <a:pt x="7346" y="836"/>
                </a:cubicBezTo>
                <a:cubicBezTo>
                  <a:pt x="7352" y="829"/>
                  <a:pt x="7363" y="823"/>
                  <a:pt x="7376" y="819"/>
                </a:cubicBezTo>
                <a:cubicBezTo>
                  <a:pt x="7386" y="812"/>
                  <a:pt x="7401" y="810"/>
                  <a:pt x="7418" y="810"/>
                </a:cubicBezTo>
                <a:cubicBezTo>
                  <a:pt x="7433" y="810"/>
                  <a:pt x="7448" y="812"/>
                  <a:pt x="7459" y="819"/>
                </a:cubicBezTo>
                <a:cubicBezTo>
                  <a:pt x="7471" y="823"/>
                  <a:pt x="7482" y="829"/>
                  <a:pt x="7488" y="836"/>
                </a:cubicBezTo>
                <a:cubicBezTo>
                  <a:pt x="7497" y="842"/>
                  <a:pt x="7503" y="849"/>
                  <a:pt x="7508" y="853"/>
                </a:cubicBezTo>
                <a:cubicBezTo>
                  <a:pt x="7510" y="858"/>
                  <a:pt x="7512" y="862"/>
                  <a:pt x="7516" y="871"/>
                </a:cubicBezTo>
                <a:cubicBezTo>
                  <a:pt x="7522" y="877"/>
                  <a:pt x="7527" y="888"/>
                  <a:pt x="7531" y="901"/>
                </a:cubicBezTo>
                <a:cubicBezTo>
                  <a:pt x="7535" y="916"/>
                  <a:pt x="7539" y="934"/>
                  <a:pt x="7544" y="953"/>
                </a:cubicBezTo>
                <a:cubicBezTo>
                  <a:pt x="7548" y="975"/>
                  <a:pt x="7548" y="999"/>
                  <a:pt x="7550" y="1027"/>
                </a:cubicBezTo>
                <a:cubicBezTo>
                  <a:pt x="7548" y="1055"/>
                  <a:pt x="7548" y="1079"/>
                  <a:pt x="7544" y="1100"/>
                </a:cubicBezTo>
                <a:close/>
                <a:moveTo>
                  <a:pt x="7772" y="1338"/>
                </a:moveTo>
                <a:cubicBezTo>
                  <a:pt x="7910" y="1338"/>
                  <a:pt x="7910" y="1338"/>
                  <a:pt x="7910" y="1338"/>
                </a:cubicBezTo>
                <a:cubicBezTo>
                  <a:pt x="7910" y="470"/>
                  <a:pt x="7910" y="470"/>
                  <a:pt x="7910" y="470"/>
                </a:cubicBezTo>
                <a:cubicBezTo>
                  <a:pt x="7772" y="567"/>
                  <a:pt x="7772" y="567"/>
                  <a:pt x="7772" y="567"/>
                </a:cubicBezTo>
                <a:lnTo>
                  <a:pt x="7772" y="1338"/>
                </a:lnTo>
                <a:close/>
                <a:moveTo>
                  <a:pt x="8780" y="750"/>
                </a:moveTo>
                <a:cubicBezTo>
                  <a:pt x="8761" y="767"/>
                  <a:pt x="8750" y="791"/>
                  <a:pt x="8742" y="808"/>
                </a:cubicBezTo>
                <a:cubicBezTo>
                  <a:pt x="8736" y="827"/>
                  <a:pt x="8729" y="845"/>
                  <a:pt x="8727" y="858"/>
                </a:cubicBezTo>
                <a:cubicBezTo>
                  <a:pt x="8725" y="858"/>
                  <a:pt x="8725" y="858"/>
                  <a:pt x="8725" y="858"/>
                </a:cubicBezTo>
                <a:cubicBezTo>
                  <a:pt x="8725" y="719"/>
                  <a:pt x="8725" y="719"/>
                  <a:pt x="8725" y="719"/>
                </a:cubicBezTo>
                <a:cubicBezTo>
                  <a:pt x="8599" y="719"/>
                  <a:pt x="8599" y="719"/>
                  <a:pt x="8599" y="719"/>
                </a:cubicBezTo>
                <a:cubicBezTo>
                  <a:pt x="8599" y="1333"/>
                  <a:pt x="8599" y="1333"/>
                  <a:pt x="8599" y="1333"/>
                </a:cubicBezTo>
                <a:cubicBezTo>
                  <a:pt x="8740" y="1333"/>
                  <a:pt x="8740" y="1333"/>
                  <a:pt x="8740" y="1333"/>
                </a:cubicBezTo>
                <a:cubicBezTo>
                  <a:pt x="8740" y="1039"/>
                  <a:pt x="8740" y="1039"/>
                  <a:pt x="8740" y="1039"/>
                </a:cubicBezTo>
                <a:cubicBezTo>
                  <a:pt x="8738" y="977"/>
                  <a:pt x="8738" y="851"/>
                  <a:pt x="8827" y="845"/>
                </a:cubicBezTo>
                <a:cubicBezTo>
                  <a:pt x="8857" y="843"/>
                  <a:pt x="8908" y="851"/>
                  <a:pt x="8940" y="866"/>
                </a:cubicBezTo>
                <a:cubicBezTo>
                  <a:pt x="8972" y="743"/>
                  <a:pt x="8972" y="743"/>
                  <a:pt x="8972" y="743"/>
                </a:cubicBezTo>
                <a:cubicBezTo>
                  <a:pt x="8904" y="715"/>
                  <a:pt x="8846" y="685"/>
                  <a:pt x="8780" y="750"/>
                </a:cubicBezTo>
                <a:close/>
                <a:moveTo>
                  <a:pt x="4366" y="1245"/>
                </a:moveTo>
                <a:cubicBezTo>
                  <a:pt x="4366" y="1230"/>
                  <a:pt x="4363" y="1215"/>
                  <a:pt x="4363" y="1200"/>
                </a:cubicBezTo>
                <a:cubicBezTo>
                  <a:pt x="4363" y="942"/>
                  <a:pt x="4363" y="942"/>
                  <a:pt x="4363" y="942"/>
                </a:cubicBezTo>
                <a:cubicBezTo>
                  <a:pt x="4363" y="927"/>
                  <a:pt x="4363" y="910"/>
                  <a:pt x="4363" y="893"/>
                </a:cubicBezTo>
                <a:cubicBezTo>
                  <a:pt x="4361" y="875"/>
                  <a:pt x="4359" y="858"/>
                  <a:pt x="4355" y="841"/>
                </a:cubicBezTo>
                <a:cubicBezTo>
                  <a:pt x="4351" y="824"/>
                  <a:pt x="4344" y="809"/>
                  <a:pt x="4334" y="794"/>
                </a:cubicBezTo>
                <a:cubicBezTo>
                  <a:pt x="4325" y="779"/>
                  <a:pt x="4315" y="766"/>
                  <a:pt x="4300" y="753"/>
                </a:cubicBezTo>
                <a:cubicBezTo>
                  <a:pt x="4281" y="738"/>
                  <a:pt x="4258" y="727"/>
                  <a:pt x="4231" y="719"/>
                </a:cubicBezTo>
                <a:cubicBezTo>
                  <a:pt x="4203" y="712"/>
                  <a:pt x="4174" y="710"/>
                  <a:pt x="4140" y="710"/>
                </a:cubicBezTo>
                <a:cubicBezTo>
                  <a:pt x="4112" y="710"/>
                  <a:pt x="4089" y="712"/>
                  <a:pt x="4070" y="715"/>
                </a:cubicBezTo>
                <a:cubicBezTo>
                  <a:pt x="4049" y="719"/>
                  <a:pt x="4032" y="723"/>
                  <a:pt x="4019" y="727"/>
                </a:cubicBezTo>
                <a:cubicBezTo>
                  <a:pt x="4007" y="732"/>
                  <a:pt x="3996" y="736"/>
                  <a:pt x="3988" y="742"/>
                </a:cubicBezTo>
                <a:cubicBezTo>
                  <a:pt x="3977" y="747"/>
                  <a:pt x="3967" y="755"/>
                  <a:pt x="3956" y="766"/>
                </a:cubicBezTo>
                <a:cubicBezTo>
                  <a:pt x="3994" y="860"/>
                  <a:pt x="3994" y="860"/>
                  <a:pt x="3994" y="860"/>
                </a:cubicBezTo>
                <a:cubicBezTo>
                  <a:pt x="4019" y="839"/>
                  <a:pt x="4053" y="818"/>
                  <a:pt x="4085" y="811"/>
                </a:cubicBezTo>
                <a:cubicBezTo>
                  <a:pt x="4098" y="807"/>
                  <a:pt x="4114" y="805"/>
                  <a:pt x="4133" y="805"/>
                </a:cubicBezTo>
                <a:cubicBezTo>
                  <a:pt x="4142" y="805"/>
                  <a:pt x="4152" y="807"/>
                  <a:pt x="4165" y="807"/>
                </a:cubicBezTo>
                <a:cubicBezTo>
                  <a:pt x="4176" y="809"/>
                  <a:pt x="4186" y="813"/>
                  <a:pt x="4197" y="818"/>
                </a:cubicBezTo>
                <a:cubicBezTo>
                  <a:pt x="4207" y="822"/>
                  <a:pt x="4216" y="830"/>
                  <a:pt x="4224" y="841"/>
                </a:cubicBezTo>
                <a:cubicBezTo>
                  <a:pt x="4228" y="848"/>
                  <a:pt x="4233" y="856"/>
                  <a:pt x="4235" y="865"/>
                </a:cubicBezTo>
                <a:cubicBezTo>
                  <a:pt x="4237" y="873"/>
                  <a:pt x="4239" y="882"/>
                  <a:pt x="4239" y="890"/>
                </a:cubicBezTo>
                <a:cubicBezTo>
                  <a:pt x="4241" y="899"/>
                  <a:pt x="4241" y="906"/>
                  <a:pt x="4243" y="912"/>
                </a:cubicBezTo>
                <a:cubicBezTo>
                  <a:pt x="4243" y="918"/>
                  <a:pt x="4243" y="925"/>
                  <a:pt x="4243" y="927"/>
                </a:cubicBezTo>
                <a:cubicBezTo>
                  <a:pt x="4243" y="948"/>
                  <a:pt x="4243" y="948"/>
                  <a:pt x="4243" y="948"/>
                </a:cubicBezTo>
                <a:cubicBezTo>
                  <a:pt x="4182" y="948"/>
                  <a:pt x="4182" y="948"/>
                  <a:pt x="4182" y="948"/>
                </a:cubicBezTo>
                <a:cubicBezTo>
                  <a:pt x="4169" y="948"/>
                  <a:pt x="4155" y="951"/>
                  <a:pt x="4138" y="951"/>
                </a:cubicBezTo>
                <a:cubicBezTo>
                  <a:pt x="4119" y="953"/>
                  <a:pt x="4102" y="955"/>
                  <a:pt x="4081" y="957"/>
                </a:cubicBezTo>
                <a:cubicBezTo>
                  <a:pt x="4062" y="961"/>
                  <a:pt x="4041" y="966"/>
                  <a:pt x="4022" y="972"/>
                </a:cubicBezTo>
                <a:cubicBezTo>
                  <a:pt x="4003" y="976"/>
                  <a:pt x="3986" y="985"/>
                  <a:pt x="3969" y="994"/>
                </a:cubicBezTo>
                <a:cubicBezTo>
                  <a:pt x="3946" y="1009"/>
                  <a:pt x="3927" y="1024"/>
                  <a:pt x="3912" y="1043"/>
                </a:cubicBezTo>
                <a:cubicBezTo>
                  <a:pt x="3899" y="1060"/>
                  <a:pt x="3889" y="1079"/>
                  <a:pt x="3884" y="1101"/>
                </a:cubicBezTo>
                <a:cubicBezTo>
                  <a:pt x="3878" y="1120"/>
                  <a:pt x="3876" y="1139"/>
                  <a:pt x="3876" y="1159"/>
                </a:cubicBezTo>
                <a:cubicBezTo>
                  <a:pt x="3876" y="1180"/>
                  <a:pt x="3880" y="1202"/>
                  <a:pt x="3887" y="1223"/>
                </a:cubicBezTo>
                <a:cubicBezTo>
                  <a:pt x="3893" y="1245"/>
                  <a:pt x="3903" y="1264"/>
                  <a:pt x="3918" y="1281"/>
                </a:cubicBezTo>
                <a:cubicBezTo>
                  <a:pt x="3933" y="1300"/>
                  <a:pt x="3952" y="1313"/>
                  <a:pt x="3975" y="1326"/>
                </a:cubicBezTo>
                <a:cubicBezTo>
                  <a:pt x="4000" y="1337"/>
                  <a:pt x="4030" y="1341"/>
                  <a:pt x="4064" y="1341"/>
                </a:cubicBezTo>
                <a:cubicBezTo>
                  <a:pt x="4076" y="1343"/>
                  <a:pt x="4089" y="1341"/>
                  <a:pt x="4104" y="1339"/>
                </a:cubicBezTo>
                <a:cubicBezTo>
                  <a:pt x="4119" y="1337"/>
                  <a:pt x="4136" y="1330"/>
                  <a:pt x="4152" y="1324"/>
                </a:cubicBezTo>
                <a:cubicBezTo>
                  <a:pt x="4169" y="1315"/>
                  <a:pt x="4184" y="1305"/>
                  <a:pt x="4201" y="1290"/>
                </a:cubicBezTo>
                <a:cubicBezTo>
                  <a:pt x="4216" y="1273"/>
                  <a:pt x="4231" y="1253"/>
                  <a:pt x="4243" y="1227"/>
                </a:cubicBezTo>
                <a:cubicBezTo>
                  <a:pt x="4243" y="1249"/>
                  <a:pt x="4245" y="1268"/>
                  <a:pt x="4247" y="1285"/>
                </a:cubicBezTo>
                <a:cubicBezTo>
                  <a:pt x="4249" y="1303"/>
                  <a:pt x="4252" y="1318"/>
                  <a:pt x="4254" y="1330"/>
                </a:cubicBezTo>
                <a:cubicBezTo>
                  <a:pt x="4376" y="1330"/>
                  <a:pt x="4376" y="1330"/>
                  <a:pt x="4376" y="1330"/>
                </a:cubicBezTo>
                <a:cubicBezTo>
                  <a:pt x="4374" y="1318"/>
                  <a:pt x="4372" y="1305"/>
                  <a:pt x="4370" y="1290"/>
                </a:cubicBezTo>
                <a:cubicBezTo>
                  <a:pt x="4368" y="1275"/>
                  <a:pt x="4368" y="1260"/>
                  <a:pt x="4366" y="1245"/>
                </a:cubicBezTo>
                <a:close/>
                <a:moveTo>
                  <a:pt x="4243" y="1066"/>
                </a:moveTo>
                <a:cubicBezTo>
                  <a:pt x="4243" y="1079"/>
                  <a:pt x="4241" y="1092"/>
                  <a:pt x="4239" y="1107"/>
                </a:cubicBezTo>
                <a:cubicBezTo>
                  <a:pt x="4237" y="1122"/>
                  <a:pt x="4233" y="1135"/>
                  <a:pt x="4226" y="1150"/>
                </a:cubicBezTo>
                <a:cubicBezTo>
                  <a:pt x="4222" y="1163"/>
                  <a:pt x="4216" y="1176"/>
                  <a:pt x="4207" y="1187"/>
                </a:cubicBezTo>
                <a:cubicBezTo>
                  <a:pt x="4201" y="1197"/>
                  <a:pt x="4190" y="1208"/>
                  <a:pt x="4180" y="1215"/>
                </a:cubicBezTo>
                <a:cubicBezTo>
                  <a:pt x="4169" y="1223"/>
                  <a:pt x="4157" y="1230"/>
                  <a:pt x="4144" y="1234"/>
                </a:cubicBezTo>
                <a:cubicBezTo>
                  <a:pt x="4131" y="1240"/>
                  <a:pt x="4117" y="1242"/>
                  <a:pt x="4104" y="1242"/>
                </a:cubicBezTo>
                <a:cubicBezTo>
                  <a:pt x="4095" y="1242"/>
                  <a:pt x="4087" y="1240"/>
                  <a:pt x="4076" y="1238"/>
                </a:cubicBezTo>
                <a:cubicBezTo>
                  <a:pt x="4068" y="1236"/>
                  <a:pt x="4060" y="1234"/>
                  <a:pt x="4051" y="1230"/>
                </a:cubicBezTo>
                <a:cubicBezTo>
                  <a:pt x="4043" y="1225"/>
                  <a:pt x="4036" y="1221"/>
                  <a:pt x="4030" y="1212"/>
                </a:cubicBezTo>
                <a:cubicBezTo>
                  <a:pt x="4028" y="1210"/>
                  <a:pt x="4024" y="1206"/>
                  <a:pt x="4022" y="1202"/>
                </a:cubicBezTo>
                <a:cubicBezTo>
                  <a:pt x="4017" y="1197"/>
                  <a:pt x="4015" y="1191"/>
                  <a:pt x="4011" y="1182"/>
                </a:cubicBezTo>
                <a:cubicBezTo>
                  <a:pt x="4009" y="1176"/>
                  <a:pt x="4009" y="1167"/>
                  <a:pt x="4009" y="1157"/>
                </a:cubicBezTo>
                <a:cubicBezTo>
                  <a:pt x="4007" y="1148"/>
                  <a:pt x="4009" y="1135"/>
                  <a:pt x="4013" y="1122"/>
                </a:cubicBezTo>
                <a:cubicBezTo>
                  <a:pt x="4015" y="1109"/>
                  <a:pt x="4024" y="1097"/>
                  <a:pt x="4034" y="1084"/>
                </a:cubicBezTo>
                <a:cubicBezTo>
                  <a:pt x="4043" y="1071"/>
                  <a:pt x="4060" y="1060"/>
                  <a:pt x="4079" y="1051"/>
                </a:cubicBezTo>
                <a:cubicBezTo>
                  <a:pt x="4091" y="1047"/>
                  <a:pt x="4102" y="1045"/>
                  <a:pt x="4117" y="1043"/>
                </a:cubicBezTo>
                <a:cubicBezTo>
                  <a:pt x="4129" y="1041"/>
                  <a:pt x="4142" y="1039"/>
                  <a:pt x="4155" y="1036"/>
                </a:cubicBezTo>
                <a:cubicBezTo>
                  <a:pt x="4167" y="1036"/>
                  <a:pt x="4178" y="1036"/>
                  <a:pt x="4186" y="1036"/>
                </a:cubicBezTo>
                <a:cubicBezTo>
                  <a:pt x="4243" y="1034"/>
                  <a:pt x="4243" y="1034"/>
                  <a:pt x="4243" y="1034"/>
                </a:cubicBezTo>
                <a:lnTo>
                  <a:pt x="4243" y="1066"/>
                </a:lnTo>
                <a:close/>
                <a:moveTo>
                  <a:pt x="3208" y="1245"/>
                </a:moveTo>
                <a:cubicBezTo>
                  <a:pt x="3206" y="1230"/>
                  <a:pt x="3206" y="1215"/>
                  <a:pt x="3206" y="1200"/>
                </a:cubicBezTo>
                <a:cubicBezTo>
                  <a:pt x="3206" y="942"/>
                  <a:pt x="3206" y="942"/>
                  <a:pt x="3206" y="942"/>
                </a:cubicBezTo>
                <a:cubicBezTo>
                  <a:pt x="3206" y="927"/>
                  <a:pt x="3206" y="910"/>
                  <a:pt x="3204" y="893"/>
                </a:cubicBezTo>
                <a:cubicBezTo>
                  <a:pt x="3202" y="875"/>
                  <a:pt x="3200" y="858"/>
                  <a:pt x="3196" y="841"/>
                </a:cubicBezTo>
                <a:cubicBezTo>
                  <a:pt x="3191" y="824"/>
                  <a:pt x="3185" y="809"/>
                  <a:pt x="3177" y="794"/>
                </a:cubicBezTo>
                <a:cubicBezTo>
                  <a:pt x="3168" y="779"/>
                  <a:pt x="3155" y="766"/>
                  <a:pt x="3141" y="753"/>
                </a:cubicBezTo>
                <a:cubicBezTo>
                  <a:pt x="3122" y="738"/>
                  <a:pt x="3098" y="727"/>
                  <a:pt x="3071" y="719"/>
                </a:cubicBezTo>
                <a:cubicBezTo>
                  <a:pt x="3045" y="712"/>
                  <a:pt x="3013" y="710"/>
                  <a:pt x="2982" y="710"/>
                </a:cubicBezTo>
                <a:cubicBezTo>
                  <a:pt x="2954" y="710"/>
                  <a:pt x="2929" y="712"/>
                  <a:pt x="2910" y="715"/>
                </a:cubicBezTo>
                <a:cubicBezTo>
                  <a:pt x="2891" y="719"/>
                  <a:pt x="2874" y="723"/>
                  <a:pt x="2861" y="727"/>
                </a:cubicBezTo>
                <a:cubicBezTo>
                  <a:pt x="2846" y="732"/>
                  <a:pt x="2835" y="736"/>
                  <a:pt x="2827" y="742"/>
                </a:cubicBezTo>
                <a:cubicBezTo>
                  <a:pt x="2818" y="747"/>
                  <a:pt x="2808" y="755"/>
                  <a:pt x="2795" y="766"/>
                </a:cubicBezTo>
                <a:cubicBezTo>
                  <a:pt x="2835" y="860"/>
                  <a:pt x="2835" y="860"/>
                  <a:pt x="2835" y="860"/>
                </a:cubicBezTo>
                <a:cubicBezTo>
                  <a:pt x="2859" y="839"/>
                  <a:pt x="2893" y="818"/>
                  <a:pt x="2924" y="811"/>
                </a:cubicBezTo>
                <a:cubicBezTo>
                  <a:pt x="2937" y="807"/>
                  <a:pt x="2954" y="805"/>
                  <a:pt x="2973" y="805"/>
                </a:cubicBezTo>
                <a:cubicBezTo>
                  <a:pt x="2984" y="805"/>
                  <a:pt x="2994" y="807"/>
                  <a:pt x="3005" y="807"/>
                </a:cubicBezTo>
                <a:cubicBezTo>
                  <a:pt x="3018" y="809"/>
                  <a:pt x="3028" y="813"/>
                  <a:pt x="3039" y="818"/>
                </a:cubicBezTo>
                <a:cubicBezTo>
                  <a:pt x="3049" y="822"/>
                  <a:pt x="3058" y="830"/>
                  <a:pt x="3064" y="841"/>
                </a:cubicBezTo>
                <a:cubicBezTo>
                  <a:pt x="3069" y="848"/>
                  <a:pt x="3073" y="856"/>
                  <a:pt x="3075" y="865"/>
                </a:cubicBezTo>
                <a:cubicBezTo>
                  <a:pt x="3079" y="873"/>
                  <a:pt x="3079" y="882"/>
                  <a:pt x="3081" y="890"/>
                </a:cubicBezTo>
                <a:cubicBezTo>
                  <a:pt x="3083" y="899"/>
                  <a:pt x="3083" y="906"/>
                  <a:pt x="3083" y="912"/>
                </a:cubicBezTo>
                <a:cubicBezTo>
                  <a:pt x="3083" y="918"/>
                  <a:pt x="3083" y="925"/>
                  <a:pt x="3083" y="927"/>
                </a:cubicBezTo>
                <a:cubicBezTo>
                  <a:pt x="3083" y="948"/>
                  <a:pt x="3083" y="948"/>
                  <a:pt x="3083" y="948"/>
                </a:cubicBezTo>
                <a:cubicBezTo>
                  <a:pt x="3024" y="948"/>
                  <a:pt x="3024" y="948"/>
                  <a:pt x="3024" y="948"/>
                </a:cubicBezTo>
                <a:cubicBezTo>
                  <a:pt x="3011" y="948"/>
                  <a:pt x="2997" y="951"/>
                  <a:pt x="2977" y="951"/>
                </a:cubicBezTo>
                <a:cubicBezTo>
                  <a:pt x="2960" y="953"/>
                  <a:pt x="2941" y="955"/>
                  <a:pt x="2922" y="957"/>
                </a:cubicBezTo>
                <a:cubicBezTo>
                  <a:pt x="2901" y="961"/>
                  <a:pt x="2882" y="966"/>
                  <a:pt x="2863" y="972"/>
                </a:cubicBezTo>
                <a:cubicBezTo>
                  <a:pt x="2844" y="976"/>
                  <a:pt x="2825" y="985"/>
                  <a:pt x="2810" y="994"/>
                </a:cubicBezTo>
                <a:cubicBezTo>
                  <a:pt x="2785" y="1009"/>
                  <a:pt x="2766" y="1024"/>
                  <a:pt x="2753" y="1043"/>
                </a:cubicBezTo>
                <a:cubicBezTo>
                  <a:pt x="2738" y="1060"/>
                  <a:pt x="2729" y="1079"/>
                  <a:pt x="2723" y="1101"/>
                </a:cubicBezTo>
                <a:cubicBezTo>
                  <a:pt x="2719" y="1120"/>
                  <a:pt x="2717" y="1139"/>
                  <a:pt x="2717" y="1159"/>
                </a:cubicBezTo>
                <a:cubicBezTo>
                  <a:pt x="2717" y="1180"/>
                  <a:pt x="2719" y="1202"/>
                  <a:pt x="2725" y="1223"/>
                </a:cubicBezTo>
                <a:cubicBezTo>
                  <a:pt x="2732" y="1245"/>
                  <a:pt x="2742" y="1264"/>
                  <a:pt x="2757" y="1281"/>
                </a:cubicBezTo>
                <a:cubicBezTo>
                  <a:pt x="2772" y="1300"/>
                  <a:pt x="2791" y="1313"/>
                  <a:pt x="2816" y="1326"/>
                </a:cubicBezTo>
                <a:cubicBezTo>
                  <a:pt x="2840" y="1337"/>
                  <a:pt x="2869" y="1341"/>
                  <a:pt x="2905" y="1341"/>
                </a:cubicBezTo>
                <a:cubicBezTo>
                  <a:pt x="2916" y="1343"/>
                  <a:pt x="2931" y="1341"/>
                  <a:pt x="2946" y="1339"/>
                </a:cubicBezTo>
                <a:cubicBezTo>
                  <a:pt x="2960" y="1337"/>
                  <a:pt x="2975" y="1330"/>
                  <a:pt x="2992" y="1324"/>
                </a:cubicBezTo>
                <a:cubicBezTo>
                  <a:pt x="3009" y="1315"/>
                  <a:pt x="3026" y="1305"/>
                  <a:pt x="3041" y="1290"/>
                </a:cubicBezTo>
                <a:cubicBezTo>
                  <a:pt x="3058" y="1273"/>
                  <a:pt x="3073" y="1253"/>
                  <a:pt x="3083" y="1227"/>
                </a:cubicBezTo>
                <a:cubicBezTo>
                  <a:pt x="3086" y="1249"/>
                  <a:pt x="3088" y="1268"/>
                  <a:pt x="3090" y="1285"/>
                </a:cubicBezTo>
                <a:cubicBezTo>
                  <a:pt x="3092" y="1303"/>
                  <a:pt x="3094" y="1318"/>
                  <a:pt x="3096" y="1330"/>
                </a:cubicBezTo>
                <a:cubicBezTo>
                  <a:pt x="3217" y="1330"/>
                  <a:pt x="3217" y="1330"/>
                  <a:pt x="3217" y="1330"/>
                </a:cubicBezTo>
                <a:cubicBezTo>
                  <a:pt x="3217" y="1318"/>
                  <a:pt x="3215" y="1305"/>
                  <a:pt x="3213" y="1290"/>
                </a:cubicBezTo>
                <a:cubicBezTo>
                  <a:pt x="3211" y="1275"/>
                  <a:pt x="3208" y="1260"/>
                  <a:pt x="3208" y="1245"/>
                </a:cubicBezTo>
                <a:close/>
                <a:moveTo>
                  <a:pt x="3083" y="1066"/>
                </a:moveTo>
                <a:cubicBezTo>
                  <a:pt x="3083" y="1079"/>
                  <a:pt x="3083" y="1092"/>
                  <a:pt x="3079" y="1107"/>
                </a:cubicBezTo>
                <a:cubicBezTo>
                  <a:pt x="3077" y="1122"/>
                  <a:pt x="3073" y="1135"/>
                  <a:pt x="3069" y="1150"/>
                </a:cubicBezTo>
                <a:cubicBezTo>
                  <a:pt x="3062" y="1163"/>
                  <a:pt x="3056" y="1176"/>
                  <a:pt x="3049" y="1187"/>
                </a:cubicBezTo>
                <a:cubicBezTo>
                  <a:pt x="3041" y="1197"/>
                  <a:pt x="3033" y="1208"/>
                  <a:pt x="3022" y="1215"/>
                </a:cubicBezTo>
                <a:cubicBezTo>
                  <a:pt x="3009" y="1223"/>
                  <a:pt x="2999" y="1230"/>
                  <a:pt x="2984" y="1234"/>
                </a:cubicBezTo>
                <a:cubicBezTo>
                  <a:pt x="2971" y="1240"/>
                  <a:pt x="2958" y="1242"/>
                  <a:pt x="2944" y="1242"/>
                </a:cubicBezTo>
                <a:cubicBezTo>
                  <a:pt x="2935" y="1242"/>
                  <a:pt x="2927" y="1240"/>
                  <a:pt x="2918" y="1238"/>
                </a:cubicBezTo>
                <a:cubicBezTo>
                  <a:pt x="2910" y="1236"/>
                  <a:pt x="2901" y="1234"/>
                  <a:pt x="2893" y="1230"/>
                </a:cubicBezTo>
                <a:cubicBezTo>
                  <a:pt x="2884" y="1225"/>
                  <a:pt x="2878" y="1221"/>
                  <a:pt x="2871" y="1212"/>
                </a:cubicBezTo>
                <a:cubicBezTo>
                  <a:pt x="2867" y="1210"/>
                  <a:pt x="2865" y="1206"/>
                  <a:pt x="2861" y="1202"/>
                </a:cubicBezTo>
                <a:cubicBezTo>
                  <a:pt x="2859" y="1197"/>
                  <a:pt x="2855" y="1191"/>
                  <a:pt x="2852" y="1182"/>
                </a:cubicBezTo>
                <a:cubicBezTo>
                  <a:pt x="2850" y="1176"/>
                  <a:pt x="2848" y="1167"/>
                  <a:pt x="2848" y="1157"/>
                </a:cubicBezTo>
                <a:cubicBezTo>
                  <a:pt x="2848" y="1148"/>
                  <a:pt x="2850" y="1135"/>
                  <a:pt x="2852" y="1122"/>
                </a:cubicBezTo>
                <a:cubicBezTo>
                  <a:pt x="2857" y="1109"/>
                  <a:pt x="2863" y="1097"/>
                  <a:pt x="2874" y="1084"/>
                </a:cubicBezTo>
                <a:cubicBezTo>
                  <a:pt x="2884" y="1071"/>
                  <a:pt x="2899" y="1060"/>
                  <a:pt x="2920" y="1051"/>
                </a:cubicBezTo>
                <a:cubicBezTo>
                  <a:pt x="2931" y="1047"/>
                  <a:pt x="2944" y="1045"/>
                  <a:pt x="2956" y="1043"/>
                </a:cubicBezTo>
                <a:cubicBezTo>
                  <a:pt x="2971" y="1041"/>
                  <a:pt x="2984" y="1039"/>
                  <a:pt x="2997" y="1036"/>
                </a:cubicBezTo>
                <a:cubicBezTo>
                  <a:pt x="3009" y="1036"/>
                  <a:pt x="3020" y="1036"/>
                  <a:pt x="3028" y="1036"/>
                </a:cubicBezTo>
                <a:cubicBezTo>
                  <a:pt x="3083" y="1034"/>
                  <a:pt x="3083" y="1034"/>
                  <a:pt x="3083" y="1034"/>
                </a:cubicBezTo>
                <a:lnTo>
                  <a:pt x="3083" y="1066"/>
                </a:lnTo>
                <a:close/>
                <a:moveTo>
                  <a:pt x="8484" y="1245"/>
                </a:moveTo>
                <a:cubicBezTo>
                  <a:pt x="8482" y="1230"/>
                  <a:pt x="8482" y="1215"/>
                  <a:pt x="8482" y="1200"/>
                </a:cubicBezTo>
                <a:cubicBezTo>
                  <a:pt x="8482" y="942"/>
                  <a:pt x="8482" y="942"/>
                  <a:pt x="8482" y="942"/>
                </a:cubicBezTo>
                <a:cubicBezTo>
                  <a:pt x="8482" y="927"/>
                  <a:pt x="8482" y="910"/>
                  <a:pt x="8479" y="893"/>
                </a:cubicBezTo>
                <a:cubicBezTo>
                  <a:pt x="8477" y="875"/>
                  <a:pt x="8475" y="858"/>
                  <a:pt x="8471" y="841"/>
                </a:cubicBezTo>
                <a:cubicBezTo>
                  <a:pt x="8467" y="824"/>
                  <a:pt x="8460" y="809"/>
                  <a:pt x="8452" y="794"/>
                </a:cubicBezTo>
                <a:cubicBezTo>
                  <a:pt x="8444" y="779"/>
                  <a:pt x="8431" y="766"/>
                  <a:pt x="8416" y="753"/>
                </a:cubicBezTo>
                <a:cubicBezTo>
                  <a:pt x="8397" y="738"/>
                  <a:pt x="8374" y="727"/>
                  <a:pt x="8346" y="719"/>
                </a:cubicBezTo>
                <a:cubicBezTo>
                  <a:pt x="8319" y="712"/>
                  <a:pt x="8289" y="710"/>
                  <a:pt x="8258" y="710"/>
                </a:cubicBezTo>
                <a:cubicBezTo>
                  <a:pt x="8230" y="710"/>
                  <a:pt x="8205" y="712"/>
                  <a:pt x="8186" y="715"/>
                </a:cubicBezTo>
                <a:cubicBezTo>
                  <a:pt x="8167" y="719"/>
                  <a:pt x="8150" y="723"/>
                  <a:pt x="8135" y="727"/>
                </a:cubicBezTo>
                <a:cubicBezTo>
                  <a:pt x="8122" y="732"/>
                  <a:pt x="8112" y="736"/>
                  <a:pt x="8103" y="742"/>
                </a:cubicBezTo>
                <a:cubicBezTo>
                  <a:pt x="8093" y="747"/>
                  <a:pt x="8082" y="755"/>
                  <a:pt x="8072" y="766"/>
                </a:cubicBezTo>
                <a:cubicBezTo>
                  <a:pt x="8112" y="860"/>
                  <a:pt x="8112" y="860"/>
                  <a:pt x="8112" y="860"/>
                </a:cubicBezTo>
                <a:cubicBezTo>
                  <a:pt x="8135" y="839"/>
                  <a:pt x="8169" y="818"/>
                  <a:pt x="8201" y="811"/>
                </a:cubicBezTo>
                <a:cubicBezTo>
                  <a:pt x="8213" y="807"/>
                  <a:pt x="8230" y="805"/>
                  <a:pt x="8249" y="805"/>
                </a:cubicBezTo>
                <a:cubicBezTo>
                  <a:pt x="8260" y="805"/>
                  <a:pt x="8270" y="807"/>
                  <a:pt x="8281" y="807"/>
                </a:cubicBezTo>
                <a:cubicBezTo>
                  <a:pt x="8291" y="809"/>
                  <a:pt x="8304" y="813"/>
                  <a:pt x="8315" y="818"/>
                </a:cubicBezTo>
                <a:cubicBezTo>
                  <a:pt x="8325" y="822"/>
                  <a:pt x="8334" y="830"/>
                  <a:pt x="8340" y="841"/>
                </a:cubicBezTo>
                <a:cubicBezTo>
                  <a:pt x="8344" y="848"/>
                  <a:pt x="8348" y="856"/>
                  <a:pt x="8351" y="865"/>
                </a:cubicBezTo>
                <a:cubicBezTo>
                  <a:pt x="8353" y="873"/>
                  <a:pt x="8355" y="882"/>
                  <a:pt x="8357" y="890"/>
                </a:cubicBezTo>
                <a:cubicBezTo>
                  <a:pt x="8357" y="899"/>
                  <a:pt x="8359" y="906"/>
                  <a:pt x="8359" y="912"/>
                </a:cubicBezTo>
                <a:cubicBezTo>
                  <a:pt x="8359" y="918"/>
                  <a:pt x="8359" y="925"/>
                  <a:pt x="8359" y="927"/>
                </a:cubicBezTo>
                <a:cubicBezTo>
                  <a:pt x="8359" y="948"/>
                  <a:pt x="8359" y="948"/>
                  <a:pt x="8359" y="948"/>
                </a:cubicBezTo>
                <a:cubicBezTo>
                  <a:pt x="8300" y="948"/>
                  <a:pt x="8300" y="948"/>
                  <a:pt x="8300" y="948"/>
                </a:cubicBezTo>
                <a:cubicBezTo>
                  <a:pt x="8287" y="948"/>
                  <a:pt x="8272" y="951"/>
                  <a:pt x="8253" y="951"/>
                </a:cubicBezTo>
                <a:cubicBezTo>
                  <a:pt x="8237" y="953"/>
                  <a:pt x="8218" y="955"/>
                  <a:pt x="8198" y="957"/>
                </a:cubicBezTo>
                <a:cubicBezTo>
                  <a:pt x="8177" y="961"/>
                  <a:pt x="8158" y="966"/>
                  <a:pt x="8139" y="972"/>
                </a:cubicBezTo>
                <a:cubicBezTo>
                  <a:pt x="8120" y="976"/>
                  <a:pt x="8101" y="985"/>
                  <a:pt x="8087" y="994"/>
                </a:cubicBezTo>
                <a:cubicBezTo>
                  <a:pt x="8061" y="1009"/>
                  <a:pt x="8042" y="1024"/>
                  <a:pt x="8030" y="1043"/>
                </a:cubicBezTo>
                <a:cubicBezTo>
                  <a:pt x="8015" y="1060"/>
                  <a:pt x="8006" y="1079"/>
                  <a:pt x="8000" y="1101"/>
                </a:cubicBezTo>
                <a:cubicBezTo>
                  <a:pt x="7996" y="1120"/>
                  <a:pt x="7991" y="1139"/>
                  <a:pt x="7991" y="1159"/>
                </a:cubicBezTo>
                <a:cubicBezTo>
                  <a:pt x="7991" y="1180"/>
                  <a:pt x="7996" y="1202"/>
                  <a:pt x="8002" y="1223"/>
                </a:cubicBezTo>
                <a:cubicBezTo>
                  <a:pt x="8008" y="1245"/>
                  <a:pt x="8019" y="1264"/>
                  <a:pt x="8034" y="1281"/>
                </a:cubicBezTo>
                <a:cubicBezTo>
                  <a:pt x="8049" y="1300"/>
                  <a:pt x="8068" y="1313"/>
                  <a:pt x="8093" y="1326"/>
                </a:cubicBezTo>
                <a:cubicBezTo>
                  <a:pt x="8116" y="1337"/>
                  <a:pt x="8146" y="1341"/>
                  <a:pt x="8182" y="1341"/>
                </a:cubicBezTo>
                <a:cubicBezTo>
                  <a:pt x="8192" y="1343"/>
                  <a:pt x="8205" y="1341"/>
                  <a:pt x="8222" y="1339"/>
                </a:cubicBezTo>
                <a:cubicBezTo>
                  <a:pt x="8237" y="1337"/>
                  <a:pt x="8251" y="1330"/>
                  <a:pt x="8268" y="1324"/>
                </a:cubicBezTo>
                <a:cubicBezTo>
                  <a:pt x="8285" y="1315"/>
                  <a:pt x="8302" y="1305"/>
                  <a:pt x="8317" y="1290"/>
                </a:cubicBezTo>
                <a:cubicBezTo>
                  <a:pt x="8334" y="1273"/>
                  <a:pt x="8346" y="1253"/>
                  <a:pt x="8359" y="1227"/>
                </a:cubicBezTo>
                <a:cubicBezTo>
                  <a:pt x="8361" y="1249"/>
                  <a:pt x="8363" y="1268"/>
                  <a:pt x="8365" y="1285"/>
                </a:cubicBezTo>
                <a:cubicBezTo>
                  <a:pt x="8367" y="1303"/>
                  <a:pt x="8370" y="1318"/>
                  <a:pt x="8372" y="1330"/>
                </a:cubicBezTo>
                <a:cubicBezTo>
                  <a:pt x="8492" y="1330"/>
                  <a:pt x="8492" y="1330"/>
                  <a:pt x="8492" y="1330"/>
                </a:cubicBezTo>
                <a:cubicBezTo>
                  <a:pt x="8490" y="1318"/>
                  <a:pt x="8490" y="1305"/>
                  <a:pt x="8488" y="1290"/>
                </a:cubicBezTo>
                <a:cubicBezTo>
                  <a:pt x="8486" y="1275"/>
                  <a:pt x="8484" y="1260"/>
                  <a:pt x="8484" y="1245"/>
                </a:cubicBezTo>
                <a:close/>
                <a:moveTo>
                  <a:pt x="8359" y="1066"/>
                </a:moveTo>
                <a:cubicBezTo>
                  <a:pt x="8359" y="1079"/>
                  <a:pt x="8359" y="1092"/>
                  <a:pt x="8355" y="1107"/>
                </a:cubicBezTo>
                <a:cubicBezTo>
                  <a:pt x="8353" y="1122"/>
                  <a:pt x="8348" y="1135"/>
                  <a:pt x="8344" y="1150"/>
                </a:cubicBezTo>
                <a:cubicBezTo>
                  <a:pt x="8338" y="1163"/>
                  <a:pt x="8332" y="1176"/>
                  <a:pt x="8325" y="1187"/>
                </a:cubicBezTo>
                <a:cubicBezTo>
                  <a:pt x="8317" y="1197"/>
                  <a:pt x="8308" y="1208"/>
                  <a:pt x="8296" y="1215"/>
                </a:cubicBezTo>
                <a:cubicBezTo>
                  <a:pt x="8285" y="1223"/>
                  <a:pt x="8272" y="1230"/>
                  <a:pt x="8260" y="1234"/>
                </a:cubicBezTo>
                <a:cubicBezTo>
                  <a:pt x="8247" y="1240"/>
                  <a:pt x="8234" y="1242"/>
                  <a:pt x="8220" y="1242"/>
                </a:cubicBezTo>
                <a:cubicBezTo>
                  <a:pt x="8211" y="1242"/>
                  <a:pt x="8203" y="1240"/>
                  <a:pt x="8194" y="1238"/>
                </a:cubicBezTo>
                <a:cubicBezTo>
                  <a:pt x="8186" y="1236"/>
                  <a:pt x="8177" y="1234"/>
                  <a:pt x="8169" y="1230"/>
                </a:cubicBezTo>
                <a:cubicBezTo>
                  <a:pt x="8160" y="1225"/>
                  <a:pt x="8154" y="1221"/>
                  <a:pt x="8146" y="1212"/>
                </a:cubicBezTo>
                <a:cubicBezTo>
                  <a:pt x="8144" y="1210"/>
                  <a:pt x="8141" y="1206"/>
                  <a:pt x="8137" y="1202"/>
                </a:cubicBezTo>
                <a:cubicBezTo>
                  <a:pt x="8133" y="1197"/>
                  <a:pt x="8131" y="1191"/>
                  <a:pt x="8129" y="1182"/>
                </a:cubicBezTo>
                <a:cubicBezTo>
                  <a:pt x="8127" y="1176"/>
                  <a:pt x="8125" y="1167"/>
                  <a:pt x="8125" y="1157"/>
                </a:cubicBezTo>
                <a:cubicBezTo>
                  <a:pt x="8125" y="1148"/>
                  <a:pt x="8127" y="1135"/>
                  <a:pt x="8129" y="1122"/>
                </a:cubicBezTo>
                <a:cubicBezTo>
                  <a:pt x="8133" y="1109"/>
                  <a:pt x="8139" y="1097"/>
                  <a:pt x="8150" y="1084"/>
                </a:cubicBezTo>
                <a:cubicBezTo>
                  <a:pt x="8160" y="1071"/>
                  <a:pt x="8175" y="1060"/>
                  <a:pt x="8196" y="1051"/>
                </a:cubicBezTo>
                <a:cubicBezTo>
                  <a:pt x="8207" y="1047"/>
                  <a:pt x="8220" y="1045"/>
                  <a:pt x="8232" y="1043"/>
                </a:cubicBezTo>
                <a:cubicBezTo>
                  <a:pt x="8247" y="1041"/>
                  <a:pt x="8260" y="1039"/>
                  <a:pt x="8272" y="1036"/>
                </a:cubicBezTo>
                <a:cubicBezTo>
                  <a:pt x="8285" y="1036"/>
                  <a:pt x="8296" y="1036"/>
                  <a:pt x="8304" y="1036"/>
                </a:cubicBezTo>
                <a:cubicBezTo>
                  <a:pt x="8359" y="1034"/>
                  <a:pt x="8359" y="1034"/>
                  <a:pt x="8359" y="1034"/>
                </a:cubicBezTo>
                <a:lnTo>
                  <a:pt x="8359" y="10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de-DE" sz="1013"/>
          </a:p>
        </p:txBody>
      </p:sp>
      <p:sp>
        <p:nvSpPr>
          <p:cNvPr id="5" name="Title 4">
            <a:extLst>
              <a:ext uri="{FF2B5EF4-FFF2-40B4-BE49-F238E27FC236}">
                <a16:creationId xmlns:a16="http://schemas.microsoft.com/office/drawing/2014/main" id="{96268E7D-C1FE-4A24-9882-2DE4F0F2D24A}"/>
              </a:ext>
            </a:extLst>
          </p:cNvPr>
          <p:cNvSpPr>
            <a:spLocks noGrp="1"/>
          </p:cNvSpPr>
          <p:nvPr>
            <p:ph type="ctrTitle"/>
          </p:nvPr>
        </p:nvSpPr>
        <p:spPr>
          <a:xfrm>
            <a:off x="935596" y="2112699"/>
            <a:ext cx="3712604" cy="1053117"/>
          </a:xfrm>
        </p:spPr>
        <p:txBody>
          <a:bodyPr/>
          <a:lstStyle/>
          <a:p>
            <a:r>
              <a:rPr lang="es-ES" dirty="0"/>
              <a:t>Muchas gracias!</a:t>
            </a:r>
            <a:br>
              <a:rPr lang="es-ES" dirty="0"/>
            </a:br>
            <a:r>
              <a:rPr lang="es-ES" sz="1200" dirty="0">
                <a:solidFill>
                  <a:srgbClr val="0070C0"/>
                </a:solidFill>
              </a:rPr>
              <a:t> </a:t>
            </a:r>
            <a:endParaRPr lang="en-US" dirty="0">
              <a:solidFill>
                <a:srgbClr val="0070C0"/>
              </a:solidFill>
            </a:endParaRPr>
          </a:p>
        </p:txBody>
      </p:sp>
    </p:spTree>
    <p:extLst>
      <p:ext uri="{BB962C8B-B14F-4D97-AF65-F5344CB8AC3E}">
        <p14:creationId xmlns:p14="http://schemas.microsoft.com/office/powerpoint/2010/main" val="40261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a:xfrm>
            <a:off x="359533" y="303611"/>
            <a:ext cx="5965067" cy="647960"/>
          </a:xfrm>
        </p:spPr>
        <p:txBody>
          <a:bodyPr/>
          <a:lstStyle/>
          <a:p>
            <a:r>
              <a:rPr lang="es-ES" dirty="0"/>
              <a:t>Contenido</a:t>
            </a:r>
            <a:endParaRPr lang="pt-BR" dirty="0"/>
          </a:p>
        </p:txBody>
      </p:sp>
      <p:grpSp>
        <p:nvGrpSpPr>
          <p:cNvPr id="11" name="Agrupar 14">
            <a:extLst>
              <a:ext uri="{FF2B5EF4-FFF2-40B4-BE49-F238E27FC236}">
                <a16:creationId xmlns:a16="http://schemas.microsoft.com/office/drawing/2014/main" id="{7102EA07-9434-451D-9DD8-57B8CB948A36}"/>
              </a:ext>
            </a:extLst>
          </p:cNvPr>
          <p:cNvGrpSpPr/>
          <p:nvPr/>
        </p:nvGrpSpPr>
        <p:grpSpPr>
          <a:xfrm>
            <a:off x="1524000" y="1270339"/>
            <a:ext cx="4158314" cy="2602821"/>
            <a:chOff x="1547812" y="1522654"/>
            <a:chExt cx="4158314" cy="2602821"/>
          </a:xfrm>
        </p:grpSpPr>
        <p:sp>
          <p:nvSpPr>
            <p:cNvPr id="13" name="Richtungspfeil 20">
              <a:extLst>
                <a:ext uri="{FF2B5EF4-FFF2-40B4-BE49-F238E27FC236}">
                  <a16:creationId xmlns:a16="http://schemas.microsoft.com/office/drawing/2014/main" id="{B21FCF97-385B-4906-9F45-A030229629FC}"/>
                </a:ext>
              </a:extLst>
            </p:cNvPr>
            <p:cNvSpPr>
              <a:spLocks noChangeArrowheads="1"/>
            </p:cNvSpPr>
            <p:nvPr/>
          </p:nvSpPr>
          <p:spPr bwMode="gray">
            <a:xfrm>
              <a:off x="1547812" y="1522654"/>
              <a:ext cx="4158314" cy="405000"/>
            </a:xfrm>
            <a:prstGeom prst="homePlate">
              <a:avLst>
                <a:gd name="adj" fmla="val 49986"/>
              </a:avLst>
            </a:prstGeom>
            <a:solidFill>
              <a:schemeClr val="bg2"/>
            </a:solidFill>
            <a:ln>
              <a:noFill/>
            </a:ln>
          </p:spPr>
          <p:txBody>
            <a:bodyPr lIns="135000" tIns="0" rIns="135000" bIns="0" anchor="ctr" anchorCtr="0">
              <a:noAutofit/>
            </a:bodyPr>
            <a:lstStyle/>
            <a:p>
              <a:r>
                <a:rPr lang="es-ES" sz="1200">
                  <a:solidFill>
                    <a:schemeClr val="bg1"/>
                  </a:solidFill>
                  <a:latin typeface="Noto Sans"/>
                  <a:ea typeface="ＭＳ Ｐゴシック" charset="0"/>
                </a:rPr>
                <a:t>Módulos Bifaciales: Conceptos Básicos</a:t>
              </a:r>
            </a:p>
          </p:txBody>
        </p:sp>
        <p:sp>
          <p:nvSpPr>
            <p:cNvPr id="16" name="Richtungspfeil 7">
              <a:extLst>
                <a:ext uri="{FF2B5EF4-FFF2-40B4-BE49-F238E27FC236}">
                  <a16:creationId xmlns:a16="http://schemas.microsoft.com/office/drawing/2014/main" id="{E5928F57-3202-4197-98F6-EEE42291E167}"/>
                </a:ext>
              </a:extLst>
            </p:cNvPr>
            <p:cNvSpPr>
              <a:spLocks noChangeArrowheads="1"/>
            </p:cNvSpPr>
            <p:nvPr/>
          </p:nvSpPr>
          <p:spPr bwMode="gray">
            <a:xfrm>
              <a:off x="1547812" y="1958723"/>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Tecnologías de las nuevas Series</a:t>
              </a:r>
            </a:p>
          </p:txBody>
        </p:sp>
        <p:sp>
          <p:nvSpPr>
            <p:cNvPr id="17" name="Richtungspfeil 7">
              <a:extLst>
                <a:ext uri="{FF2B5EF4-FFF2-40B4-BE49-F238E27FC236}">
                  <a16:creationId xmlns:a16="http://schemas.microsoft.com/office/drawing/2014/main" id="{3CF17DA2-B08A-445A-A440-7A2B2EE0BE4F}"/>
                </a:ext>
              </a:extLst>
            </p:cNvPr>
            <p:cNvSpPr>
              <a:spLocks noChangeArrowheads="1"/>
            </p:cNvSpPr>
            <p:nvPr/>
          </p:nvSpPr>
          <p:spPr bwMode="gray">
            <a:xfrm>
              <a:off x="1547812" y="2399161"/>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Portafolio de Módulos Bifaciales (Serie 5 &amp; 6 &amp; 7)</a:t>
              </a:r>
            </a:p>
          </p:txBody>
        </p:sp>
        <p:sp>
          <p:nvSpPr>
            <p:cNvPr id="18" name="Richtungspfeil 7">
              <a:extLst>
                <a:ext uri="{FF2B5EF4-FFF2-40B4-BE49-F238E27FC236}">
                  <a16:creationId xmlns:a16="http://schemas.microsoft.com/office/drawing/2014/main" id="{E691A848-2DAD-4339-B3FF-22202C71ADF9}"/>
                </a:ext>
              </a:extLst>
            </p:cNvPr>
            <p:cNvSpPr>
              <a:spLocks noChangeArrowheads="1"/>
            </p:cNvSpPr>
            <p:nvPr/>
          </p:nvSpPr>
          <p:spPr bwMode="gray">
            <a:xfrm>
              <a:off x="1547812" y="2839599"/>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a:solidFill>
                    <a:prstClr val="white"/>
                  </a:solidFill>
                  <a:latin typeface="Noto Sans"/>
                  <a:ea typeface="ＭＳ Ｐゴシック" charset="0"/>
                </a:rPr>
                <a:t>Beneficios de los módulos BiHiKu7</a:t>
              </a:r>
              <a:endParaRPr lang="es-ES" sz="1200" dirty="0">
                <a:solidFill>
                  <a:prstClr val="white"/>
                </a:solidFill>
                <a:latin typeface="Noto Sans"/>
                <a:ea typeface="ＭＳ Ｐゴシック" charset="0"/>
              </a:endParaRPr>
            </a:p>
          </p:txBody>
        </p:sp>
        <p:sp>
          <p:nvSpPr>
            <p:cNvPr id="19" name="Richtungspfeil 7">
              <a:extLst>
                <a:ext uri="{FF2B5EF4-FFF2-40B4-BE49-F238E27FC236}">
                  <a16:creationId xmlns:a16="http://schemas.microsoft.com/office/drawing/2014/main" id="{A7E0C12D-0E1A-4AC1-9AB4-3512D99D4DE9}"/>
                </a:ext>
              </a:extLst>
            </p:cNvPr>
            <p:cNvSpPr>
              <a:spLocks noChangeArrowheads="1"/>
            </p:cNvSpPr>
            <p:nvPr/>
          </p:nvSpPr>
          <p:spPr bwMode="gray">
            <a:xfrm>
              <a:off x="1547812" y="3280037"/>
              <a:ext cx="4158314" cy="405000"/>
            </a:xfrm>
            <a:prstGeom prst="homePlate">
              <a:avLst>
                <a:gd name="adj" fmla="val 49986"/>
              </a:avLst>
            </a:prstGeom>
            <a:solidFill>
              <a:schemeClr val="accent1"/>
            </a:solidFill>
            <a:ln>
              <a:noFill/>
            </a:ln>
          </p:spPr>
          <p:txBody>
            <a:bodyPr lIns="135000" tIns="0" rIns="135000" bIns="0" anchor="ctr" anchorCtr="0">
              <a:noAutofit/>
            </a:bodyPr>
            <a:lstStyle/>
            <a:p>
              <a:r>
                <a:rPr lang="es-ES" sz="1200" dirty="0">
                  <a:solidFill>
                    <a:prstClr val="white"/>
                  </a:solidFill>
                  <a:latin typeface="Noto Sans"/>
                  <a:ea typeface="ＭＳ Ｐゴシック" charset="0"/>
                </a:rPr>
                <a:t>Dimensionado &amp; Optimización</a:t>
              </a:r>
            </a:p>
          </p:txBody>
        </p:sp>
        <p:sp>
          <p:nvSpPr>
            <p:cNvPr id="20" name="Richtungspfeil 7">
              <a:extLst>
                <a:ext uri="{FF2B5EF4-FFF2-40B4-BE49-F238E27FC236}">
                  <a16:creationId xmlns:a16="http://schemas.microsoft.com/office/drawing/2014/main" id="{D720BCF3-4816-47F7-8650-8909142D1A69}"/>
                </a:ext>
              </a:extLst>
            </p:cNvPr>
            <p:cNvSpPr>
              <a:spLocks noChangeArrowheads="1"/>
            </p:cNvSpPr>
            <p:nvPr/>
          </p:nvSpPr>
          <p:spPr bwMode="gray">
            <a:xfrm>
              <a:off x="1547812" y="3720475"/>
              <a:ext cx="4158314" cy="405000"/>
            </a:xfrm>
            <a:prstGeom prst="homePlate">
              <a:avLst>
                <a:gd name="adj" fmla="val 49986"/>
              </a:avLst>
            </a:prstGeom>
            <a:solidFill>
              <a:schemeClr val="accent1"/>
            </a:solidFill>
            <a:ln>
              <a:noFill/>
            </a:ln>
          </p:spPr>
          <p:txBody>
            <a:bodyPr lIns="135000" tIns="0" rIns="135000" bIns="0" anchor="ctr" anchorCtr="0">
              <a:noAutofit/>
            </a:bodyPr>
            <a:lstStyle/>
            <a:p>
              <a:pPr>
                <a:defRPr/>
              </a:pPr>
              <a:r>
                <a:rPr lang="es-ES" sz="1200">
                  <a:solidFill>
                    <a:prstClr val="white"/>
                  </a:solidFill>
                  <a:latin typeface="Noto Sans"/>
                  <a:ea typeface="ＭＳ Ｐゴシック" charset="0"/>
                  <a:cs typeface="Noto Sans" charset="0"/>
                </a:rPr>
                <a:t>Conclusión</a:t>
              </a:r>
              <a:endParaRPr lang="es-ES" sz="1200" dirty="0">
                <a:solidFill>
                  <a:prstClr val="white"/>
                </a:solidFill>
                <a:latin typeface="Noto Sans"/>
                <a:ea typeface="ＭＳ Ｐゴシック" charset="0"/>
                <a:cs typeface="Noto Sans" charset="0"/>
              </a:endParaRPr>
            </a:p>
          </p:txBody>
        </p:sp>
      </p:grpSp>
    </p:spTree>
    <p:extLst>
      <p:ext uri="{BB962C8B-B14F-4D97-AF65-F5344CB8AC3E}">
        <p14:creationId xmlns:p14="http://schemas.microsoft.com/office/powerpoint/2010/main" val="27977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FF32EBD-A3D2-483F-9990-AA6847AE6575}"/>
              </a:ext>
            </a:extLst>
          </p:cNvPr>
          <p:cNvSpPr>
            <a:spLocks noGrp="1"/>
          </p:cNvSpPr>
          <p:nvPr>
            <p:ph type="title"/>
          </p:nvPr>
        </p:nvSpPr>
        <p:spPr/>
        <p:txBody>
          <a:bodyPr/>
          <a:lstStyle/>
          <a:p>
            <a:r>
              <a:rPr lang="pt-BR" dirty="0"/>
              <a:t>Módulos </a:t>
            </a:r>
            <a:r>
              <a:rPr lang="es-ES" dirty="0"/>
              <a:t>Bifaciales</a:t>
            </a:r>
          </a:p>
        </p:txBody>
      </p:sp>
      <p:pic>
        <p:nvPicPr>
          <p:cNvPr id="7" name="Espaço Reservado para Conteúdo 6" descr="Uma imagem contendo edifício, homem, ar, em pé&#10;&#10;Descrição gerada automaticamente">
            <a:extLst>
              <a:ext uri="{FF2B5EF4-FFF2-40B4-BE49-F238E27FC236}">
                <a16:creationId xmlns:a16="http://schemas.microsoft.com/office/drawing/2014/main" id="{35817E44-2655-45B3-9C85-374143A6F98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7382" y="2256639"/>
            <a:ext cx="2961374" cy="2221030"/>
          </a:xfrm>
        </p:spPr>
      </p:pic>
      <p:sp>
        <p:nvSpPr>
          <p:cNvPr id="9" name="Rectangle 8">
            <a:extLst>
              <a:ext uri="{FF2B5EF4-FFF2-40B4-BE49-F238E27FC236}">
                <a16:creationId xmlns:a16="http://schemas.microsoft.com/office/drawing/2014/main" id="{FE0B65D5-2945-414C-819F-BB66472DB322}"/>
              </a:ext>
            </a:extLst>
          </p:cNvPr>
          <p:cNvSpPr/>
          <p:nvPr/>
        </p:nvSpPr>
        <p:spPr>
          <a:xfrm>
            <a:off x="995244" y="2256639"/>
            <a:ext cx="2286000" cy="222103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en-CA" sz="1600" dirty="0" err="1">
              <a:solidFill>
                <a:schemeClr val="tx1"/>
              </a:solidFill>
            </a:endParaRPr>
          </a:p>
        </p:txBody>
      </p:sp>
      <p:sp>
        <p:nvSpPr>
          <p:cNvPr id="10" name="Espaço Reservado para Conteúdo 3">
            <a:extLst>
              <a:ext uri="{FF2B5EF4-FFF2-40B4-BE49-F238E27FC236}">
                <a16:creationId xmlns:a16="http://schemas.microsoft.com/office/drawing/2014/main" id="{280CC052-D417-47B1-8857-89CC3EEEC6DD}"/>
              </a:ext>
            </a:extLst>
          </p:cNvPr>
          <p:cNvSpPr>
            <a:spLocks noGrp="1"/>
          </p:cNvSpPr>
          <p:nvPr>
            <p:ph sz="half" idx="1"/>
          </p:nvPr>
        </p:nvSpPr>
        <p:spPr>
          <a:xfrm>
            <a:off x="539751" y="1036795"/>
            <a:ext cx="3852230" cy="902493"/>
          </a:xfrm>
        </p:spPr>
        <p:txBody>
          <a:bodyPr/>
          <a:lstStyle/>
          <a:p>
            <a:r>
              <a:rPr lang="es-ES" dirty="0"/>
              <a:t>Células</a:t>
            </a:r>
          </a:p>
          <a:p>
            <a:endParaRPr lang="es-ES" dirty="0"/>
          </a:p>
          <a:p>
            <a:pPr lvl="1"/>
            <a:r>
              <a:rPr lang="es-ES" dirty="0"/>
              <a:t>Se utilizan células bifaciales con tecnología PERC+ que permiten la absorción de la radiación por los dos lados.</a:t>
            </a:r>
          </a:p>
          <a:p>
            <a:pPr lvl="1"/>
            <a:endParaRPr lang="es-ES" dirty="0"/>
          </a:p>
        </p:txBody>
      </p:sp>
      <p:sp>
        <p:nvSpPr>
          <p:cNvPr id="11" name="Espaço Reservado para Conteúdo 3">
            <a:extLst>
              <a:ext uri="{FF2B5EF4-FFF2-40B4-BE49-F238E27FC236}">
                <a16:creationId xmlns:a16="http://schemas.microsoft.com/office/drawing/2014/main" id="{2D75E55F-B570-4C01-AB7B-E890C9D5EDC2}"/>
              </a:ext>
            </a:extLst>
          </p:cNvPr>
          <p:cNvSpPr txBox="1">
            <a:spLocks/>
          </p:cNvSpPr>
          <p:nvPr/>
        </p:nvSpPr>
        <p:spPr bwMode="gray">
          <a:xfrm>
            <a:off x="4728342" y="1046131"/>
            <a:ext cx="3852230" cy="81695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buFont typeface="Arial" panose="020B0604020202020204" pitchFamily="34" charset="0"/>
              <a:buNone/>
              <a:defRPr sz="1350" b="1" kern="1200">
                <a:solidFill>
                  <a:schemeClr val="bg2"/>
                </a:solidFill>
                <a:latin typeface="+mn-lt"/>
                <a:ea typeface="+mn-ea"/>
                <a:cs typeface="+mn-cs"/>
              </a:defRPr>
            </a:lvl1pPr>
            <a:lvl2pPr marL="0" indent="0" algn="l" defTabSz="685800" rtl="0" eaLnBrk="1" latinLnBrk="0" hangingPunct="1">
              <a:lnSpc>
                <a:spcPct val="110000"/>
              </a:lnSpc>
              <a:spcBef>
                <a:spcPts val="0"/>
              </a:spcBef>
              <a:buClr>
                <a:schemeClr val="accent1"/>
              </a:buClr>
              <a:buSzPct val="120000"/>
              <a:buFont typeface="Arial" panose="020B0604020202020204" pitchFamily="34" charset="0"/>
              <a:buNone/>
              <a:defRPr sz="1200" kern="1200">
                <a:solidFill>
                  <a:schemeClr val="tx1"/>
                </a:solidFill>
                <a:latin typeface="+mn-lt"/>
                <a:ea typeface="+mn-ea"/>
                <a:cs typeface="+mn-cs"/>
              </a:defRPr>
            </a:lvl2pPr>
            <a:lvl3pPr marL="135731" indent="-135731" algn="l" defTabSz="685800" rtl="0" eaLnBrk="1" latinLnBrk="0" hangingPunct="1">
              <a:lnSpc>
                <a:spcPct val="110000"/>
              </a:lnSpc>
              <a:spcBef>
                <a:spcPts val="0"/>
              </a:spcBef>
              <a:buClr>
                <a:schemeClr val="accent1"/>
              </a:buClr>
              <a:buSzPct val="120000"/>
              <a:buFont typeface="Arial" panose="020B0604020202020204" pitchFamily="34" charset="0"/>
              <a:buChar char="•"/>
              <a:defRPr sz="1200" kern="1200">
                <a:solidFill>
                  <a:schemeClr val="tx1"/>
                </a:solidFill>
                <a:latin typeface="+mn-lt"/>
                <a:ea typeface="+mn-ea"/>
                <a:cs typeface="+mn-cs"/>
              </a:defRPr>
            </a:lvl3pPr>
            <a:lvl4pPr marL="269081" indent="-133350"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4pPr>
            <a:lvl5pPr marL="404813" indent="-135731" algn="l" defTabSz="685800" rtl="0" eaLnBrk="1" latinLnBrk="0" hangingPunct="1">
              <a:lnSpc>
                <a:spcPct val="110000"/>
              </a:lnSpc>
              <a:spcBef>
                <a:spcPts val="0"/>
              </a:spcBef>
              <a:buClr>
                <a:schemeClr val="accent1"/>
              </a:buClr>
              <a:buFont typeface="Symbol" panose="05050102010706020507" pitchFamily="18" charset="2"/>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r>
              <a:rPr lang="es-ES" dirty="0"/>
              <a:t>Estructura</a:t>
            </a:r>
          </a:p>
          <a:p>
            <a:endParaRPr lang="es-ES" dirty="0"/>
          </a:p>
          <a:p>
            <a:pPr lvl="1"/>
            <a:r>
              <a:rPr lang="es-ES" dirty="0"/>
              <a:t>Vidrio + Encapsulante + Célula + Encapsulante + vidrio</a:t>
            </a:r>
          </a:p>
          <a:p>
            <a:pPr lvl="1"/>
            <a:endParaRPr lang="es-ES" dirty="0"/>
          </a:p>
          <a:p>
            <a:pPr lvl="1"/>
            <a:endParaRPr lang="es-ES" dirty="0"/>
          </a:p>
        </p:txBody>
      </p:sp>
      <p:grpSp>
        <p:nvGrpSpPr>
          <p:cNvPr id="12" name="组合 4">
            <a:extLst>
              <a:ext uri="{FF2B5EF4-FFF2-40B4-BE49-F238E27FC236}">
                <a16:creationId xmlns:a16="http://schemas.microsoft.com/office/drawing/2014/main" id="{AF4FB2B4-58A3-49A9-9757-9BE56AA88556}"/>
              </a:ext>
            </a:extLst>
          </p:cNvPr>
          <p:cNvGrpSpPr/>
          <p:nvPr/>
        </p:nvGrpSpPr>
        <p:grpSpPr>
          <a:xfrm>
            <a:off x="1219200" y="2739763"/>
            <a:ext cx="1657292" cy="1113444"/>
            <a:chOff x="4819592" y="1114124"/>
            <a:chExt cx="3472422" cy="2025985"/>
          </a:xfrm>
        </p:grpSpPr>
        <p:sp>
          <p:nvSpPr>
            <p:cNvPr id="13" name="矩形 5">
              <a:extLst>
                <a:ext uri="{FF2B5EF4-FFF2-40B4-BE49-F238E27FC236}">
                  <a16:creationId xmlns:a16="http://schemas.microsoft.com/office/drawing/2014/main" id="{D43D4D3A-240E-4C0B-B833-95489337ECA3}"/>
                </a:ext>
              </a:extLst>
            </p:cNvPr>
            <p:cNvSpPr/>
            <p:nvPr/>
          </p:nvSpPr>
          <p:spPr>
            <a:xfrm>
              <a:off x="5312867" y="1114124"/>
              <a:ext cx="347244" cy="473699"/>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14" name="矩形 6">
              <a:extLst>
                <a:ext uri="{FF2B5EF4-FFF2-40B4-BE49-F238E27FC236}">
                  <a16:creationId xmlns:a16="http://schemas.microsoft.com/office/drawing/2014/main" id="{C2779E5E-8027-4329-9489-59ABF23F89CC}"/>
                </a:ext>
              </a:extLst>
            </p:cNvPr>
            <p:cNvSpPr/>
            <p:nvPr/>
          </p:nvSpPr>
          <p:spPr>
            <a:xfrm>
              <a:off x="6397965" y="1114124"/>
              <a:ext cx="347244" cy="473699"/>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15" name="矩形 7">
              <a:extLst>
                <a:ext uri="{FF2B5EF4-FFF2-40B4-BE49-F238E27FC236}">
                  <a16:creationId xmlns:a16="http://schemas.microsoft.com/office/drawing/2014/main" id="{65398B91-18C6-41D7-BBEA-C8C81483D7D9}"/>
                </a:ext>
              </a:extLst>
            </p:cNvPr>
            <p:cNvSpPr/>
            <p:nvPr/>
          </p:nvSpPr>
          <p:spPr>
            <a:xfrm>
              <a:off x="7439690" y="1114124"/>
              <a:ext cx="347244" cy="473699"/>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16" name="矩形 8">
              <a:extLst>
                <a:ext uri="{FF2B5EF4-FFF2-40B4-BE49-F238E27FC236}">
                  <a16:creationId xmlns:a16="http://schemas.microsoft.com/office/drawing/2014/main" id="{2252B452-C57F-4930-A8A1-159AE30A8CCF}"/>
                </a:ext>
              </a:extLst>
            </p:cNvPr>
            <p:cNvSpPr/>
            <p:nvPr/>
          </p:nvSpPr>
          <p:spPr>
            <a:xfrm>
              <a:off x="4819593" y="2544504"/>
              <a:ext cx="3472421" cy="239170"/>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nvGrpSpPr>
            <p:cNvPr id="17" name="组合 9">
              <a:extLst>
                <a:ext uri="{FF2B5EF4-FFF2-40B4-BE49-F238E27FC236}">
                  <a16:creationId xmlns:a16="http://schemas.microsoft.com/office/drawing/2014/main" id="{31B25F30-4903-451B-A95B-7C905D777301}"/>
                </a:ext>
              </a:extLst>
            </p:cNvPr>
            <p:cNvGrpSpPr/>
            <p:nvPr/>
          </p:nvGrpSpPr>
          <p:grpSpPr>
            <a:xfrm>
              <a:off x="4819593" y="2748453"/>
              <a:ext cx="3472421" cy="239170"/>
              <a:chOff x="1187624" y="2564904"/>
              <a:chExt cx="3960440" cy="432048"/>
            </a:xfrm>
            <a:solidFill>
              <a:srgbClr val="FFC000"/>
            </a:solidFill>
          </p:grpSpPr>
          <p:sp>
            <p:nvSpPr>
              <p:cNvPr id="73" name="等腰三角形 66">
                <a:extLst>
                  <a:ext uri="{FF2B5EF4-FFF2-40B4-BE49-F238E27FC236}">
                    <a16:creationId xmlns:a16="http://schemas.microsoft.com/office/drawing/2014/main" id="{B3B1A954-F308-46F4-B434-2244F0A1F1FF}"/>
                  </a:ext>
                </a:extLst>
              </p:cNvPr>
              <p:cNvSpPr/>
              <p:nvPr/>
            </p:nvSpPr>
            <p:spPr>
              <a:xfrm rot="10800000">
                <a:off x="1187624"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4" name="等腰三角形 67">
                <a:extLst>
                  <a:ext uri="{FF2B5EF4-FFF2-40B4-BE49-F238E27FC236}">
                    <a16:creationId xmlns:a16="http://schemas.microsoft.com/office/drawing/2014/main" id="{3754EC9A-61EA-4D85-A231-705964B8B1E6}"/>
                  </a:ext>
                </a:extLst>
              </p:cNvPr>
              <p:cNvSpPr/>
              <p:nvPr/>
            </p:nvSpPr>
            <p:spPr>
              <a:xfrm rot="10800000">
                <a:off x="1691681"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5" name="等腰三角形 68">
                <a:extLst>
                  <a:ext uri="{FF2B5EF4-FFF2-40B4-BE49-F238E27FC236}">
                    <a16:creationId xmlns:a16="http://schemas.microsoft.com/office/drawing/2014/main" id="{E8978318-786B-4F3C-8E3A-E7FC94877958}"/>
                  </a:ext>
                </a:extLst>
              </p:cNvPr>
              <p:cNvSpPr/>
              <p:nvPr/>
            </p:nvSpPr>
            <p:spPr>
              <a:xfrm rot="10800000">
                <a:off x="2195735"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6" name="等腰三角形 69">
                <a:extLst>
                  <a:ext uri="{FF2B5EF4-FFF2-40B4-BE49-F238E27FC236}">
                    <a16:creationId xmlns:a16="http://schemas.microsoft.com/office/drawing/2014/main" id="{E0BB3FB7-6DC5-4129-914D-215225F9F279}"/>
                  </a:ext>
                </a:extLst>
              </p:cNvPr>
              <p:cNvSpPr/>
              <p:nvPr/>
            </p:nvSpPr>
            <p:spPr>
              <a:xfrm rot="10800000">
                <a:off x="2627784"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7" name="等腰三角形 70">
                <a:extLst>
                  <a:ext uri="{FF2B5EF4-FFF2-40B4-BE49-F238E27FC236}">
                    <a16:creationId xmlns:a16="http://schemas.microsoft.com/office/drawing/2014/main" id="{1C15702B-D6BD-4EE2-9F98-E03633E2C6D9}"/>
                  </a:ext>
                </a:extLst>
              </p:cNvPr>
              <p:cNvSpPr/>
              <p:nvPr/>
            </p:nvSpPr>
            <p:spPr>
              <a:xfrm rot="10800000">
                <a:off x="3131839"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8" name="等腰三角形 71">
                <a:extLst>
                  <a:ext uri="{FF2B5EF4-FFF2-40B4-BE49-F238E27FC236}">
                    <a16:creationId xmlns:a16="http://schemas.microsoft.com/office/drawing/2014/main" id="{937B8D12-1B98-4B71-83AE-C4A7C1341AEC}"/>
                  </a:ext>
                </a:extLst>
              </p:cNvPr>
              <p:cNvSpPr/>
              <p:nvPr/>
            </p:nvSpPr>
            <p:spPr>
              <a:xfrm rot="10800000">
                <a:off x="3635896"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9" name="等腰三角形 72">
                <a:extLst>
                  <a:ext uri="{FF2B5EF4-FFF2-40B4-BE49-F238E27FC236}">
                    <a16:creationId xmlns:a16="http://schemas.microsoft.com/office/drawing/2014/main" id="{146EBBAF-226C-451C-AA80-7C8EEE5F1A07}"/>
                  </a:ext>
                </a:extLst>
              </p:cNvPr>
              <p:cNvSpPr/>
              <p:nvPr/>
            </p:nvSpPr>
            <p:spPr>
              <a:xfrm rot="10800000">
                <a:off x="4139952"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80" name="等腰三角形 73">
                <a:extLst>
                  <a:ext uri="{FF2B5EF4-FFF2-40B4-BE49-F238E27FC236}">
                    <a16:creationId xmlns:a16="http://schemas.microsoft.com/office/drawing/2014/main" id="{38FFBC54-F09C-4552-8EAC-B20E5AD9B105}"/>
                  </a:ext>
                </a:extLst>
              </p:cNvPr>
              <p:cNvSpPr/>
              <p:nvPr/>
            </p:nvSpPr>
            <p:spPr>
              <a:xfrm rot="10800000">
                <a:off x="4644008" y="2564904"/>
                <a:ext cx="504056" cy="432048"/>
              </a:xfrm>
              <a:prstGeom prst="triangle">
                <a:avLst/>
              </a:prstGeom>
              <a:grp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grpSp>
          <p:nvGrpSpPr>
            <p:cNvPr id="18" name="组合 10">
              <a:extLst>
                <a:ext uri="{FF2B5EF4-FFF2-40B4-BE49-F238E27FC236}">
                  <a16:creationId xmlns:a16="http://schemas.microsoft.com/office/drawing/2014/main" id="{09902223-06FB-4F1C-A1D2-703DABDC5BC7}"/>
                </a:ext>
              </a:extLst>
            </p:cNvPr>
            <p:cNvGrpSpPr/>
            <p:nvPr/>
          </p:nvGrpSpPr>
          <p:grpSpPr>
            <a:xfrm>
              <a:off x="4819593" y="2664089"/>
              <a:ext cx="3472421" cy="239170"/>
              <a:chOff x="1187624" y="2564904"/>
              <a:chExt cx="3960440" cy="432048"/>
            </a:xfrm>
            <a:solidFill>
              <a:srgbClr val="66CCFF"/>
            </a:solidFill>
          </p:grpSpPr>
          <p:sp>
            <p:nvSpPr>
              <p:cNvPr id="65" name="等腰三角形 58">
                <a:extLst>
                  <a:ext uri="{FF2B5EF4-FFF2-40B4-BE49-F238E27FC236}">
                    <a16:creationId xmlns:a16="http://schemas.microsoft.com/office/drawing/2014/main" id="{7CA0C903-37E4-4096-84B1-96321468B302}"/>
                  </a:ext>
                </a:extLst>
              </p:cNvPr>
              <p:cNvSpPr/>
              <p:nvPr/>
            </p:nvSpPr>
            <p:spPr>
              <a:xfrm rot="10800000">
                <a:off x="1187624"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6" name="等腰三角形 59">
                <a:extLst>
                  <a:ext uri="{FF2B5EF4-FFF2-40B4-BE49-F238E27FC236}">
                    <a16:creationId xmlns:a16="http://schemas.microsoft.com/office/drawing/2014/main" id="{3E2D0277-5082-4A60-A680-F5F2F750FD16}"/>
                  </a:ext>
                </a:extLst>
              </p:cNvPr>
              <p:cNvSpPr/>
              <p:nvPr/>
            </p:nvSpPr>
            <p:spPr>
              <a:xfrm rot="10800000">
                <a:off x="1691681"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7" name="等腰三角形 60">
                <a:extLst>
                  <a:ext uri="{FF2B5EF4-FFF2-40B4-BE49-F238E27FC236}">
                    <a16:creationId xmlns:a16="http://schemas.microsoft.com/office/drawing/2014/main" id="{4D4A92EC-F363-4D33-8074-53A11B9F3057}"/>
                  </a:ext>
                </a:extLst>
              </p:cNvPr>
              <p:cNvSpPr/>
              <p:nvPr/>
            </p:nvSpPr>
            <p:spPr>
              <a:xfrm rot="10800000">
                <a:off x="2195735"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8" name="等腰三角形 61">
                <a:extLst>
                  <a:ext uri="{FF2B5EF4-FFF2-40B4-BE49-F238E27FC236}">
                    <a16:creationId xmlns:a16="http://schemas.microsoft.com/office/drawing/2014/main" id="{946EE84E-F0B3-4BB8-ADCC-ACD5D18B891D}"/>
                  </a:ext>
                </a:extLst>
              </p:cNvPr>
              <p:cNvSpPr/>
              <p:nvPr/>
            </p:nvSpPr>
            <p:spPr>
              <a:xfrm rot="10800000">
                <a:off x="2627784"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9" name="等腰三角形 62">
                <a:extLst>
                  <a:ext uri="{FF2B5EF4-FFF2-40B4-BE49-F238E27FC236}">
                    <a16:creationId xmlns:a16="http://schemas.microsoft.com/office/drawing/2014/main" id="{22DF9A6A-9705-485B-80D5-CBDCCC8AEE15}"/>
                  </a:ext>
                </a:extLst>
              </p:cNvPr>
              <p:cNvSpPr/>
              <p:nvPr/>
            </p:nvSpPr>
            <p:spPr>
              <a:xfrm rot="10800000">
                <a:off x="3131839"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0" name="等腰三角形 63">
                <a:extLst>
                  <a:ext uri="{FF2B5EF4-FFF2-40B4-BE49-F238E27FC236}">
                    <a16:creationId xmlns:a16="http://schemas.microsoft.com/office/drawing/2014/main" id="{4C5432A9-5CFA-4C60-8E6F-8BB23139E623}"/>
                  </a:ext>
                </a:extLst>
              </p:cNvPr>
              <p:cNvSpPr/>
              <p:nvPr/>
            </p:nvSpPr>
            <p:spPr>
              <a:xfrm rot="10800000">
                <a:off x="3635896"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1" name="等腰三角形 64">
                <a:extLst>
                  <a:ext uri="{FF2B5EF4-FFF2-40B4-BE49-F238E27FC236}">
                    <a16:creationId xmlns:a16="http://schemas.microsoft.com/office/drawing/2014/main" id="{2FA3B263-B427-41A6-98B9-F03CE42C5DB3}"/>
                  </a:ext>
                </a:extLst>
              </p:cNvPr>
              <p:cNvSpPr/>
              <p:nvPr/>
            </p:nvSpPr>
            <p:spPr>
              <a:xfrm rot="10800000">
                <a:off x="4139952"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72" name="等腰三角形 65">
                <a:extLst>
                  <a:ext uri="{FF2B5EF4-FFF2-40B4-BE49-F238E27FC236}">
                    <a16:creationId xmlns:a16="http://schemas.microsoft.com/office/drawing/2014/main" id="{45A5A57C-81DE-4BB8-8A79-30FFB6E536BC}"/>
                  </a:ext>
                </a:extLst>
              </p:cNvPr>
              <p:cNvSpPr/>
              <p:nvPr/>
            </p:nvSpPr>
            <p:spPr>
              <a:xfrm rot="10800000">
                <a:off x="4644008" y="2564904"/>
                <a:ext cx="504056" cy="432048"/>
              </a:xfrm>
              <a:prstGeom prst="triangle">
                <a:avLst/>
              </a:prstGeom>
              <a:grpFill/>
              <a:ln w="9525">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sp>
          <p:nvSpPr>
            <p:cNvPr id="19" name="矩形 11">
              <a:extLst>
                <a:ext uri="{FF2B5EF4-FFF2-40B4-BE49-F238E27FC236}">
                  <a16:creationId xmlns:a16="http://schemas.microsoft.com/office/drawing/2014/main" id="{AFEA4355-1A41-4C4A-A180-AB3D09FA6282}"/>
                </a:ext>
              </a:extLst>
            </p:cNvPr>
            <p:cNvSpPr/>
            <p:nvPr/>
          </p:nvSpPr>
          <p:spPr>
            <a:xfrm>
              <a:off x="4819592" y="2424919"/>
              <a:ext cx="3472421" cy="239170"/>
            </a:xfrm>
            <a:prstGeom prst="rect">
              <a:avLst/>
            </a:prstGeom>
            <a:solidFill>
              <a:srgbClr val="66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20" name="矩形 13">
              <a:extLst>
                <a:ext uri="{FF2B5EF4-FFF2-40B4-BE49-F238E27FC236}">
                  <a16:creationId xmlns:a16="http://schemas.microsoft.com/office/drawing/2014/main" id="{959ED9F9-7A6F-4551-98A0-3C01F6438B3E}"/>
                </a:ext>
              </a:extLst>
            </p:cNvPr>
            <p:cNvSpPr/>
            <p:nvPr/>
          </p:nvSpPr>
          <p:spPr>
            <a:xfrm>
              <a:off x="4819593" y="1587823"/>
              <a:ext cx="3472421" cy="239170"/>
            </a:xfrm>
            <a:prstGeom prst="rect">
              <a:avLst/>
            </a:prstGeom>
            <a:solidFill>
              <a:schemeClr val="bg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nvGrpSpPr>
            <p:cNvPr id="21" name="组合 14">
              <a:extLst>
                <a:ext uri="{FF2B5EF4-FFF2-40B4-BE49-F238E27FC236}">
                  <a16:creationId xmlns:a16="http://schemas.microsoft.com/office/drawing/2014/main" id="{3A2AD2D9-AF3C-466C-B268-47F1881499EE}"/>
                </a:ext>
              </a:extLst>
            </p:cNvPr>
            <p:cNvGrpSpPr/>
            <p:nvPr/>
          </p:nvGrpSpPr>
          <p:grpSpPr>
            <a:xfrm>
              <a:off x="4819593" y="1348653"/>
              <a:ext cx="3472421" cy="239170"/>
              <a:chOff x="1187624" y="1052736"/>
              <a:chExt cx="3960440" cy="432048"/>
            </a:xfrm>
            <a:solidFill>
              <a:schemeClr val="bg2">
                <a:lumMod val="20000"/>
                <a:lumOff val="80000"/>
              </a:schemeClr>
            </a:solidFill>
          </p:grpSpPr>
          <p:sp>
            <p:nvSpPr>
              <p:cNvPr id="57" name="等腰三角形 50">
                <a:extLst>
                  <a:ext uri="{FF2B5EF4-FFF2-40B4-BE49-F238E27FC236}">
                    <a16:creationId xmlns:a16="http://schemas.microsoft.com/office/drawing/2014/main" id="{7C095B9A-C554-474B-B6C6-7322CD7D2E12}"/>
                  </a:ext>
                </a:extLst>
              </p:cNvPr>
              <p:cNvSpPr/>
              <p:nvPr/>
            </p:nvSpPr>
            <p:spPr>
              <a:xfrm>
                <a:off x="1187624"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8" name="等腰三角形 51">
                <a:extLst>
                  <a:ext uri="{FF2B5EF4-FFF2-40B4-BE49-F238E27FC236}">
                    <a16:creationId xmlns:a16="http://schemas.microsoft.com/office/drawing/2014/main" id="{25EDBF7C-C785-4A14-837B-10B20830EA9E}"/>
                  </a:ext>
                </a:extLst>
              </p:cNvPr>
              <p:cNvSpPr/>
              <p:nvPr/>
            </p:nvSpPr>
            <p:spPr>
              <a:xfrm>
                <a:off x="1691680"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9" name="等腰三角形 52">
                <a:extLst>
                  <a:ext uri="{FF2B5EF4-FFF2-40B4-BE49-F238E27FC236}">
                    <a16:creationId xmlns:a16="http://schemas.microsoft.com/office/drawing/2014/main" id="{6E74F2E6-C83D-4A3E-8666-67AA8641FF75}"/>
                  </a:ext>
                </a:extLst>
              </p:cNvPr>
              <p:cNvSpPr/>
              <p:nvPr/>
            </p:nvSpPr>
            <p:spPr>
              <a:xfrm>
                <a:off x="2195736"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0" name="等腰三角形 53">
                <a:extLst>
                  <a:ext uri="{FF2B5EF4-FFF2-40B4-BE49-F238E27FC236}">
                    <a16:creationId xmlns:a16="http://schemas.microsoft.com/office/drawing/2014/main" id="{5741786A-C860-46CE-BE7B-3B6AE15736B8}"/>
                  </a:ext>
                </a:extLst>
              </p:cNvPr>
              <p:cNvSpPr/>
              <p:nvPr/>
            </p:nvSpPr>
            <p:spPr>
              <a:xfrm>
                <a:off x="2699792"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1" name="等腰三角形 54">
                <a:extLst>
                  <a:ext uri="{FF2B5EF4-FFF2-40B4-BE49-F238E27FC236}">
                    <a16:creationId xmlns:a16="http://schemas.microsoft.com/office/drawing/2014/main" id="{18CA314E-AC09-4FA4-AECC-547356880875}"/>
                  </a:ext>
                </a:extLst>
              </p:cNvPr>
              <p:cNvSpPr/>
              <p:nvPr/>
            </p:nvSpPr>
            <p:spPr>
              <a:xfrm>
                <a:off x="3203848"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2" name="等腰三角形 55">
                <a:extLst>
                  <a:ext uri="{FF2B5EF4-FFF2-40B4-BE49-F238E27FC236}">
                    <a16:creationId xmlns:a16="http://schemas.microsoft.com/office/drawing/2014/main" id="{CD869656-5156-43CB-9DCA-DFEAC1471202}"/>
                  </a:ext>
                </a:extLst>
              </p:cNvPr>
              <p:cNvSpPr/>
              <p:nvPr/>
            </p:nvSpPr>
            <p:spPr>
              <a:xfrm>
                <a:off x="3707904"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3" name="等腰三角形 56">
                <a:extLst>
                  <a:ext uri="{FF2B5EF4-FFF2-40B4-BE49-F238E27FC236}">
                    <a16:creationId xmlns:a16="http://schemas.microsoft.com/office/drawing/2014/main" id="{77B26AF1-13CA-40C7-BC2D-DAB7EB623B09}"/>
                  </a:ext>
                </a:extLst>
              </p:cNvPr>
              <p:cNvSpPr/>
              <p:nvPr/>
            </p:nvSpPr>
            <p:spPr>
              <a:xfrm>
                <a:off x="4139952"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64" name="等腰三角形 57">
                <a:extLst>
                  <a:ext uri="{FF2B5EF4-FFF2-40B4-BE49-F238E27FC236}">
                    <a16:creationId xmlns:a16="http://schemas.microsoft.com/office/drawing/2014/main" id="{1B937EA1-468B-47B8-BE8C-4414B5F327DF}"/>
                  </a:ext>
                </a:extLst>
              </p:cNvPr>
              <p:cNvSpPr/>
              <p:nvPr/>
            </p:nvSpPr>
            <p:spPr>
              <a:xfrm>
                <a:off x="4644008" y="1052736"/>
                <a:ext cx="504056" cy="432048"/>
              </a:xfrm>
              <a:prstGeom prst="triangle">
                <a:avLst/>
              </a:prstGeom>
              <a:grpFill/>
              <a:ln w="952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sp>
          <p:nvSpPr>
            <p:cNvPr id="22" name="矩形 15">
              <a:extLst>
                <a:ext uri="{FF2B5EF4-FFF2-40B4-BE49-F238E27FC236}">
                  <a16:creationId xmlns:a16="http://schemas.microsoft.com/office/drawing/2014/main" id="{9BCD5EE0-C388-4237-8EC2-07FE4AC3861F}"/>
                </a:ext>
              </a:extLst>
            </p:cNvPr>
            <p:cNvSpPr/>
            <p:nvPr/>
          </p:nvSpPr>
          <p:spPr>
            <a:xfrm>
              <a:off x="4819593" y="1627685"/>
              <a:ext cx="3472421" cy="23917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23" name="矩形 16">
              <a:extLst>
                <a:ext uri="{FF2B5EF4-FFF2-40B4-BE49-F238E27FC236}">
                  <a16:creationId xmlns:a16="http://schemas.microsoft.com/office/drawing/2014/main" id="{AE64C920-6382-4165-8321-8992D0E096FA}"/>
                </a:ext>
              </a:extLst>
            </p:cNvPr>
            <p:cNvSpPr/>
            <p:nvPr/>
          </p:nvSpPr>
          <p:spPr>
            <a:xfrm>
              <a:off x="4819594" y="1866855"/>
              <a:ext cx="3472419" cy="617856"/>
            </a:xfrm>
            <a:prstGeom prst="rect">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bg1"/>
                </a:solidFill>
              </a:endParaRPr>
            </a:p>
          </p:txBody>
        </p:sp>
        <p:grpSp>
          <p:nvGrpSpPr>
            <p:cNvPr id="24" name="组合 17">
              <a:extLst>
                <a:ext uri="{FF2B5EF4-FFF2-40B4-BE49-F238E27FC236}">
                  <a16:creationId xmlns:a16="http://schemas.microsoft.com/office/drawing/2014/main" id="{E5BAD6F2-F2DB-4B5B-8EFF-BB6B5A1000D3}"/>
                </a:ext>
              </a:extLst>
            </p:cNvPr>
            <p:cNvGrpSpPr/>
            <p:nvPr/>
          </p:nvGrpSpPr>
          <p:grpSpPr>
            <a:xfrm>
              <a:off x="4819593" y="2464780"/>
              <a:ext cx="3472421" cy="239170"/>
              <a:chOff x="1187624" y="2564904"/>
              <a:chExt cx="3960440" cy="432048"/>
            </a:xfrm>
          </p:grpSpPr>
          <p:sp>
            <p:nvSpPr>
              <p:cNvPr id="49" name="等腰三角形 42">
                <a:extLst>
                  <a:ext uri="{FF2B5EF4-FFF2-40B4-BE49-F238E27FC236}">
                    <a16:creationId xmlns:a16="http://schemas.microsoft.com/office/drawing/2014/main" id="{4F494A42-06C6-4AF6-9C29-577957D26DE8}"/>
                  </a:ext>
                </a:extLst>
              </p:cNvPr>
              <p:cNvSpPr/>
              <p:nvPr/>
            </p:nvSpPr>
            <p:spPr>
              <a:xfrm rot="10800000">
                <a:off x="1187624"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0" name="等腰三角形 43">
                <a:extLst>
                  <a:ext uri="{FF2B5EF4-FFF2-40B4-BE49-F238E27FC236}">
                    <a16:creationId xmlns:a16="http://schemas.microsoft.com/office/drawing/2014/main" id="{CE8A2396-2455-4749-B18F-2F3E67454805}"/>
                  </a:ext>
                </a:extLst>
              </p:cNvPr>
              <p:cNvSpPr/>
              <p:nvPr/>
            </p:nvSpPr>
            <p:spPr>
              <a:xfrm rot="10800000">
                <a:off x="1691681"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1" name="等腰三角形 44">
                <a:extLst>
                  <a:ext uri="{FF2B5EF4-FFF2-40B4-BE49-F238E27FC236}">
                    <a16:creationId xmlns:a16="http://schemas.microsoft.com/office/drawing/2014/main" id="{1E9FBD45-1956-4B91-9289-78241DD4F8D3}"/>
                  </a:ext>
                </a:extLst>
              </p:cNvPr>
              <p:cNvSpPr/>
              <p:nvPr/>
            </p:nvSpPr>
            <p:spPr>
              <a:xfrm rot="10800000">
                <a:off x="2195735"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2" name="等腰三角形 45">
                <a:extLst>
                  <a:ext uri="{FF2B5EF4-FFF2-40B4-BE49-F238E27FC236}">
                    <a16:creationId xmlns:a16="http://schemas.microsoft.com/office/drawing/2014/main" id="{85555FFB-3042-46CD-8324-07F69F006663}"/>
                  </a:ext>
                </a:extLst>
              </p:cNvPr>
              <p:cNvSpPr/>
              <p:nvPr/>
            </p:nvSpPr>
            <p:spPr>
              <a:xfrm rot="10800000">
                <a:off x="2627784"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3" name="等腰三角形 46">
                <a:extLst>
                  <a:ext uri="{FF2B5EF4-FFF2-40B4-BE49-F238E27FC236}">
                    <a16:creationId xmlns:a16="http://schemas.microsoft.com/office/drawing/2014/main" id="{06999F23-9B40-4653-8816-9A46939F7536}"/>
                  </a:ext>
                </a:extLst>
              </p:cNvPr>
              <p:cNvSpPr/>
              <p:nvPr/>
            </p:nvSpPr>
            <p:spPr>
              <a:xfrm rot="10800000">
                <a:off x="3131839"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4" name="等腰三角形 47">
                <a:extLst>
                  <a:ext uri="{FF2B5EF4-FFF2-40B4-BE49-F238E27FC236}">
                    <a16:creationId xmlns:a16="http://schemas.microsoft.com/office/drawing/2014/main" id="{7CD3A28F-2647-41C3-A2B2-D86B040F9CE1}"/>
                  </a:ext>
                </a:extLst>
              </p:cNvPr>
              <p:cNvSpPr/>
              <p:nvPr/>
            </p:nvSpPr>
            <p:spPr>
              <a:xfrm rot="10800000">
                <a:off x="3635896"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5" name="等腰三角形 48">
                <a:extLst>
                  <a:ext uri="{FF2B5EF4-FFF2-40B4-BE49-F238E27FC236}">
                    <a16:creationId xmlns:a16="http://schemas.microsoft.com/office/drawing/2014/main" id="{71E02450-136E-428E-98A8-E5C4036390CA}"/>
                  </a:ext>
                </a:extLst>
              </p:cNvPr>
              <p:cNvSpPr/>
              <p:nvPr/>
            </p:nvSpPr>
            <p:spPr>
              <a:xfrm rot="10800000">
                <a:off x="4139952"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56" name="等腰三角形 49">
                <a:extLst>
                  <a:ext uri="{FF2B5EF4-FFF2-40B4-BE49-F238E27FC236}">
                    <a16:creationId xmlns:a16="http://schemas.microsoft.com/office/drawing/2014/main" id="{3148AF23-31E2-40A0-A5E6-41574C5B0448}"/>
                  </a:ext>
                </a:extLst>
              </p:cNvPr>
              <p:cNvSpPr/>
              <p:nvPr/>
            </p:nvSpPr>
            <p:spPr>
              <a:xfrm rot="10800000">
                <a:off x="4644008" y="2564904"/>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grpSp>
          <p:nvGrpSpPr>
            <p:cNvPr id="25" name="组合 18">
              <a:extLst>
                <a:ext uri="{FF2B5EF4-FFF2-40B4-BE49-F238E27FC236}">
                  <a16:creationId xmlns:a16="http://schemas.microsoft.com/office/drawing/2014/main" id="{5C919EC0-6E10-4134-AFFC-8328E42C066C}"/>
                </a:ext>
              </a:extLst>
            </p:cNvPr>
            <p:cNvGrpSpPr/>
            <p:nvPr/>
          </p:nvGrpSpPr>
          <p:grpSpPr>
            <a:xfrm>
              <a:off x="4819593" y="1428377"/>
              <a:ext cx="3472421" cy="239170"/>
              <a:chOff x="1187624" y="1052736"/>
              <a:chExt cx="3960440" cy="432048"/>
            </a:xfrm>
            <a:solidFill>
              <a:schemeClr val="bg1">
                <a:lumMod val="85000"/>
              </a:schemeClr>
            </a:solidFill>
          </p:grpSpPr>
          <p:sp>
            <p:nvSpPr>
              <p:cNvPr id="41" name="等腰三角形 34">
                <a:extLst>
                  <a:ext uri="{FF2B5EF4-FFF2-40B4-BE49-F238E27FC236}">
                    <a16:creationId xmlns:a16="http://schemas.microsoft.com/office/drawing/2014/main" id="{D60F447E-06D3-4110-83A0-273071A317A4}"/>
                  </a:ext>
                </a:extLst>
              </p:cNvPr>
              <p:cNvSpPr/>
              <p:nvPr/>
            </p:nvSpPr>
            <p:spPr>
              <a:xfrm>
                <a:off x="1187624"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2" name="等腰三角形 35">
                <a:extLst>
                  <a:ext uri="{FF2B5EF4-FFF2-40B4-BE49-F238E27FC236}">
                    <a16:creationId xmlns:a16="http://schemas.microsoft.com/office/drawing/2014/main" id="{0EF742DC-EA72-47C1-9070-A88DA7B21EED}"/>
                  </a:ext>
                </a:extLst>
              </p:cNvPr>
              <p:cNvSpPr/>
              <p:nvPr/>
            </p:nvSpPr>
            <p:spPr>
              <a:xfrm>
                <a:off x="1691680"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3" name="等腰三角形 36">
                <a:extLst>
                  <a:ext uri="{FF2B5EF4-FFF2-40B4-BE49-F238E27FC236}">
                    <a16:creationId xmlns:a16="http://schemas.microsoft.com/office/drawing/2014/main" id="{052DC169-1705-4008-8D70-D139ECBDCFF2}"/>
                  </a:ext>
                </a:extLst>
              </p:cNvPr>
              <p:cNvSpPr/>
              <p:nvPr/>
            </p:nvSpPr>
            <p:spPr>
              <a:xfrm>
                <a:off x="2195736"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4" name="等腰三角形 37">
                <a:extLst>
                  <a:ext uri="{FF2B5EF4-FFF2-40B4-BE49-F238E27FC236}">
                    <a16:creationId xmlns:a16="http://schemas.microsoft.com/office/drawing/2014/main" id="{273AEB72-E0B4-4F6F-9D9E-EB4BB1386A4A}"/>
                  </a:ext>
                </a:extLst>
              </p:cNvPr>
              <p:cNvSpPr/>
              <p:nvPr/>
            </p:nvSpPr>
            <p:spPr>
              <a:xfrm>
                <a:off x="2699792"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5" name="等腰三角形 38">
                <a:extLst>
                  <a:ext uri="{FF2B5EF4-FFF2-40B4-BE49-F238E27FC236}">
                    <a16:creationId xmlns:a16="http://schemas.microsoft.com/office/drawing/2014/main" id="{D695B1C6-6CEB-40C9-B515-CA8B9C0A7413}"/>
                  </a:ext>
                </a:extLst>
              </p:cNvPr>
              <p:cNvSpPr/>
              <p:nvPr/>
            </p:nvSpPr>
            <p:spPr>
              <a:xfrm>
                <a:off x="3203848"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6" name="等腰三角形 39">
                <a:extLst>
                  <a:ext uri="{FF2B5EF4-FFF2-40B4-BE49-F238E27FC236}">
                    <a16:creationId xmlns:a16="http://schemas.microsoft.com/office/drawing/2014/main" id="{11A91873-3A20-45AE-AD53-0A6BE8225E73}"/>
                  </a:ext>
                </a:extLst>
              </p:cNvPr>
              <p:cNvSpPr/>
              <p:nvPr/>
            </p:nvSpPr>
            <p:spPr>
              <a:xfrm>
                <a:off x="3707904"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7" name="等腰三角形 40">
                <a:extLst>
                  <a:ext uri="{FF2B5EF4-FFF2-40B4-BE49-F238E27FC236}">
                    <a16:creationId xmlns:a16="http://schemas.microsoft.com/office/drawing/2014/main" id="{F2496CDF-1888-4C05-9958-0243D38ADA3B}"/>
                  </a:ext>
                </a:extLst>
              </p:cNvPr>
              <p:cNvSpPr/>
              <p:nvPr/>
            </p:nvSpPr>
            <p:spPr>
              <a:xfrm>
                <a:off x="4139952"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8" name="等腰三角形 41">
                <a:extLst>
                  <a:ext uri="{FF2B5EF4-FFF2-40B4-BE49-F238E27FC236}">
                    <a16:creationId xmlns:a16="http://schemas.microsoft.com/office/drawing/2014/main" id="{F32BB0DC-5D32-4348-ABA3-50D1F59BA56D}"/>
                  </a:ext>
                </a:extLst>
              </p:cNvPr>
              <p:cNvSpPr/>
              <p:nvPr/>
            </p:nvSpPr>
            <p:spPr>
              <a:xfrm>
                <a:off x="4644008" y="1052736"/>
                <a:ext cx="504056" cy="432048"/>
              </a:xfrm>
              <a:prstGeom prst="triangle">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sp>
          <p:nvSpPr>
            <p:cNvPr id="26" name="椭圆 19">
              <a:extLst>
                <a:ext uri="{FF2B5EF4-FFF2-40B4-BE49-F238E27FC236}">
                  <a16:creationId xmlns:a16="http://schemas.microsoft.com/office/drawing/2014/main" id="{627E37FA-2240-40CA-960B-C6F407012B5C}"/>
                </a:ext>
              </a:extLst>
            </p:cNvPr>
            <p:cNvSpPr/>
            <p:nvPr/>
          </p:nvSpPr>
          <p:spPr>
            <a:xfrm>
              <a:off x="5308888" y="2424922"/>
              <a:ext cx="351223" cy="318894"/>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27" name="椭圆 20">
              <a:extLst>
                <a:ext uri="{FF2B5EF4-FFF2-40B4-BE49-F238E27FC236}">
                  <a16:creationId xmlns:a16="http://schemas.microsoft.com/office/drawing/2014/main" id="{5D3030FB-BC8C-4E88-B3EA-BDDA51A94AEB}"/>
                </a:ext>
              </a:extLst>
            </p:cNvPr>
            <p:cNvSpPr/>
            <p:nvPr/>
          </p:nvSpPr>
          <p:spPr>
            <a:xfrm>
              <a:off x="6444207" y="2389700"/>
              <a:ext cx="348297" cy="318894"/>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28" name="椭圆 21">
              <a:extLst>
                <a:ext uri="{FF2B5EF4-FFF2-40B4-BE49-F238E27FC236}">
                  <a16:creationId xmlns:a16="http://schemas.microsoft.com/office/drawing/2014/main" id="{700DFF9E-FC07-4F0C-86D4-E96AB8E16F2B}"/>
                </a:ext>
              </a:extLst>
            </p:cNvPr>
            <p:cNvSpPr/>
            <p:nvPr/>
          </p:nvSpPr>
          <p:spPr>
            <a:xfrm>
              <a:off x="7532929" y="2389702"/>
              <a:ext cx="347245" cy="318894"/>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nvGrpSpPr>
            <p:cNvPr id="29" name="组合 22">
              <a:extLst>
                <a:ext uri="{FF2B5EF4-FFF2-40B4-BE49-F238E27FC236}">
                  <a16:creationId xmlns:a16="http://schemas.microsoft.com/office/drawing/2014/main" id="{14E272E5-CB82-4F39-99BF-1B0369CD8322}"/>
                </a:ext>
              </a:extLst>
            </p:cNvPr>
            <p:cNvGrpSpPr/>
            <p:nvPr/>
          </p:nvGrpSpPr>
          <p:grpSpPr>
            <a:xfrm>
              <a:off x="4819593" y="1627685"/>
              <a:ext cx="3472421" cy="239170"/>
              <a:chOff x="1187624" y="1052736"/>
              <a:chExt cx="3960440" cy="432048"/>
            </a:xfrm>
          </p:grpSpPr>
          <p:sp>
            <p:nvSpPr>
              <p:cNvPr id="33" name="等腰三角形 26">
                <a:extLst>
                  <a:ext uri="{FF2B5EF4-FFF2-40B4-BE49-F238E27FC236}">
                    <a16:creationId xmlns:a16="http://schemas.microsoft.com/office/drawing/2014/main" id="{7E464EF9-2552-4573-88EF-F2AA89EBA740}"/>
                  </a:ext>
                </a:extLst>
              </p:cNvPr>
              <p:cNvSpPr/>
              <p:nvPr/>
            </p:nvSpPr>
            <p:spPr>
              <a:xfrm>
                <a:off x="1187624"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4" name="等腰三角形 27">
                <a:extLst>
                  <a:ext uri="{FF2B5EF4-FFF2-40B4-BE49-F238E27FC236}">
                    <a16:creationId xmlns:a16="http://schemas.microsoft.com/office/drawing/2014/main" id="{A17CFC49-0190-443B-BE0D-DADD52FF7479}"/>
                  </a:ext>
                </a:extLst>
              </p:cNvPr>
              <p:cNvSpPr/>
              <p:nvPr/>
            </p:nvSpPr>
            <p:spPr>
              <a:xfrm>
                <a:off x="1691680"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5" name="等腰三角形 28">
                <a:extLst>
                  <a:ext uri="{FF2B5EF4-FFF2-40B4-BE49-F238E27FC236}">
                    <a16:creationId xmlns:a16="http://schemas.microsoft.com/office/drawing/2014/main" id="{C3BBBE64-77D0-4394-840F-021BD846E552}"/>
                  </a:ext>
                </a:extLst>
              </p:cNvPr>
              <p:cNvSpPr/>
              <p:nvPr/>
            </p:nvSpPr>
            <p:spPr>
              <a:xfrm>
                <a:off x="2195736"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6" name="等腰三角形 29">
                <a:extLst>
                  <a:ext uri="{FF2B5EF4-FFF2-40B4-BE49-F238E27FC236}">
                    <a16:creationId xmlns:a16="http://schemas.microsoft.com/office/drawing/2014/main" id="{8ED55084-5065-4BE1-B03F-1BA372F17605}"/>
                  </a:ext>
                </a:extLst>
              </p:cNvPr>
              <p:cNvSpPr/>
              <p:nvPr/>
            </p:nvSpPr>
            <p:spPr>
              <a:xfrm>
                <a:off x="2699792"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7" name="等腰三角形 30">
                <a:extLst>
                  <a:ext uri="{FF2B5EF4-FFF2-40B4-BE49-F238E27FC236}">
                    <a16:creationId xmlns:a16="http://schemas.microsoft.com/office/drawing/2014/main" id="{1001FE20-7CD9-43B7-9B96-B9303EB87397}"/>
                  </a:ext>
                </a:extLst>
              </p:cNvPr>
              <p:cNvSpPr/>
              <p:nvPr/>
            </p:nvSpPr>
            <p:spPr>
              <a:xfrm>
                <a:off x="3203848"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8" name="等腰三角形 31">
                <a:extLst>
                  <a:ext uri="{FF2B5EF4-FFF2-40B4-BE49-F238E27FC236}">
                    <a16:creationId xmlns:a16="http://schemas.microsoft.com/office/drawing/2014/main" id="{373482DB-AA28-4F5E-B12C-159003EC0D94}"/>
                  </a:ext>
                </a:extLst>
              </p:cNvPr>
              <p:cNvSpPr/>
              <p:nvPr/>
            </p:nvSpPr>
            <p:spPr>
              <a:xfrm>
                <a:off x="3707904"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9" name="等腰三角形 32">
                <a:extLst>
                  <a:ext uri="{FF2B5EF4-FFF2-40B4-BE49-F238E27FC236}">
                    <a16:creationId xmlns:a16="http://schemas.microsoft.com/office/drawing/2014/main" id="{A049F3F9-562C-427C-93E0-02C45E73EE93}"/>
                  </a:ext>
                </a:extLst>
              </p:cNvPr>
              <p:cNvSpPr/>
              <p:nvPr/>
            </p:nvSpPr>
            <p:spPr>
              <a:xfrm>
                <a:off x="4139952"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40" name="等腰三角形 33">
                <a:extLst>
                  <a:ext uri="{FF2B5EF4-FFF2-40B4-BE49-F238E27FC236}">
                    <a16:creationId xmlns:a16="http://schemas.microsoft.com/office/drawing/2014/main" id="{6BA89C0D-68FD-4830-B18B-C2490FD2CB1C}"/>
                  </a:ext>
                </a:extLst>
              </p:cNvPr>
              <p:cNvSpPr/>
              <p:nvPr/>
            </p:nvSpPr>
            <p:spPr>
              <a:xfrm>
                <a:off x="4644008" y="1052736"/>
                <a:ext cx="504056" cy="432048"/>
              </a:xfrm>
              <a:prstGeom prst="triangle">
                <a:avLst/>
              </a:prstGeom>
              <a:solidFill>
                <a:schemeClr val="bg1">
                  <a:lumMod val="65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sp>
          <p:nvSpPr>
            <p:cNvPr id="30" name="矩形 23">
              <a:extLst>
                <a:ext uri="{FF2B5EF4-FFF2-40B4-BE49-F238E27FC236}">
                  <a16:creationId xmlns:a16="http://schemas.microsoft.com/office/drawing/2014/main" id="{56E12D12-BA17-4FB3-8DA2-1E1AFFB0DCE2}"/>
                </a:ext>
              </a:extLst>
            </p:cNvPr>
            <p:cNvSpPr/>
            <p:nvPr/>
          </p:nvSpPr>
          <p:spPr>
            <a:xfrm>
              <a:off x="6444208" y="2549147"/>
              <a:ext cx="342492" cy="588641"/>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1" name="矩形 24">
              <a:extLst>
                <a:ext uri="{FF2B5EF4-FFF2-40B4-BE49-F238E27FC236}">
                  <a16:creationId xmlns:a16="http://schemas.microsoft.com/office/drawing/2014/main" id="{A683AA64-7337-4B11-9893-59D8945501D8}"/>
                </a:ext>
              </a:extLst>
            </p:cNvPr>
            <p:cNvSpPr/>
            <p:nvPr/>
          </p:nvSpPr>
          <p:spPr>
            <a:xfrm>
              <a:off x="7532930" y="2544504"/>
              <a:ext cx="347244" cy="595605"/>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sp>
          <p:nvSpPr>
            <p:cNvPr id="32" name="矩形 25">
              <a:extLst>
                <a:ext uri="{FF2B5EF4-FFF2-40B4-BE49-F238E27FC236}">
                  <a16:creationId xmlns:a16="http://schemas.microsoft.com/office/drawing/2014/main" id="{8D1B0688-4D30-4AAE-BCCC-CA94DBB2DAAB}"/>
                </a:ext>
              </a:extLst>
            </p:cNvPr>
            <p:cNvSpPr/>
            <p:nvPr/>
          </p:nvSpPr>
          <p:spPr>
            <a:xfrm>
              <a:off x="5308888" y="2549149"/>
              <a:ext cx="347244" cy="588639"/>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54000" rIns="81000" bIns="54000" numCol="1" spcCol="0" rtlCol="0" fromWordArt="0" anchor="ctr" anchorCtr="0" forceAA="0" compatLnSpc="1">
              <a:prstTxWarp prst="textNoShape">
                <a:avLst/>
              </a:prstTxWarp>
              <a:noAutofit/>
            </a:bodyPr>
            <a:lstStyle/>
            <a:p>
              <a:pPr algn="ctr">
                <a:lnSpc>
                  <a:spcPct val="110000"/>
                </a:lnSpc>
              </a:pPr>
              <a:endParaRPr lang="zh-CN" altLang="en-US" sz="1200" b="1" dirty="0" err="1">
                <a:solidFill>
                  <a:schemeClr val="tx1"/>
                </a:solidFill>
              </a:endParaRPr>
            </a:p>
          </p:txBody>
        </p:sp>
      </p:grpSp>
      <p:grpSp>
        <p:nvGrpSpPr>
          <p:cNvPr id="81" name="组合 172">
            <a:extLst>
              <a:ext uri="{FF2B5EF4-FFF2-40B4-BE49-F238E27FC236}">
                <a16:creationId xmlns:a16="http://schemas.microsoft.com/office/drawing/2014/main" id="{5C23F0B2-44E9-404C-A727-DFB682EEBB91}"/>
              </a:ext>
            </a:extLst>
          </p:cNvPr>
          <p:cNvGrpSpPr/>
          <p:nvPr/>
        </p:nvGrpSpPr>
        <p:grpSpPr>
          <a:xfrm rot="10800000">
            <a:off x="1381218" y="3858276"/>
            <a:ext cx="1340331" cy="275098"/>
            <a:chOff x="5263034" y="5589240"/>
            <a:chExt cx="2808312" cy="576064"/>
          </a:xfrm>
        </p:grpSpPr>
        <p:cxnSp>
          <p:nvCxnSpPr>
            <p:cNvPr id="82" name="直接箭头连接符 185">
              <a:extLst>
                <a:ext uri="{FF2B5EF4-FFF2-40B4-BE49-F238E27FC236}">
                  <a16:creationId xmlns:a16="http://schemas.microsoft.com/office/drawing/2014/main" id="{6DC8594D-FE89-479F-92D0-764DF7F46B9B}"/>
                </a:ext>
              </a:extLst>
            </p:cNvPr>
            <p:cNvCxnSpPr/>
            <p:nvPr/>
          </p:nvCxnSpPr>
          <p:spPr>
            <a:xfrm>
              <a:off x="5263034"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186">
              <a:extLst>
                <a:ext uri="{FF2B5EF4-FFF2-40B4-BE49-F238E27FC236}">
                  <a16:creationId xmlns:a16="http://schemas.microsoft.com/office/drawing/2014/main" id="{E651CDCB-A28B-4830-8BE1-4127FD468BD5}"/>
                </a:ext>
              </a:extLst>
            </p:cNvPr>
            <p:cNvCxnSpPr/>
            <p:nvPr/>
          </p:nvCxnSpPr>
          <p:spPr>
            <a:xfrm>
              <a:off x="5839098"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187">
              <a:extLst>
                <a:ext uri="{FF2B5EF4-FFF2-40B4-BE49-F238E27FC236}">
                  <a16:creationId xmlns:a16="http://schemas.microsoft.com/office/drawing/2014/main" id="{EE04D9EB-BA55-43F3-9362-E22AA501F7D5}"/>
                </a:ext>
              </a:extLst>
            </p:cNvPr>
            <p:cNvCxnSpPr/>
            <p:nvPr/>
          </p:nvCxnSpPr>
          <p:spPr>
            <a:xfrm>
              <a:off x="6415162"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188">
              <a:extLst>
                <a:ext uri="{FF2B5EF4-FFF2-40B4-BE49-F238E27FC236}">
                  <a16:creationId xmlns:a16="http://schemas.microsoft.com/office/drawing/2014/main" id="{1C9ADA1F-73D1-4085-92E9-F18DA21A96D9}"/>
                </a:ext>
              </a:extLst>
            </p:cNvPr>
            <p:cNvCxnSpPr/>
            <p:nvPr/>
          </p:nvCxnSpPr>
          <p:spPr>
            <a:xfrm>
              <a:off x="6982842"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6" name="直接箭头连接符 189">
              <a:extLst>
                <a:ext uri="{FF2B5EF4-FFF2-40B4-BE49-F238E27FC236}">
                  <a16:creationId xmlns:a16="http://schemas.microsoft.com/office/drawing/2014/main" id="{0ED5C9E6-5635-4A3F-82C5-F16790133458}"/>
                </a:ext>
              </a:extLst>
            </p:cNvPr>
            <p:cNvCxnSpPr/>
            <p:nvPr/>
          </p:nvCxnSpPr>
          <p:spPr>
            <a:xfrm>
              <a:off x="7531476"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直接箭头连接符 190">
              <a:extLst>
                <a:ext uri="{FF2B5EF4-FFF2-40B4-BE49-F238E27FC236}">
                  <a16:creationId xmlns:a16="http://schemas.microsoft.com/office/drawing/2014/main" id="{036AB7B8-6E2A-4618-A451-35B163591ED4}"/>
                </a:ext>
              </a:extLst>
            </p:cNvPr>
            <p:cNvCxnSpPr/>
            <p:nvPr/>
          </p:nvCxnSpPr>
          <p:spPr>
            <a:xfrm>
              <a:off x="8071346"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88" name="组合 172">
            <a:extLst>
              <a:ext uri="{FF2B5EF4-FFF2-40B4-BE49-F238E27FC236}">
                <a16:creationId xmlns:a16="http://schemas.microsoft.com/office/drawing/2014/main" id="{1FF61FD5-7F24-4EF5-8945-19C899962BCD}"/>
              </a:ext>
            </a:extLst>
          </p:cNvPr>
          <p:cNvGrpSpPr/>
          <p:nvPr/>
        </p:nvGrpSpPr>
        <p:grpSpPr>
          <a:xfrm>
            <a:off x="1377680" y="2383648"/>
            <a:ext cx="1340331" cy="275098"/>
            <a:chOff x="5263034" y="5589240"/>
            <a:chExt cx="2808312" cy="576064"/>
          </a:xfrm>
        </p:grpSpPr>
        <p:cxnSp>
          <p:nvCxnSpPr>
            <p:cNvPr id="89" name="直接箭头连接符 185">
              <a:extLst>
                <a:ext uri="{FF2B5EF4-FFF2-40B4-BE49-F238E27FC236}">
                  <a16:creationId xmlns:a16="http://schemas.microsoft.com/office/drawing/2014/main" id="{BE1E5F29-6260-41F2-8C67-F1F20C354CF0}"/>
                </a:ext>
              </a:extLst>
            </p:cNvPr>
            <p:cNvCxnSpPr/>
            <p:nvPr/>
          </p:nvCxnSpPr>
          <p:spPr>
            <a:xfrm>
              <a:off x="5263034"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186">
              <a:extLst>
                <a:ext uri="{FF2B5EF4-FFF2-40B4-BE49-F238E27FC236}">
                  <a16:creationId xmlns:a16="http://schemas.microsoft.com/office/drawing/2014/main" id="{DC04C8AE-6BC2-41E6-876F-D42AA1E1BAC2}"/>
                </a:ext>
              </a:extLst>
            </p:cNvPr>
            <p:cNvCxnSpPr/>
            <p:nvPr/>
          </p:nvCxnSpPr>
          <p:spPr>
            <a:xfrm>
              <a:off x="5839098"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187">
              <a:extLst>
                <a:ext uri="{FF2B5EF4-FFF2-40B4-BE49-F238E27FC236}">
                  <a16:creationId xmlns:a16="http://schemas.microsoft.com/office/drawing/2014/main" id="{8178ED8E-84AD-4B50-A49F-C010451C331F}"/>
                </a:ext>
              </a:extLst>
            </p:cNvPr>
            <p:cNvCxnSpPr/>
            <p:nvPr/>
          </p:nvCxnSpPr>
          <p:spPr>
            <a:xfrm>
              <a:off x="6415162"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188">
              <a:extLst>
                <a:ext uri="{FF2B5EF4-FFF2-40B4-BE49-F238E27FC236}">
                  <a16:creationId xmlns:a16="http://schemas.microsoft.com/office/drawing/2014/main" id="{01D67D89-67BD-411A-8C01-CAECD5D1E592}"/>
                </a:ext>
              </a:extLst>
            </p:cNvPr>
            <p:cNvCxnSpPr/>
            <p:nvPr/>
          </p:nvCxnSpPr>
          <p:spPr>
            <a:xfrm>
              <a:off x="6982842"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直接箭头连接符 189">
              <a:extLst>
                <a:ext uri="{FF2B5EF4-FFF2-40B4-BE49-F238E27FC236}">
                  <a16:creationId xmlns:a16="http://schemas.microsoft.com/office/drawing/2014/main" id="{800EAA36-EE2C-4071-9899-EE38DE11CFC3}"/>
                </a:ext>
              </a:extLst>
            </p:cNvPr>
            <p:cNvCxnSpPr/>
            <p:nvPr/>
          </p:nvCxnSpPr>
          <p:spPr>
            <a:xfrm>
              <a:off x="7531476"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190">
              <a:extLst>
                <a:ext uri="{FF2B5EF4-FFF2-40B4-BE49-F238E27FC236}">
                  <a16:creationId xmlns:a16="http://schemas.microsoft.com/office/drawing/2014/main" id="{FCE34CDF-0DEA-46EF-8F91-2914C6C922AC}"/>
                </a:ext>
              </a:extLst>
            </p:cNvPr>
            <p:cNvCxnSpPr/>
            <p:nvPr/>
          </p:nvCxnSpPr>
          <p:spPr>
            <a:xfrm>
              <a:off x="8071346" y="5589240"/>
              <a:ext cx="0" cy="57606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158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0B65D5-2945-414C-819F-BB66472DB322}"/>
              </a:ext>
            </a:extLst>
          </p:cNvPr>
          <p:cNvSpPr/>
          <p:nvPr/>
        </p:nvSpPr>
        <p:spPr>
          <a:xfrm>
            <a:off x="995244" y="2256639"/>
            <a:ext cx="2286000" cy="222103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en-CA" sz="1600" dirty="0" err="1">
              <a:solidFill>
                <a:schemeClr val="tx1"/>
              </a:solidFill>
            </a:endParaRPr>
          </a:p>
        </p:txBody>
      </p:sp>
      <mc:AlternateContent xmlns:mc="http://schemas.openxmlformats.org/markup-compatibility/2006" xmlns:a14="http://schemas.microsoft.com/office/drawing/2010/main">
        <mc:Choice Requires="a14">
          <p:sp>
            <p:nvSpPr>
              <p:cNvPr id="8" name="Inhaltsplatzhalter 4">
                <a:extLst>
                  <a:ext uri="{FF2B5EF4-FFF2-40B4-BE49-F238E27FC236}">
                    <a16:creationId xmlns:a16="http://schemas.microsoft.com/office/drawing/2014/main" id="{49930371-6A84-4A33-A7F7-6F6943FB4D5E}"/>
                  </a:ext>
                </a:extLst>
              </p:cNvPr>
              <p:cNvSpPr txBox="1">
                <a:spLocks/>
              </p:cNvSpPr>
              <p:nvPr/>
            </p:nvSpPr>
            <p:spPr bwMode="gray">
              <a:xfrm>
                <a:off x="1547738" y="2876550"/>
                <a:ext cx="6048524" cy="1066800"/>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1" kern="1200">
                    <a:solidFill>
                      <a:schemeClr val="bg2"/>
                    </a:solidFill>
                    <a:latin typeface="+mn-lt"/>
                    <a:ea typeface="+mn-ea"/>
                    <a:cs typeface="+mn-cs"/>
                  </a:defRPr>
                </a:lvl1pPr>
                <a:lvl2pPr marL="0" indent="0" algn="l" defTabSz="914400" rtl="0" eaLnBrk="1" latinLnBrk="0" hangingPunct="1">
                  <a:lnSpc>
                    <a:spcPct val="110000"/>
                  </a:lnSpc>
                  <a:spcBef>
                    <a:spcPts val="0"/>
                  </a:spcBef>
                  <a:buClr>
                    <a:schemeClr val="accent1"/>
                  </a:buClr>
                  <a:buSzPct val="120000"/>
                  <a:buFont typeface="Arial" panose="020B0604020202020204" pitchFamily="34" charset="0"/>
                  <a:buNone/>
                  <a:defRPr sz="1600" kern="1200">
                    <a:solidFill>
                      <a:schemeClr val="tx1"/>
                    </a:solidFill>
                    <a:latin typeface="+mn-lt"/>
                    <a:ea typeface="+mn-ea"/>
                    <a:cs typeface="+mn-cs"/>
                  </a:defRPr>
                </a:lvl2pPr>
                <a:lvl3pPr marL="176530" indent="-176530" algn="l" defTabSz="914400" rtl="0" eaLnBrk="1" latinLnBrk="0" hangingPunct="1">
                  <a:lnSpc>
                    <a:spcPct val="110000"/>
                  </a:lnSpc>
                  <a:spcBef>
                    <a:spcPts val="0"/>
                  </a:spcBef>
                  <a:buClr>
                    <a:schemeClr val="accent1"/>
                  </a:buClr>
                  <a:buSzPct val="120000"/>
                  <a:buFont typeface="Arial" panose="020B0604020202020204" pitchFamily="34" charset="0"/>
                  <a:buChar char="•"/>
                  <a:defRPr sz="1600" kern="1200">
                    <a:solidFill>
                      <a:schemeClr val="tx1"/>
                    </a:solidFill>
                    <a:latin typeface="+mn-lt"/>
                    <a:ea typeface="+mn-ea"/>
                    <a:cs typeface="+mn-cs"/>
                  </a:defRPr>
                </a:lvl3pPr>
                <a:lvl4pPr marL="360680" indent="-184150" algn="l" defTabSz="914400" rtl="0" eaLnBrk="1" latinLnBrk="0" hangingPunct="1">
                  <a:lnSpc>
                    <a:spcPct val="110000"/>
                  </a:lnSpc>
                  <a:spcBef>
                    <a:spcPts val="0"/>
                  </a:spcBef>
                  <a:buClr>
                    <a:schemeClr val="accent1"/>
                  </a:buClr>
                  <a:buFont typeface="Symbol" panose="05050102010706020507" pitchFamily="18" charset="2"/>
                  <a:buChar char="-"/>
                  <a:defRPr sz="1600" kern="1200">
                    <a:solidFill>
                      <a:schemeClr val="tx1"/>
                    </a:solidFill>
                    <a:latin typeface="+mn-lt"/>
                    <a:ea typeface="+mn-ea"/>
                    <a:cs typeface="+mn-cs"/>
                  </a:defRPr>
                </a:lvl4pPr>
                <a:lvl5pPr marL="536575" indent="-176530" algn="l" defTabSz="914400" rtl="0" eaLnBrk="1" latinLnBrk="0" hangingPunct="1">
                  <a:lnSpc>
                    <a:spcPct val="110000"/>
                  </a:lnSpc>
                  <a:spcBef>
                    <a:spcPts val="0"/>
                  </a:spcBef>
                  <a:buClr>
                    <a:schemeClr val="accent1"/>
                  </a:buClr>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lnSpc>
                    <a:spcPct val="125000"/>
                  </a:lnSpc>
                  <a:spcBef>
                    <a:spcPts val="600"/>
                  </a:spcBef>
                  <a:tabLst>
                    <a:tab pos="2231231" algn="l"/>
                  </a:tabLst>
                </a:pPr>
                <a:r>
                  <a:rPr lang="es-ES" sz="1200" dirty="0"/>
                  <a:t>Describe la relación de potencia entre la parte delantera y trasera del módulo en condiciones STC (1000W/m</a:t>
                </a:r>
                <a:r>
                  <a:rPr lang="es-ES" sz="1200" baseline="30000" dirty="0"/>
                  <a:t>2</a:t>
                </a:r>
                <a:r>
                  <a:rPr lang="es-ES" sz="1200" dirty="0"/>
                  <a:t>, 25°C y AM 1.5).</a:t>
                </a:r>
              </a:p>
              <a:p>
                <a:pPr marL="0" lvl="2" indent="0" algn="ctr">
                  <a:lnSpc>
                    <a:spcPct val="125000"/>
                  </a:lnSpc>
                  <a:spcBef>
                    <a:spcPts val="600"/>
                  </a:spcBef>
                  <a:buNone/>
                  <a:tabLst>
                    <a:tab pos="2231231" algn="l"/>
                  </a:tabLst>
                </a:pPr>
                <a14:m>
                  <m:oMathPara xmlns:m="http://schemas.openxmlformats.org/officeDocument/2006/math">
                    <m:oMathParaPr>
                      <m:jc m:val="centerGroup"/>
                    </m:oMathParaPr>
                    <m:oMath xmlns:m="http://schemas.openxmlformats.org/officeDocument/2006/math">
                      <m:r>
                        <a:rPr lang="pt-BR" sz="1200" b="1" i="1" smtClean="0">
                          <a:latin typeface="Cambria Math" panose="02040503050406030204" pitchFamily="18" charset="0"/>
                        </a:rPr>
                        <m:t>𝑩𝒊𝒇𝒂𝒄𝒊𝒂𝒍𝒊𝒅𝒂𝒅</m:t>
                      </m:r>
                      <m:r>
                        <a:rPr lang="en-US" sz="1200" i="1" smtClean="0">
                          <a:latin typeface="Cambria Math" panose="02040503050406030204" pitchFamily="18" charset="0"/>
                        </a:rPr>
                        <m:t>=</m:t>
                      </m:r>
                      <m:f>
                        <m:fPr>
                          <m:ctrlPr>
                            <a:rPr lang="en-US" sz="1200" i="1" smtClean="0">
                              <a:latin typeface="Cambria Math" panose="02040503050406030204" pitchFamily="18" charset="0"/>
                            </a:rPr>
                          </m:ctrlPr>
                        </m:fPr>
                        <m:num>
                          <m:sSub>
                            <m:sSubPr>
                              <m:ctrlPr>
                                <a:rPr lang="en-US" sz="1200" i="1" smtClean="0">
                                  <a:latin typeface="Cambria Math" panose="02040503050406030204" pitchFamily="18" charset="0"/>
                                </a:rPr>
                              </m:ctrlPr>
                            </m:sSubPr>
                            <m:e>
                              <m:r>
                                <a:rPr lang="pt-BR" sz="1200" b="0" i="1" smtClean="0">
                                  <a:latin typeface="Cambria Math" panose="02040503050406030204" pitchFamily="18" charset="0"/>
                                </a:rPr>
                                <m:t>𝑃</m:t>
                              </m:r>
                            </m:e>
                            <m:sub>
                              <m:func>
                                <m:funcPr>
                                  <m:ctrlPr>
                                    <a:rPr lang="pt-BR" sz="1200" b="0" i="1" smtClean="0">
                                      <a:latin typeface="Cambria Math" panose="02040503050406030204" pitchFamily="18" charset="0"/>
                                    </a:rPr>
                                  </m:ctrlPr>
                                </m:funcPr>
                                <m:fName>
                                  <m:r>
                                    <m:rPr>
                                      <m:sty m:val="p"/>
                                    </m:rPr>
                                    <a:rPr lang="pt-BR" sz="1200" b="0" i="0" smtClean="0">
                                      <a:latin typeface="Cambria Math" panose="02040503050406030204" pitchFamily="18" charset="0"/>
                                    </a:rPr>
                                    <m:t>max</m:t>
                                  </m:r>
                                </m:fName>
                                <m:e>
                                  <m:r>
                                    <a:rPr lang="pt-BR" sz="1200" b="0" i="1" smtClean="0">
                                      <a:latin typeface="Cambria Math" panose="02040503050406030204" pitchFamily="18" charset="0"/>
                                    </a:rPr>
                                    <m:t>𝐵𝐴𝐶𝐾</m:t>
                                  </m:r>
                                </m:e>
                              </m:func>
                            </m:sub>
                          </m:sSub>
                        </m:num>
                        <m:den>
                          <m:sSub>
                            <m:sSubPr>
                              <m:ctrlPr>
                                <a:rPr lang="en-US" sz="1200" i="1">
                                  <a:latin typeface="Cambria Math" panose="02040503050406030204" pitchFamily="18" charset="0"/>
                                </a:rPr>
                              </m:ctrlPr>
                            </m:sSubPr>
                            <m:e>
                              <m:r>
                                <a:rPr lang="pt-BR" sz="1200" i="1">
                                  <a:latin typeface="Cambria Math" panose="02040503050406030204" pitchFamily="18" charset="0"/>
                                </a:rPr>
                                <m:t>𝑃</m:t>
                              </m:r>
                            </m:e>
                            <m:sub>
                              <m:func>
                                <m:funcPr>
                                  <m:ctrlPr>
                                    <a:rPr lang="pt-BR" sz="1200" i="1">
                                      <a:latin typeface="Cambria Math" panose="02040503050406030204" pitchFamily="18" charset="0"/>
                                    </a:rPr>
                                  </m:ctrlPr>
                                </m:funcPr>
                                <m:fName>
                                  <m:r>
                                    <m:rPr>
                                      <m:sty m:val="p"/>
                                    </m:rPr>
                                    <a:rPr lang="pt-BR" sz="1200">
                                      <a:latin typeface="Cambria Math" panose="02040503050406030204" pitchFamily="18" charset="0"/>
                                    </a:rPr>
                                    <m:t>max</m:t>
                                  </m:r>
                                </m:fName>
                                <m:e>
                                  <m:r>
                                    <a:rPr lang="pt-BR" sz="1200" b="0" i="1" smtClean="0">
                                      <a:latin typeface="Cambria Math" panose="02040503050406030204" pitchFamily="18" charset="0"/>
                                    </a:rPr>
                                    <m:t>𝐹𝑅𝑂𝑁𝑇</m:t>
                                  </m:r>
                                </m:e>
                              </m:func>
                            </m:sub>
                          </m:sSub>
                        </m:den>
                      </m:f>
                    </m:oMath>
                  </m:oMathPara>
                </a14:m>
                <a:endParaRPr lang="es-ES" sz="1200" dirty="0"/>
              </a:p>
              <a:p>
                <a:pPr lvl="2">
                  <a:lnSpc>
                    <a:spcPct val="125000"/>
                  </a:lnSpc>
                  <a:tabLst>
                    <a:tab pos="2231231" algn="l"/>
                  </a:tabLst>
                </a:pPr>
                <a:endParaRPr lang="es-ES" sz="1200" dirty="0"/>
              </a:p>
              <a:p>
                <a:pPr lvl="2">
                  <a:lnSpc>
                    <a:spcPct val="125000"/>
                  </a:lnSpc>
                  <a:tabLst>
                    <a:tab pos="2231231" algn="l"/>
                  </a:tabLst>
                </a:pPr>
                <a:endParaRPr lang="es-ES" sz="1200" dirty="0"/>
              </a:p>
              <a:p>
                <a:pPr lvl="2">
                  <a:lnSpc>
                    <a:spcPct val="125000"/>
                  </a:lnSpc>
                  <a:tabLst>
                    <a:tab pos="2231231" algn="l"/>
                  </a:tabLst>
                </a:pPr>
                <a:endParaRPr lang="es-ES" sz="1200" dirty="0"/>
              </a:p>
              <a:p>
                <a:pPr lvl="2">
                  <a:lnSpc>
                    <a:spcPct val="125000"/>
                  </a:lnSpc>
                  <a:tabLst>
                    <a:tab pos="2231231" algn="l"/>
                  </a:tabLst>
                </a:pPr>
                <a:endParaRPr lang="es-ES" sz="1200" dirty="0"/>
              </a:p>
              <a:p>
                <a:pPr lvl="2">
                  <a:lnSpc>
                    <a:spcPct val="125000"/>
                  </a:lnSpc>
                  <a:tabLst>
                    <a:tab pos="2231231" algn="l"/>
                  </a:tabLst>
                </a:pPr>
                <a:endParaRPr lang="es-ES" sz="1200" dirty="0"/>
              </a:p>
              <a:p>
                <a:pPr marL="0" lvl="2" indent="0">
                  <a:lnSpc>
                    <a:spcPct val="125000"/>
                  </a:lnSpc>
                  <a:buNone/>
                  <a:tabLst>
                    <a:tab pos="2231231" algn="l"/>
                  </a:tabLst>
                </a:pPr>
                <a:endParaRPr lang="es-ES" sz="1200" dirty="0"/>
              </a:p>
            </p:txBody>
          </p:sp>
        </mc:Choice>
        <mc:Fallback xmlns="">
          <p:sp>
            <p:nvSpPr>
              <p:cNvPr id="8" name="Inhaltsplatzhalter 4">
                <a:extLst>
                  <a:ext uri="{FF2B5EF4-FFF2-40B4-BE49-F238E27FC236}">
                    <a16:creationId xmlns:a16="http://schemas.microsoft.com/office/drawing/2014/main" id="{49930371-6A84-4A33-A7F7-6F6943FB4D5E}"/>
                  </a:ext>
                </a:extLst>
              </p:cNvPr>
              <p:cNvSpPr txBox="1">
                <a:spLocks noRot="1" noChangeAspect="1" noMove="1" noResize="1" noEditPoints="1" noAdjustHandles="1" noChangeArrowheads="1" noChangeShapeType="1" noTextEdit="1"/>
              </p:cNvSpPr>
              <p:nvPr/>
            </p:nvSpPr>
            <p:spPr bwMode="gray">
              <a:xfrm>
                <a:off x="1547738" y="2876550"/>
                <a:ext cx="6048524" cy="1066800"/>
              </a:xfrm>
              <a:prstGeom prst="rect">
                <a:avLst/>
              </a:prstGeom>
              <a:blipFill>
                <a:blip r:embed="rId3"/>
                <a:stretch>
                  <a:fillRect l="-1714" t="-4571" r="-101"/>
                </a:stretch>
              </a:blipFill>
            </p:spPr>
            <p:txBody>
              <a:bodyPr/>
              <a:lstStyle/>
              <a:p>
                <a:r>
                  <a:rPr lang="en-CA">
                    <a:noFill/>
                  </a:rPr>
                  <a:t> </a:t>
                </a:r>
              </a:p>
            </p:txBody>
          </p:sp>
        </mc:Fallback>
      </mc:AlternateContent>
      <p:sp>
        <p:nvSpPr>
          <p:cNvPr id="83" name="Inhaltsplatzhalter 4">
            <a:extLst>
              <a:ext uri="{FF2B5EF4-FFF2-40B4-BE49-F238E27FC236}">
                <a16:creationId xmlns:a16="http://schemas.microsoft.com/office/drawing/2014/main" id="{152C347B-358D-4841-B31F-E444EE0708A8}"/>
              </a:ext>
            </a:extLst>
          </p:cNvPr>
          <p:cNvSpPr txBox="1">
            <a:spLocks/>
          </p:cNvSpPr>
          <p:nvPr/>
        </p:nvSpPr>
        <p:spPr bwMode="gray">
          <a:xfrm>
            <a:off x="1547738" y="4118305"/>
            <a:ext cx="6048524" cy="432048"/>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anose="020B0604020202020204" pitchFamily="34" charset="0"/>
              <a:buNone/>
              <a:defRPr sz="1800" b="1" kern="1200">
                <a:solidFill>
                  <a:schemeClr val="bg2"/>
                </a:solidFill>
                <a:latin typeface="+mn-lt"/>
                <a:ea typeface="+mn-ea"/>
                <a:cs typeface="+mn-cs"/>
              </a:defRPr>
            </a:lvl1pPr>
            <a:lvl2pPr marL="0" indent="0" algn="l" defTabSz="914400" rtl="0" eaLnBrk="1" latinLnBrk="0" hangingPunct="1">
              <a:lnSpc>
                <a:spcPct val="110000"/>
              </a:lnSpc>
              <a:spcBef>
                <a:spcPts val="0"/>
              </a:spcBef>
              <a:buClr>
                <a:schemeClr val="accent1"/>
              </a:buClr>
              <a:buSzPct val="120000"/>
              <a:buFont typeface="Arial" panose="020B0604020202020204" pitchFamily="34" charset="0"/>
              <a:buNone/>
              <a:defRPr sz="1600" kern="1200">
                <a:solidFill>
                  <a:schemeClr val="tx1"/>
                </a:solidFill>
                <a:latin typeface="+mn-lt"/>
                <a:ea typeface="+mn-ea"/>
                <a:cs typeface="+mn-cs"/>
              </a:defRPr>
            </a:lvl2pPr>
            <a:lvl3pPr marL="176530" indent="-176530" algn="l" defTabSz="914400" rtl="0" eaLnBrk="1" latinLnBrk="0" hangingPunct="1">
              <a:lnSpc>
                <a:spcPct val="110000"/>
              </a:lnSpc>
              <a:spcBef>
                <a:spcPts val="0"/>
              </a:spcBef>
              <a:buClr>
                <a:schemeClr val="accent1"/>
              </a:buClr>
              <a:buSzPct val="120000"/>
              <a:buFont typeface="Arial" panose="020B0604020202020204" pitchFamily="34" charset="0"/>
              <a:buChar char="•"/>
              <a:defRPr sz="1600" kern="1200">
                <a:solidFill>
                  <a:schemeClr val="tx1"/>
                </a:solidFill>
                <a:latin typeface="+mn-lt"/>
                <a:ea typeface="+mn-ea"/>
                <a:cs typeface="+mn-cs"/>
              </a:defRPr>
            </a:lvl3pPr>
            <a:lvl4pPr marL="360680" indent="-184150" algn="l" defTabSz="914400" rtl="0" eaLnBrk="1" latinLnBrk="0" hangingPunct="1">
              <a:lnSpc>
                <a:spcPct val="110000"/>
              </a:lnSpc>
              <a:spcBef>
                <a:spcPts val="0"/>
              </a:spcBef>
              <a:buClr>
                <a:schemeClr val="accent1"/>
              </a:buClr>
              <a:buFont typeface="Symbol" panose="05050102010706020507" pitchFamily="18" charset="2"/>
              <a:buChar char="-"/>
              <a:defRPr sz="1600" kern="1200">
                <a:solidFill>
                  <a:schemeClr val="tx1"/>
                </a:solidFill>
                <a:latin typeface="+mn-lt"/>
                <a:ea typeface="+mn-ea"/>
                <a:cs typeface="+mn-cs"/>
              </a:defRPr>
            </a:lvl4pPr>
            <a:lvl5pPr marL="536575" indent="-176530" algn="l" defTabSz="914400" rtl="0" eaLnBrk="1" latinLnBrk="0" hangingPunct="1">
              <a:lnSpc>
                <a:spcPct val="110000"/>
              </a:lnSpc>
              <a:spcBef>
                <a:spcPts val="0"/>
              </a:spcBef>
              <a:buClr>
                <a:schemeClr val="accent1"/>
              </a:buClr>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lgn="ctr">
              <a:lnSpc>
                <a:spcPct val="125000"/>
              </a:lnSpc>
              <a:buNone/>
              <a:tabLst>
                <a:tab pos="2231231" algn="l"/>
              </a:tabLst>
            </a:pPr>
            <a:r>
              <a:rPr lang="es-ES" sz="1200" b="1" dirty="0">
                <a:solidFill>
                  <a:srgbClr val="C00000"/>
                </a:solidFill>
              </a:rPr>
              <a:t>La bifacialidad de los módulos está entorno al 70%</a:t>
            </a:r>
          </a:p>
        </p:txBody>
      </p:sp>
      <p:sp>
        <p:nvSpPr>
          <p:cNvPr id="86" name="Title 3">
            <a:extLst>
              <a:ext uri="{FF2B5EF4-FFF2-40B4-BE49-F238E27FC236}">
                <a16:creationId xmlns:a16="http://schemas.microsoft.com/office/drawing/2014/main" id="{9C496B72-08C0-4EA4-8F88-5BE1F7648CF1}"/>
              </a:ext>
            </a:extLst>
          </p:cNvPr>
          <p:cNvSpPr>
            <a:spLocks noGrp="1"/>
          </p:cNvSpPr>
          <p:nvPr>
            <p:ph type="title"/>
          </p:nvPr>
        </p:nvSpPr>
        <p:spPr>
          <a:xfrm>
            <a:off x="539751" y="303611"/>
            <a:ext cx="5861049" cy="647960"/>
          </a:xfrm>
        </p:spPr>
        <p:txBody>
          <a:bodyPr/>
          <a:lstStyle/>
          <a:p>
            <a:r>
              <a:rPr lang="es-ES" dirty="0"/>
              <a:t>Bifacialidad</a:t>
            </a:r>
          </a:p>
        </p:txBody>
      </p:sp>
      <p:pic>
        <p:nvPicPr>
          <p:cNvPr id="88" name="图片 3">
            <a:extLst>
              <a:ext uri="{FF2B5EF4-FFF2-40B4-BE49-F238E27FC236}">
                <a16:creationId xmlns:a16="http://schemas.microsoft.com/office/drawing/2014/main" id="{E20B3746-853F-4E43-A198-F8414417722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4828" y="837083"/>
            <a:ext cx="3694344" cy="1861527"/>
          </a:xfrm>
          <a:prstGeom prst="rect">
            <a:avLst/>
          </a:prstGeom>
          <a:noFill/>
        </p:spPr>
      </p:pic>
    </p:spTree>
    <p:extLst>
      <p:ext uri="{BB962C8B-B14F-4D97-AF65-F5344CB8AC3E}">
        <p14:creationId xmlns:p14="http://schemas.microsoft.com/office/powerpoint/2010/main" val="139776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EE613012-DBB5-4562-A5D3-5C707A77AFA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rot="2278417">
            <a:off x="996712" y="1019781"/>
            <a:ext cx="22669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aixaDeTexto 11">
            <a:extLst>
              <a:ext uri="{FF2B5EF4-FFF2-40B4-BE49-F238E27FC236}">
                <a16:creationId xmlns:a16="http://schemas.microsoft.com/office/drawing/2014/main" id="{26C9FC1A-4739-4C81-BBDD-39AF52DBF4A7}"/>
              </a:ext>
            </a:extLst>
          </p:cNvPr>
          <p:cNvSpPr txBox="1"/>
          <p:nvPr/>
        </p:nvSpPr>
        <p:spPr>
          <a:xfrm rot="2093314">
            <a:off x="2111893" y="842385"/>
            <a:ext cx="1058773" cy="215444"/>
          </a:xfrm>
          <a:prstGeom prst="rect">
            <a:avLst/>
          </a:prstGeom>
          <a:noFill/>
        </p:spPr>
        <p:txBody>
          <a:bodyPr wrap="square" rtlCol="0">
            <a:spAutoFit/>
          </a:bodyPr>
          <a:lstStyle/>
          <a:p>
            <a:r>
              <a:rPr lang="pt-BR" sz="800" dirty="0">
                <a:solidFill>
                  <a:schemeClr val="bg2"/>
                </a:solidFill>
              </a:rPr>
              <a:t>1000 W/m²</a:t>
            </a:r>
          </a:p>
        </p:txBody>
      </p:sp>
      <p:sp>
        <p:nvSpPr>
          <p:cNvPr id="13" name="CaixaDeTexto 12">
            <a:extLst>
              <a:ext uri="{FF2B5EF4-FFF2-40B4-BE49-F238E27FC236}">
                <a16:creationId xmlns:a16="http://schemas.microsoft.com/office/drawing/2014/main" id="{1CD958B9-41E1-4C41-BA74-E3BA1A783814}"/>
              </a:ext>
            </a:extLst>
          </p:cNvPr>
          <p:cNvSpPr txBox="1"/>
          <p:nvPr/>
        </p:nvSpPr>
        <p:spPr>
          <a:xfrm rot="2093314">
            <a:off x="3159891" y="1420311"/>
            <a:ext cx="695604" cy="215444"/>
          </a:xfrm>
          <a:prstGeom prst="rect">
            <a:avLst/>
          </a:prstGeom>
          <a:noFill/>
        </p:spPr>
        <p:txBody>
          <a:bodyPr wrap="square" rtlCol="0">
            <a:spAutoFit/>
          </a:bodyPr>
          <a:lstStyle/>
          <a:p>
            <a:r>
              <a:rPr lang="pt-BR" sz="800" dirty="0">
                <a:solidFill>
                  <a:schemeClr val="bg2"/>
                </a:solidFill>
              </a:rPr>
              <a:t>285 W/m²</a:t>
            </a:r>
          </a:p>
        </p:txBody>
      </p:sp>
      <p:sp>
        <p:nvSpPr>
          <p:cNvPr id="14" name="Seta: para Baixo 13">
            <a:extLst>
              <a:ext uri="{FF2B5EF4-FFF2-40B4-BE49-F238E27FC236}">
                <a16:creationId xmlns:a16="http://schemas.microsoft.com/office/drawing/2014/main" id="{18791EF2-1D2C-4761-AF13-B4A0EFFB7636}"/>
              </a:ext>
            </a:extLst>
          </p:cNvPr>
          <p:cNvSpPr/>
          <p:nvPr/>
        </p:nvSpPr>
        <p:spPr>
          <a:xfrm rot="18406773">
            <a:off x="1698311" y="1442659"/>
            <a:ext cx="460589" cy="733451"/>
          </a:xfrm>
          <a:prstGeom prst="downArrow">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dirty="0" err="1">
              <a:solidFill>
                <a:schemeClr val="tx1"/>
              </a:solidFill>
            </a:endParaRPr>
          </a:p>
        </p:txBody>
      </p:sp>
      <p:sp>
        <p:nvSpPr>
          <p:cNvPr id="15" name="Seta: para Baixo 14">
            <a:extLst>
              <a:ext uri="{FF2B5EF4-FFF2-40B4-BE49-F238E27FC236}">
                <a16:creationId xmlns:a16="http://schemas.microsoft.com/office/drawing/2014/main" id="{C033D57B-079E-4E9C-B29E-CC0FC1C6BE93}"/>
              </a:ext>
            </a:extLst>
          </p:cNvPr>
          <p:cNvSpPr/>
          <p:nvPr/>
        </p:nvSpPr>
        <p:spPr>
          <a:xfrm rot="7536650">
            <a:off x="2150079" y="2382941"/>
            <a:ext cx="287512" cy="361600"/>
          </a:xfrm>
          <a:prstGeom prst="downArrow">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72000" rIns="108000" bIns="72000" numCol="1" spcCol="0" rtlCol="0" fromWordArt="0" anchor="ctr" anchorCtr="0" forceAA="0" compatLnSpc="1">
            <a:noAutofit/>
          </a:bodyPr>
          <a:lstStyle/>
          <a:p>
            <a:pPr algn="ctr">
              <a:lnSpc>
                <a:spcPct val="110000"/>
              </a:lnSpc>
            </a:pPr>
            <a:endParaRPr lang="pt-BR" sz="1600" dirty="0" err="1">
              <a:solidFill>
                <a:schemeClr val="tx1"/>
              </a:solidFill>
            </a:endParaRPr>
          </a:p>
        </p:txBody>
      </p:sp>
      <p:sp>
        <p:nvSpPr>
          <p:cNvPr id="16" name="Espaço Reservado para Conteúdo 39">
            <a:extLst>
              <a:ext uri="{FF2B5EF4-FFF2-40B4-BE49-F238E27FC236}">
                <a16:creationId xmlns:a16="http://schemas.microsoft.com/office/drawing/2014/main" id="{35F55FC6-97A4-4538-A754-B11DEC8C6E45}"/>
              </a:ext>
            </a:extLst>
          </p:cNvPr>
          <p:cNvSpPr>
            <a:spLocks noGrp="1"/>
          </p:cNvSpPr>
          <p:nvPr>
            <p:ph sz="half" idx="2"/>
          </p:nvPr>
        </p:nvSpPr>
        <p:spPr>
          <a:xfrm>
            <a:off x="3352800" y="2638716"/>
            <a:ext cx="5663302" cy="2352466"/>
          </a:xfrm>
        </p:spPr>
        <p:txBody>
          <a:bodyPr/>
          <a:lstStyle/>
          <a:p>
            <a:endParaRPr lang="es-ES" dirty="0"/>
          </a:p>
          <a:p>
            <a:pPr lvl="1"/>
            <a:r>
              <a:rPr lang="es-ES" dirty="0"/>
              <a:t>Potencia Frontal = Área * Rendimiento * Irradiancia (directa + difusa)</a:t>
            </a:r>
          </a:p>
          <a:p>
            <a:pPr lvl="1"/>
            <a:endParaRPr lang="es-ES" dirty="0"/>
          </a:p>
          <a:p>
            <a:pPr lvl="1"/>
            <a:r>
              <a:rPr lang="es-ES" b="1" dirty="0"/>
              <a:t>Potencia Frontal </a:t>
            </a:r>
            <a:r>
              <a:rPr lang="es-ES" dirty="0"/>
              <a:t>= 3,11m² * 21,1%* 1000 W/m² = </a:t>
            </a:r>
            <a:r>
              <a:rPr lang="es-ES" b="1" dirty="0"/>
              <a:t>655 </a:t>
            </a:r>
            <a:r>
              <a:rPr lang="es-ES" b="1" dirty="0" err="1"/>
              <a:t>Wp</a:t>
            </a:r>
            <a:endParaRPr lang="es-ES" b="1" dirty="0"/>
          </a:p>
          <a:p>
            <a:pPr lvl="1"/>
            <a:endParaRPr lang="es-ES" b="1" dirty="0"/>
          </a:p>
          <a:p>
            <a:pPr lvl="1"/>
            <a:r>
              <a:rPr lang="es-ES" dirty="0"/>
              <a:t>Potencia Trasera = Área * Rendimiento * Irradiancia (albedo) * Bifacialidad</a:t>
            </a:r>
          </a:p>
          <a:p>
            <a:pPr lvl="1"/>
            <a:r>
              <a:rPr lang="es-ES" dirty="0"/>
              <a:t>  </a:t>
            </a:r>
          </a:p>
          <a:p>
            <a:pPr lvl="1"/>
            <a:r>
              <a:rPr lang="es-ES" b="1" dirty="0"/>
              <a:t>Potencia Trasera </a:t>
            </a:r>
            <a:r>
              <a:rPr lang="es-ES" dirty="0"/>
              <a:t>= 3,11m² * 21,1%* 285 W/m² * 0,7= </a:t>
            </a:r>
            <a:r>
              <a:rPr lang="es-ES" b="1" dirty="0"/>
              <a:t>131 </a:t>
            </a:r>
            <a:r>
              <a:rPr lang="es-ES" b="1" dirty="0" err="1"/>
              <a:t>Wp</a:t>
            </a:r>
            <a:endParaRPr lang="es-ES" b="1" dirty="0"/>
          </a:p>
          <a:p>
            <a:pPr lvl="2" indent="0">
              <a:buNone/>
            </a:pPr>
            <a:endParaRPr lang="es-ES" b="1" dirty="0"/>
          </a:p>
          <a:p>
            <a:pPr lvl="1"/>
            <a:r>
              <a:rPr lang="es-ES" b="1" dirty="0"/>
              <a:t>Ganancia Bifacial </a:t>
            </a:r>
            <a:r>
              <a:rPr lang="es-ES" dirty="0"/>
              <a:t>= 131 </a:t>
            </a:r>
            <a:r>
              <a:rPr lang="es-ES" dirty="0" err="1"/>
              <a:t>Wp</a:t>
            </a:r>
            <a:r>
              <a:rPr lang="es-ES" dirty="0"/>
              <a:t> / 655 </a:t>
            </a:r>
            <a:r>
              <a:rPr lang="es-ES" dirty="0" err="1"/>
              <a:t>Wp</a:t>
            </a:r>
            <a:r>
              <a:rPr lang="es-ES" dirty="0"/>
              <a:t> = </a:t>
            </a:r>
            <a:r>
              <a:rPr lang="es-ES" b="1" dirty="0">
                <a:solidFill>
                  <a:schemeClr val="bg2"/>
                </a:solidFill>
              </a:rPr>
              <a:t>20%</a:t>
            </a:r>
          </a:p>
        </p:txBody>
      </p:sp>
      <p:sp>
        <p:nvSpPr>
          <p:cNvPr id="17" name="Title 3">
            <a:extLst>
              <a:ext uri="{FF2B5EF4-FFF2-40B4-BE49-F238E27FC236}">
                <a16:creationId xmlns:a16="http://schemas.microsoft.com/office/drawing/2014/main" id="{16D9B2E0-E47A-4E1B-AF5E-DA080D621AC4}"/>
              </a:ext>
            </a:extLst>
          </p:cNvPr>
          <p:cNvSpPr>
            <a:spLocks noGrp="1"/>
          </p:cNvSpPr>
          <p:nvPr>
            <p:ph type="title"/>
          </p:nvPr>
        </p:nvSpPr>
        <p:spPr>
          <a:xfrm>
            <a:off x="539751" y="303611"/>
            <a:ext cx="5861049" cy="647960"/>
          </a:xfrm>
        </p:spPr>
        <p:txBody>
          <a:bodyPr/>
          <a:lstStyle/>
          <a:p>
            <a:r>
              <a:rPr lang="es-ES" dirty="0"/>
              <a:t>Ganancia Bifacial</a:t>
            </a:r>
          </a:p>
        </p:txBody>
      </p:sp>
      <p:sp>
        <p:nvSpPr>
          <p:cNvPr id="6" name="CaixaDeTexto 9">
            <a:extLst>
              <a:ext uri="{FF2B5EF4-FFF2-40B4-BE49-F238E27FC236}">
                <a16:creationId xmlns:a16="http://schemas.microsoft.com/office/drawing/2014/main" id="{6A0F6D91-1521-41CC-A309-F519ED92B2B1}"/>
              </a:ext>
            </a:extLst>
          </p:cNvPr>
          <p:cNvSpPr txBox="1"/>
          <p:nvPr/>
        </p:nvSpPr>
        <p:spPr>
          <a:xfrm rot="2425079">
            <a:off x="176105" y="2916422"/>
            <a:ext cx="1058773" cy="338554"/>
          </a:xfrm>
          <a:prstGeom prst="rect">
            <a:avLst/>
          </a:prstGeom>
          <a:noFill/>
        </p:spPr>
        <p:txBody>
          <a:bodyPr wrap="square" rtlCol="0">
            <a:spAutoFit/>
          </a:bodyPr>
          <a:lstStyle/>
          <a:p>
            <a:pPr algn="ctr"/>
            <a:r>
              <a:rPr lang="es-ES" sz="800" dirty="0">
                <a:solidFill>
                  <a:schemeClr val="bg2"/>
                </a:solidFill>
              </a:rPr>
              <a:t>Radiación </a:t>
            </a:r>
          </a:p>
          <a:p>
            <a:pPr algn="ctr"/>
            <a:r>
              <a:rPr lang="es-ES" sz="800" dirty="0">
                <a:solidFill>
                  <a:schemeClr val="bg2"/>
                </a:solidFill>
              </a:rPr>
              <a:t>directa + difusa</a:t>
            </a:r>
          </a:p>
        </p:txBody>
      </p:sp>
      <p:sp>
        <p:nvSpPr>
          <p:cNvPr id="7" name="CaixaDeTexto 10">
            <a:extLst>
              <a:ext uri="{FF2B5EF4-FFF2-40B4-BE49-F238E27FC236}">
                <a16:creationId xmlns:a16="http://schemas.microsoft.com/office/drawing/2014/main" id="{27BAD8D2-B1BE-4D0A-BD28-669195F44511}"/>
              </a:ext>
            </a:extLst>
          </p:cNvPr>
          <p:cNvSpPr txBox="1"/>
          <p:nvPr/>
        </p:nvSpPr>
        <p:spPr>
          <a:xfrm rot="2518111">
            <a:off x="1082007" y="3655860"/>
            <a:ext cx="1058773" cy="215444"/>
          </a:xfrm>
          <a:prstGeom prst="rect">
            <a:avLst/>
          </a:prstGeom>
          <a:noFill/>
        </p:spPr>
        <p:txBody>
          <a:bodyPr wrap="square" rtlCol="0">
            <a:spAutoFit/>
          </a:bodyPr>
          <a:lstStyle/>
          <a:p>
            <a:pPr algn="ctr"/>
            <a:r>
              <a:rPr lang="es-ES" sz="800">
                <a:solidFill>
                  <a:schemeClr val="bg2"/>
                </a:solidFill>
              </a:rPr>
              <a:t>Albedo</a:t>
            </a:r>
          </a:p>
        </p:txBody>
      </p:sp>
    </p:spTree>
    <p:extLst>
      <p:ext uri="{BB962C8B-B14F-4D97-AF65-F5344CB8AC3E}">
        <p14:creationId xmlns:p14="http://schemas.microsoft.com/office/powerpoint/2010/main" val="422052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Title"/>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210101928"/>
  <p:tag name="MH_LIBRARY" val="GRAPHIC"/>
  <p:tag name="MH_TYPE" val="Other"/>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702232642"/>
  <p:tag name="MH_LIBRARY" val="GRAPHIC"/>
  <p:tag name="MH_TYPE" val="SubTitle"/>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0702232642"/>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702232642"/>
  <p:tag name="MH_LIBRARY" val="GRAPHIC"/>
  <p:tag name="MH_TYPE" val="SubTitle"/>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70702232642"/>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702232642"/>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70702232642"/>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200612201007"/>
  <p:tag name="MH_LIBRARY" val="GRAPHIC"/>
  <p:tag name="MH_TYPE" val="Other"/>
  <p:tag name="MH_ORDER" val="1"/>
</p:tagLst>
</file>

<file path=ppt/theme/theme1.xml><?xml version="1.0" encoding="utf-8"?>
<a:theme xmlns:a="http://schemas.openxmlformats.org/drawingml/2006/main" name="Theme1">
  <a:themeElements>
    <a:clrScheme name="Benutzerdefiniert 54">
      <a:dk1>
        <a:sysClr val="windowText" lastClr="000000"/>
      </a:dk1>
      <a:lt1>
        <a:sysClr val="window" lastClr="FFFFFF"/>
      </a:lt1>
      <a:dk2>
        <a:srgbClr val="535655"/>
      </a:dk2>
      <a:lt2>
        <a:srgbClr val="CA0B0F"/>
      </a:lt2>
      <a:accent1>
        <a:srgbClr val="868887"/>
      </a:accent1>
      <a:accent2>
        <a:srgbClr val="A0A0A0"/>
      </a:accent2>
      <a:accent3>
        <a:srgbClr val="BEBEBE"/>
      </a:accent3>
      <a:accent4>
        <a:srgbClr val="D2D2D2"/>
      </a:accent4>
      <a:accent5>
        <a:srgbClr val="EAEAEA"/>
      </a:accent5>
      <a:accent6>
        <a:srgbClr val="CA0B0F"/>
      </a:accent6>
      <a:hlink>
        <a:srgbClr val="000000"/>
      </a:hlink>
      <a:folHlink>
        <a:srgbClr val="000000"/>
      </a:folHlink>
    </a:clrScheme>
    <a:fontScheme name="Noto Sans - Canadian Solar">
      <a:majorFont>
        <a:latin typeface="Noto Sans"/>
        <a:ea typeface=""/>
        <a:cs typeface=""/>
      </a:majorFont>
      <a:minorFont>
        <a:latin typeface="Noto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noFill/>
        </a:ln>
      </a:spPr>
      <a:bodyPr rot="0" spcFirstLastPara="0" vertOverflow="overflow" horzOverflow="overflow" vert="horz" wrap="square" lIns="108000" tIns="72000" rIns="108000" bIns="72000" numCol="1" spcCol="0" rtlCol="0" fromWordArt="0" anchor="ctr" anchorCtr="0" forceAA="0" compatLnSpc="1">
        <a:noAutofit/>
      </a:bodyPr>
      <a:lstStyle>
        <a:defPPr algn="ctr">
          <a:lnSpc>
            <a:spcPct val="110000"/>
          </a:lnSpc>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odelo_Canadian.pptx" id="{2EF23D9B-AE8F-4864-9538-F71E31B8006F}" vid="{FDB9A777-54AE-4595-A4AA-B05578051722}"/>
    </a:ext>
  </a:extLst>
</a:theme>
</file>

<file path=ppt/theme/theme2.xml><?xml version="1.0" encoding="utf-8"?>
<a:theme xmlns:a="http://schemas.openxmlformats.org/drawingml/2006/main" name="Larissa">
  <a:themeElements>
    <a:clrScheme name="CanadianSolar">
      <a:dk1>
        <a:sysClr val="windowText" lastClr="000000"/>
      </a:dk1>
      <a:lt1>
        <a:sysClr val="window" lastClr="FFFFFF"/>
      </a:lt1>
      <a:dk2>
        <a:srgbClr val="535655"/>
      </a:dk2>
      <a:lt2>
        <a:srgbClr val="CA0B0F"/>
      </a:lt2>
      <a:accent1>
        <a:srgbClr val="868887"/>
      </a:accent1>
      <a:accent2>
        <a:srgbClr val="A0A0A0"/>
      </a:accent2>
      <a:accent3>
        <a:srgbClr val="BEBEBE"/>
      </a:accent3>
      <a:accent4>
        <a:srgbClr val="D2D2D2"/>
      </a:accent4>
      <a:accent5>
        <a:srgbClr val="EAEAEA"/>
      </a:accent5>
      <a:accent6>
        <a:srgbClr val="CA0B0F"/>
      </a:accent6>
      <a:hlink>
        <a:srgbClr val="000000"/>
      </a:hlink>
      <a:folHlink>
        <a:srgbClr val="000000"/>
      </a:folHlink>
    </a:clrScheme>
    <a:fontScheme name="CandianSolar">
      <a:majorFont>
        <a:latin typeface="Noto Sans"/>
        <a:ea typeface=""/>
        <a:cs typeface=""/>
      </a:majorFont>
      <a:minorFont>
        <a:latin typeface="Noto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CanadianSolar">
      <a:dk1>
        <a:sysClr val="windowText" lastClr="000000"/>
      </a:dk1>
      <a:lt1>
        <a:sysClr val="window" lastClr="FFFFFF"/>
      </a:lt1>
      <a:dk2>
        <a:srgbClr val="535655"/>
      </a:dk2>
      <a:lt2>
        <a:srgbClr val="CA0B0F"/>
      </a:lt2>
      <a:accent1>
        <a:srgbClr val="868887"/>
      </a:accent1>
      <a:accent2>
        <a:srgbClr val="A0A0A0"/>
      </a:accent2>
      <a:accent3>
        <a:srgbClr val="BEBEBE"/>
      </a:accent3>
      <a:accent4>
        <a:srgbClr val="D2D2D2"/>
      </a:accent4>
      <a:accent5>
        <a:srgbClr val="EAEAEA"/>
      </a:accent5>
      <a:accent6>
        <a:srgbClr val="CA0B0F"/>
      </a:accent6>
      <a:hlink>
        <a:srgbClr val="000000"/>
      </a:hlink>
      <a:folHlink>
        <a:srgbClr val="000000"/>
      </a:folHlink>
    </a:clrScheme>
    <a:fontScheme name="CandianSolar">
      <a:majorFont>
        <a:latin typeface="Noto Sans"/>
        <a:ea typeface=""/>
        <a:cs typeface=""/>
      </a:majorFont>
      <a:minorFont>
        <a:latin typeface="Noto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DF553A2D4286458941E3BFC8A8AB54" ma:contentTypeVersion="5" ma:contentTypeDescription="Create a new document." ma:contentTypeScope="" ma:versionID="2afb14963980185768983ee1f8d03af8">
  <xsd:schema xmlns:xsd="http://www.w3.org/2001/XMLSchema" xmlns:xs="http://www.w3.org/2001/XMLSchema" xmlns:p="http://schemas.microsoft.com/office/2006/metadata/properties" xmlns:ns2="9f0e9a8f-b04d-4069-854f-fc26021695d1" xmlns:ns3="9ddc9db1-e80d-4490-a339-e0b1393d7ba8" xmlns:ns4="8014d8d4-dc3e-433b-aa82-fad60630172d" targetNamespace="http://schemas.microsoft.com/office/2006/metadata/properties" ma:root="true" ma:fieldsID="50de1e90aaa15aea485b921e470e1496" ns2:_="" ns3:_="" ns4:_="">
    <xsd:import namespace="9f0e9a8f-b04d-4069-854f-fc26021695d1"/>
    <xsd:import namespace="9ddc9db1-e80d-4490-a339-e0b1393d7ba8"/>
    <xsd:import namespace="8014d8d4-dc3e-433b-aa82-fad6063017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MediaServiceLocation" minOccurs="0"/>
                <xsd:element ref="ns4:SharedWithUsers" minOccurs="0"/>
                <xsd:element ref="ns4:SharedWithDetail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e9a8f-b04d-4069-854f-fc2602169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dc9db1-e80d-4490-a339-e0b1393d7ba8" elementFormDefault="qualified">
    <xsd:import namespace="http://schemas.microsoft.com/office/2006/documentManagement/types"/>
    <xsd:import namespace="http://schemas.microsoft.com/office/infopath/2007/PartnerControls"/>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14d8d4-dc3e-433b-aa82-fad60630172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9ddc9db1-e80d-4490-a339-e0b1393d7ba8" xsi:nil="true"/>
  </documentManagement>
</p:properties>
</file>

<file path=customXml/itemProps1.xml><?xml version="1.0" encoding="utf-8"?>
<ds:datastoreItem xmlns:ds="http://schemas.openxmlformats.org/officeDocument/2006/customXml" ds:itemID="{E63D967C-5C53-47A5-AB24-245631324011}"/>
</file>

<file path=customXml/itemProps2.xml><?xml version="1.0" encoding="utf-8"?>
<ds:datastoreItem xmlns:ds="http://schemas.openxmlformats.org/officeDocument/2006/customXml" ds:itemID="{1ABB434B-1CB7-4A71-8D57-B9686737605F}">
  <ds:schemaRefs>
    <ds:schemaRef ds:uri="http://schemas.microsoft.com/sharepoint/v3/contenttype/forms"/>
  </ds:schemaRefs>
</ds:datastoreItem>
</file>

<file path=customXml/itemProps3.xml><?xml version="1.0" encoding="utf-8"?>
<ds:datastoreItem xmlns:ds="http://schemas.openxmlformats.org/officeDocument/2006/customXml" ds:itemID="{1030EAFB-C7FD-455A-B936-C3742BAA440E}">
  <ds:schemaRefs>
    <ds:schemaRef ds:uri="http://purl.org/dc/term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8f5d11b1-c1c8-4690-96f7-40f4e9ecfbcd"/>
    <ds:schemaRef ds:uri="3230a191-ca8e-4f0a-9a19-3e04f36e5e1f"/>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5484</TotalTime>
  <Words>2916</Words>
  <Application>Microsoft Office PowerPoint</Application>
  <PresentationFormat>Apresentação na tela (16:9)</PresentationFormat>
  <Paragraphs>637</Paragraphs>
  <Slides>50</Slides>
  <Notes>31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50</vt:i4>
      </vt:variant>
    </vt:vector>
  </HeadingPairs>
  <TitlesOfParts>
    <vt:vector size="57" baseType="lpstr">
      <vt:lpstr>Arial</vt:lpstr>
      <vt:lpstr>Microsoft YaHei</vt:lpstr>
      <vt:lpstr>Noto Sans</vt:lpstr>
      <vt:lpstr>Arial</vt:lpstr>
      <vt:lpstr>Cambria Math</vt:lpstr>
      <vt:lpstr>Symbol</vt:lpstr>
      <vt:lpstr>Theme1</vt:lpstr>
      <vt:lpstr>Optimización de sistemas FV bifaciales con los nuevos módulos Canadian Solar</vt:lpstr>
      <vt:lpstr>Canadian Solar Inc. </vt:lpstr>
      <vt:lpstr>“Know-How”</vt:lpstr>
      <vt:lpstr>Bancabilidad - Marca de Módulos Solares Top-tier</vt:lpstr>
      <vt:lpstr>Canadian Solar Inc.</vt:lpstr>
      <vt:lpstr>Contenido</vt:lpstr>
      <vt:lpstr>Módulos Bifaciales</vt:lpstr>
      <vt:lpstr>Bifacialidad</vt:lpstr>
      <vt:lpstr>Ganancia Bifacial</vt:lpstr>
      <vt:lpstr>Módulos Bifaciales Vs. Módulos Monofaciales</vt:lpstr>
      <vt:lpstr>Contenido</vt:lpstr>
      <vt:lpstr>Mejoras tecnológicas</vt:lpstr>
      <vt:lpstr>CSAR: Menor LeTID de la Industria </vt:lpstr>
      <vt:lpstr>Tecnología HTR Hetero-Type Ribbon </vt:lpstr>
      <vt:lpstr>Tecnologia de Corte das Células Low Damage Slicing - LDS</vt:lpstr>
      <vt:lpstr>Hotspot - CSIR</vt:lpstr>
      <vt:lpstr>Contenido</vt:lpstr>
      <vt:lpstr>Nuevo Portafolio</vt:lpstr>
      <vt:lpstr>HiKu5 &amp; BiHiKu5 Serie 5</vt:lpstr>
      <vt:lpstr>HiKu6 &amp; BiHiKu6 Serie 6</vt:lpstr>
      <vt:lpstr>HiKu7 &amp; BiHiKu7 Serie 7</vt:lpstr>
      <vt:lpstr>Contenido</vt:lpstr>
      <vt:lpstr>Obteniendo el mejor resultado</vt:lpstr>
      <vt:lpstr>Más potencia por String</vt:lpstr>
      <vt:lpstr>Estructura de montaje</vt:lpstr>
      <vt:lpstr>Comparación de costes – Sistema con Tracker </vt:lpstr>
      <vt:lpstr>Estructura de Montaje  Compatibilidad</vt:lpstr>
      <vt:lpstr>Inversores Centrales y de String Compatibilidad</vt:lpstr>
      <vt:lpstr>Balance of System – BoS  Serie 7: Menor BoS 5.7% (HiKu7 650Wp x HiKu 445Wp) </vt:lpstr>
      <vt:lpstr>LCOE más bajo</vt:lpstr>
      <vt:lpstr>Resumen</vt:lpstr>
      <vt:lpstr>Contenido</vt:lpstr>
      <vt:lpstr>Dimensionado &amp; Optimización</vt:lpstr>
      <vt:lpstr>Elección del módulo – BiHiKu 7, 645 Wp</vt:lpstr>
      <vt:lpstr>Alta corriente de CC: Qué inversor escoger?</vt:lpstr>
      <vt:lpstr>Inversores de String para sistemas bifaciales Competencia</vt:lpstr>
      <vt:lpstr>Inversores de String para sistemas bifaciales Solución Competencia</vt:lpstr>
      <vt:lpstr>Inversores de String Canadian Solar</vt:lpstr>
      <vt:lpstr>Inversores de String  Canadian Solar</vt:lpstr>
      <vt:lpstr>Inversores de String para sistemas bifaciales Solución CSI</vt:lpstr>
      <vt:lpstr>Optimización – Instalación en suelo</vt:lpstr>
      <vt:lpstr>Optimización – Conexión de strings</vt:lpstr>
      <vt:lpstr>Optimización – Estructuras de montaje</vt:lpstr>
      <vt:lpstr>Optimización – Cableado CC</vt:lpstr>
      <vt:lpstr>Contenido</vt:lpstr>
      <vt:lpstr>Conclusiones</vt:lpstr>
      <vt:lpstr>Qué viene después?</vt:lpstr>
      <vt:lpstr>Preguntas &amp; Respuestas</vt:lpstr>
      <vt:lpstr>Contactos</vt:lpstr>
      <vt:lpstr>Muchas gracias!  </vt:lpstr>
    </vt:vector>
  </TitlesOfParts>
  <Manager>robson.camara@canadiansolar.com</Manager>
  <Company>Canadian Solar Brasil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Treinamento</dc:title>
  <dc:creator>Robson Camara</dc:creator>
  <dc:description/>
  <cp:lastModifiedBy>Robson Camara</cp:lastModifiedBy>
  <cp:revision>45</cp:revision>
  <cp:lastPrinted>2016-08-10T04:40:00Z</cp:lastPrinted>
  <dcterms:created xsi:type="dcterms:W3CDTF">2020-04-17T13:51:32Z</dcterms:created>
  <dcterms:modified xsi:type="dcterms:W3CDTF">2020-11-09T13:23:22Z</dcterms:modified>
  <cp:category>PM LATAM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0x01010040DF553A2D4286458941E3BFC8A8AB54</vt:lpwstr>
  </property>
  <property fmtid="{D5CDD505-2E9C-101B-9397-08002B2CF9AE}" pid="3" name="KSOProductBuildVer">
    <vt:lpwstr>2052-10.1.0.6206</vt:lpwstr>
  </property>
  <property fmtid="{D5CDD505-2E9C-101B-9397-08002B2CF9AE}" pid="4" name="Order">
    <vt:r8>50400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